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81" r:id="rId4"/>
    <p:sldId id="277" r:id="rId5"/>
    <p:sldId id="280" r:id="rId6"/>
    <p:sldId id="279" r:id="rId7"/>
    <p:sldId id="257" r:id="rId8"/>
    <p:sldId id="282" r:id="rId9"/>
    <p:sldId id="260" r:id="rId10"/>
    <p:sldId id="283" r:id="rId11"/>
    <p:sldId id="263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CCFE95E-2732-43D0-BB37-758436F0F9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487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5D1406C-9768-467F-BCDB-5AC1A73305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4391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1406C-9768-467F-BCDB-5AC1A73305BF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99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AD91E1A-C814-4080-A509-D63F2EC11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2954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4E3B90-7926-4080-A46F-F2AACAFA1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856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4C3BD7-80FD-4045-8588-47EB6BACB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92305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4169F7-5491-4493-B2B0-4D3742839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259486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14102F-9218-4287-99B8-42A177C94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93402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1314A-58B8-494E-9EA2-9A1579066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714996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35D9FB-0B13-405D-814B-5757326EC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85664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CBC4D7-9F49-426E-A50C-9FDF3B6D1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15833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C1DAA-CB20-476F-9099-1E1CA0A05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3910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B3F6BB-F390-4121-A0D9-E5F92FD91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5754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59E43F-670F-4F93-AFBD-29400DCDB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00722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C0D083-BBC4-4549-972A-8E8089F0D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07475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4834EF-9CFE-4737-8458-CA209EA48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9440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FFFD64-3496-4B7E-986F-5DCCF542D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04733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cs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cs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cs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cs typeface="Times New Roman" panose="02020603050405020304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cs typeface="Times New Roman" panose="02020603050405020304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cs typeface="Times New Roman" panose="02020603050405020304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91B633C-1216-42E6-8873-847896BE1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8" name="Content Placeholder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-7938"/>
            <a:ext cx="1187450" cy="11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uk/imgres?imgurl=http://www.rubinetteriestella.it/foto/Foster/NormanFoster.jpg&amp;imgrefurl=http://www.rubinetteriestella.it/gb/StudioFoster.html&amp;h=310&amp;w=310&amp;sz=12&amp;tbnid=oVwzWDYfWgYJ:&amp;tbnh=112&amp;tbnw=112&amp;hl=en&amp;start=6&amp;prev=/images?q%3D%22norman%2Bfoster%22%26svnum%3D10%26hl%3Den%26lr%3D" TargetMode="External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images.google.co.uk/imgres?imgurl=http://content.answers.com/main/content/wp/en-commons/c/c0/Dyson.cleaner.dc07.arp.jpg&amp;imgrefurl=http://www.answers.com/topic/james-dyson&amp;h=1570&amp;w=1144&amp;sz=313&amp;tbnid=RXY_CCpMfWkJ:&amp;tbnh=150&amp;tbnw=109&amp;hl=en&amp;start=27&amp;prev=/images?q%3D%22james%2Bdyson%22%26start%3D20%26svnum%3D10%26hl%3Den%26lr%3D%26sa%3DN" TargetMode="External"/><Relationship Id="rId17" Type="http://schemas.openxmlformats.org/officeDocument/2006/relationships/image" Target="../media/image19.jpeg"/><Relationship Id="rId2" Type="http://schemas.openxmlformats.org/officeDocument/2006/relationships/hyperlink" Target="http://images.google.co.uk/imgres?imgurl=http://www.rafocus.org.uk/files/thumbnails/2328cd90249848efc719e1b603c2ed4b.jpg&amp;imgrefurl=http://www.rafocus.org.uk/architecture/index.php?pid%3D155&amp;h=300&amp;w=211&amp;sz=18&amp;tbnid=QcRIdV3WmDIJ:&amp;tbnh=111&amp;tbnw=78&amp;hl=en&amp;start=5&amp;prev=/images?q%3D%22norman%2Bfoster%22%26svnum%3D10%26hl%3Den%26lr%3D" TargetMode="Externa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.uk/imgres?imgurl=http://www.microsoft.com/presspass/images/features/2004/07-08starck_lg.jpg&amp;imgrefurl=http://www.microsoft.com/presspass/features/2004/jul04/07-08StarckMouse.asp&amp;h=1202&amp;w=1200&amp;sz=291&amp;tbnid=IuG7EVgpSp4J:&amp;tbnh=150&amp;tbnw=149&amp;hl=en&amp;start=3&amp;prev=/images?q%3D%22philippe%2Bstarck%22%26svnum%3D10%26hl%3Den%26lr%3D%26sa%3D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7.jpeg"/><Relationship Id="rId10" Type="http://schemas.openxmlformats.org/officeDocument/2006/relationships/hyperlink" Target="http://images.google.co.uk/imgres?imgurl=http://news.telegraph.co.uk/news/graphics/2004/09/27/ndes27b.jpg&amp;imgrefurl=http://news.telegraph.co.uk/news/main.jhtml?view%3DDETAILS%26xml%3D/news/2004/09/27/ndes27.xml&amp;h=200&amp;w=140&amp;sz=7&amp;tbnid=pmDLzQf78lsJ:&amp;tbnh=99&amp;tbnw=69&amp;hl=en&amp;start=23&amp;prev=/images?q%3D%22james%2Bdyson%22%26start%3D20%26svnum%3D10%26hl%3Den%26lr%3D%26sa%3DN" TargetMode="External"/><Relationship Id="rId19" Type="http://schemas.openxmlformats.org/officeDocument/2006/relationships/image" Target="../media/image21.jpeg"/><Relationship Id="rId4" Type="http://schemas.openxmlformats.org/officeDocument/2006/relationships/hyperlink" Target="http://images.google.co.uk/imgres?imgurl=http://csw.art.pl/new/gif2002/st_HotBertaa.jpg&amp;imgrefurl=http://csw.art.pl/new/2002/starck_e.html&amp;h=400&amp;w=322&amp;sz=25&amp;tbnid=3Q7ECbqeEn8J:&amp;tbnh=120&amp;tbnw=96&amp;hl=en&amp;start=2&amp;prev=/images?q%3D%22philippe%2Bstarck%22%26svnum%3D10%26hl%3Den%26lr%3D%26sa%3DG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36768" y="2636912"/>
            <a:ext cx="6567487" cy="1800225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Design and Technology:</a:t>
            </a:r>
            <a:br>
              <a:rPr lang="en-GB" altLang="en-US" dirty="0" smtClean="0"/>
            </a:br>
            <a:r>
              <a:rPr lang="en-GB" altLang="en-US" dirty="0" smtClean="0"/>
              <a:t>Product Design</a:t>
            </a:r>
            <a:br>
              <a:rPr lang="en-GB" altLang="en-US" dirty="0" smtClean="0"/>
            </a:br>
            <a:r>
              <a:rPr lang="en-GB" altLang="en-US" dirty="0" smtClean="0"/>
              <a:t>A Level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53135"/>
            <a:ext cx="6400800" cy="1249189"/>
          </a:xfrm>
        </p:spPr>
        <p:txBody>
          <a:bodyPr/>
          <a:lstStyle/>
          <a:p>
            <a:pPr eaLnBrk="1" hangingPunct="1"/>
            <a:r>
              <a:rPr lang="en-GB" altLang="en-US" sz="4000" dirty="0" smtClean="0"/>
              <a:t>AQA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Unit 2: Designing and</a:t>
            </a:r>
            <a:br>
              <a:rPr lang="en-GB" altLang="en-US" dirty="0" smtClean="0"/>
            </a:br>
            <a:r>
              <a:rPr lang="en-GB" altLang="en-US" dirty="0" smtClean="0"/>
              <a:t>Making Principles (20%)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1844824"/>
            <a:ext cx="7637784" cy="4287689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GB" altLang="en-US" sz="2400" dirty="0" smtClean="0"/>
              <a:t>This is an externally set and assessed exam.</a:t>
            </a:r>
          </a:p>
          <a:p>
            <a:pPr marL="0" indent="0" algn="just" eaLnBrk="1" hangingPunct="1">
              <a:buNone/>
            </a:pPr>
            <a:r>
              <a:rPr lang="en-GB" altLang="en-US" sz="2400" dirty="0" smtClean="0"/>
              <a:t>Some of the key areas of knowledge include:</a:t>
            </a:r>
            <a:endParaRPr lang="en-GB" altLang="en-US" sz="2000" dirty="0"/>
          </a:p>
          <a:p>
            <a:r>
              <a:rPr lang="en-GB" sz="2000" dirty="0"/>
              <a:t>The characteristics and working properties of materials.</a:t>
            </a:r>
          </a:p>
          <a:p>
            <a:r>
              <a:rPr lang="en-GB" sz="2000" dirty="0"/>
              <a:t>Performance characteristics of materials.</a:t>
            </a:r>
          </a:p>
          <a:p>
            <a:r>
              <a:rPr lang="en-GB" sz="2000" dirty="0"/>
              <a:t>The use of adhesives and fixings.</a:t>
            </a:r>
          </a:p>
          <a:p>
            <a:r>
              <a:rPr lang="en-GB" sz="2000" dirty="0"/>
              <a:t>The use of surface finishes and coatings.</a:t>
            </a:r>
          </a:p>
          <a:p>
            <a:r>
              <a:rPr lang="en-GB" sz="2000" dirty="0"/>
              <a:t>Forming, redistribution and addition processes.</a:t>
            </a:r>
          </a:p>
          <a:p>
            <a:r>
              <a:rPr lang="en-GB" sz="2000" dirty="0"/>
              <a:t>Industrial and commercial practice.</a:t>
            </a:r>
          </a:p>
          <a:p>
            <a:r>
              <a:rPr lang="en-GB" sz="2000" dirty="0"/>
              <a:t>Modern manufacturing systems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04373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h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1902596" cy="31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349922"/>
            <a:ext cx="3198813" cy="24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7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150937" y="1916832"/>
            <a:ext cx="7381503" cy="2210915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dirty="0"/>
              <a:t>This is a </a:t>
            </a:r>
            <a:r>
              <a:rPr lang="en-GB" sz="2000" dirty="0" smtClean="0"/>
              <a:t>design </a:t>
            </a:r>
            <a:r>
              <a:rPr lang="en-GB" sz="2000" dirty="0"/>
              <a:t>and make challenge in which </a:t>
            </a:r>
            <a:r>
              <a:rPr lang="en-GB" sz="2000" dirty="0" smtClean="0"/>
              <a:t>you </a:t>
            </a:r>
            <a:r>
              <a:rPr lang="en-GB" sz="2000" dirty="0"/>
              <a:t>are required to develop a </a:t>
            </a:r>
            <a:r>
              <a:rPr lang="en-GB" sz="2000" dirty="0" smtClean="0"/>
              <a:t>prototype </a:t>
            </a:r>
            <a:r>
              <a:rPr lang="en-GB" sz="2000" dirty="0"/>
              <a:t>for a real client.</a:t>
            </a:r>
          </a:p>
          <a:p>
            <a:pPr marL="0" indent="0" algn="just">
              <a:buNone/>
            </a:pPr>
            <a:r>
              <a:rPr lang="en-GB" sz="2000" dirty="0" smtClean="0"/>
              <a:t>You </a:t>
            </a:r>
            <a:r>
              <a:rPr lang="en-GB" sz="2000" dirty="0"/>
              <a:t>will be expected to produce an A3 design portfolio approximately twenty pages long and a pre-production prototype.</a:t>
            </a:r>
          </a:p>
          <a:p>
            <a:pPr marL="0" indent="0" algn="just">
              <a:buNone/>
            </a:pPr>
            <a:r>
              <a:rPr lang="en-GB" sz="2000" dirty="0"/>
              <a:t>This unit is fully supported by guidance and exemplar material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Unit 3: Non-Examined Assessment (50%)</a:t>
            </a: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1619673" y="3933056"/>
            <a:ext cx="4104455" cy="259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en-GB" sz="2000" kern="0" dirty="0" smtClean="0"/>
              <a:t>Past products produced have included guitar cases, bar stools, menu boards, signs and bottle crushers.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GB" sz="2000" kern="0" dirty="0" smtClean="0"/>
              <a:t>This is centre marked course work and is completed in the Upper Sixth.</a:t>
            </a:r>
            <a:endParaRPr lang="en-GB" sz="2000" kern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Getting On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 sz="2800" dirty="0" smtClean="0"/>
              <a:t>5 good GCSEs</a:t>
            </a:r>
          </a:p>
          <a:p>
            <a:pPr marL="0" indent="0" eaLnBrk="1" hangingPunct="1">
              <a:buNone/>
            </a:pPr>
            <a:r>
              <a:rPr lang="en-GB" altLang="en-US" sz="2800" dirty="0" smtClean="0"/>
              <a:t>Ideally a grade 6 in GCSE Design Technology</a:t>
            </a:r>
          </a:p>
          <a:p>
            <a:pPr marL="0" indent="0" eaLnBrk="1" hangingPunct="1">
              <a:buNone/>
            </a:pPr>
            <a:r>
              <a:rPr lang="en-GB" altLang="en-US" sz="2800" dirty="0" smtClean="0"/>
              <a:t>The course works well with most other subjects, particularly:</a:t>
            </a:r>
          </a:p>
          <a:p>
            <a:pPr eaLnBrk="1" hangingPunct="1"/>
            <a:r>
              <a:rPr lang="en-GB" altLang="en-US" sz="2800" dirty="0" smtClean="0"/>
              <a:t>Art,</a:t>
            </a:r>
          </a:p>
          <a:p>
            <a:pPr eaLnBrk="1" hangingPunct="1"/>
            <a:r>
              <a:rPr lang="en-GB" altLang="en-US" sz="2800" dirty="0" smtClean="0"/>
              <a:t>Geography,</a:t>
            </a:r>
          </a:p>
          <a:p>
            <a:pPr eaLnBrk="1" hangingPunct="1"/>
            <a:r>
              <a:rPr lang="en-GB" altLang="en-US" sz="2800" dirty="0" smtClean="0"/>
              <a:t>Mathematics,</a:t>
            </a:r>
          </a:p>
          <a:p>
            <a:pPr eaLnBrk="1" hangingPunct="1"/>
            <a:r>
              <a:rPr lang="en-GB" altLang="en-US" sz="2800" dirty="0" smtClean="0"/>
              <a:t>Physics.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Moving On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 sz="2800" dirty="0" smtClean="0"/>
              <a:t>Possible careers that this course could lead on </a:t>
            </a:r>
            <a:r>
              <a:rPr lang="en-GB" altLang="en-US" sz="2800" smtClean="0"/>
              <a:t>to include:</a:t>
            </a: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Architecture,</a:t>
            </a:r>
          </a:p>
          <a:p>
            <a:pPr eaLnBrk="1" hangingPunct="1"/>
            <a:r>
              <a:rPr lang="en-GB" altLang="en-US" sz="2800" dirty="0" smtClean="0"/>
              <a:t>Graphic Design,</a:t>
            </a:r>
          </a:p>
          <a:p>
            <a:pPr eaLnBrk="1" hangingPunct="1"/>
            <a:r>
              <a:rPr lang="en-GB" altLang="en-US" sz="2800" dirty="0" smtClean="0"/>
              <a:t>Interior Design,</a:t>
            </a:r>
          </a:p>
          <a:p>
            <a:pPr eaLnBrk="1" hangingPunct="1"/>
            <a:r>
              <a:rPr lang="en-GB" altLang="en-US" sz="2800" dirty="0" smtClean="0"/>
              <a:t>Product Design,</a:t>
            </a:r>
          </a:p>
          <a:p>
            <a:pPr eaLnBrk="1" hangingPunct="1"/>
            <a:r>
              <a:rPr lang="en-GB" altLang="en-US" sz="2800" dirty="0" smtClean="0"/>
              <a:t>Product Engineering,</a:t>
            </a:r>
          </a:p>
          <a:p>
            <a:pPr eaLnBrk="1" hangingPunct="1"/>
            <a:r>
              <a:rPr lang="en-GB" altLang="en-US" sz="2800" dirty="0" smtClean="0"/>
              <a:t>Teaching Design and Technology.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Any Questions?</a:t>
            </a:r>
          </a:p>
        </p:txBody>
      </p:sp>
      <p:pic>
        <p:nvPicPr>
          <p:cNvPr id="35843" name="Picture 6" descr="j00787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16224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bd0509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3779838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Why choose Design Technology?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2400" dirty="0" smtClean="0"/>
              <a:t>At the centre of all Design and Technology is the search for an answer to the question, “Why is the world around us the way it is?”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2400" dirty="0" smtClean="0"/>
              <a:t>This course will help you come to a real understanding of the impact you as a </a:t>
            </a:r>
            <a:r>
              <a:rPr lang="en-GB" altLang="en-US" sz="2400" dirty="0" smtClean="0">
                <a:solidFill>
                  <a:srgbClr val="00B0F0"/>
                </a:solidFill>
              </a:rPr>
              <a:t>consumer</a:t>
            </a:r>
            <a:r>
              <a:rPr lang="en-GB" altLang="en-US" sz="2400" dirty="0" smtClean="0"/>
              <a:t> and as a </a:t>
            </a:r>
            <a:r>
              <a:rPr lang="en-GB" altLang="en-US" sz="2400" dirty="0" smtClean="0">
                <a:solidFill>
                  <a:srgbClr val="00B0F0"/>
                </a:solidFill>
              </a:rPr>
              <a:t>designer</a:t>
            </a:r>
            <a:r>
              <a:rPr lang="en-GB" altLang="en-US" sz="2400" dirty="0" smtClean="0"/>
              <a:t> have on the world you live in.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2400" dirty="0" smtClean="0"/>
              <a:t>The course also helps you develop key life skills such as </a:t>
            </a:r>
            <a:r>
              <a:rPr lang="en-GB" altLang="en-US" sz="2400" dirty="0" smtClean="0">
                <a:solidFill>
                  <a:srgbClr val="00B0F0"/>
                </a:solidFill>
              </a:rPr>
              <a:t>project management </a:t>
            </a:r>
            <a:r>
              <a:rPr lang="en-GB" altLang="en-US" sz="2400" dirty="0" smtClean="0"/>
              <a:t>and </a:t>
            </a:r>
            <a:r>
              <a:rPr lang="en-GB" altLang="en-US" sz="2400" dirty="0" smtClean="0">
                <a:solidFill>
                  <a:srgbClr val="00B0F0"/>
                </a:solidFill>
              </a:rPr>
              <a:t>interpersonal relationships</a:t>
            </a:r>
            <a:r>
              <a:rPr lang="en-GB" altLang="en-US" sz="2400" dirty="0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Why choose Design Technology?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The distinguishing feature of Product Design is its practical nature. Knowledge and understanding is not to be acquired purely for its own sake, but in order to </a:t>
            </a:r>
            <a:r>
              <a:rPr lang="en-US" sz="2400" i="1" dirty="0"/>
              <a:t>apply </a:t>
            </a:r>
            <a:r>
              <a:rPr lang="en-US" sz="2400" dirty="0"/>
              <a:t>it to the solution of practical problems which arise in everyday life and in industrial and commercial </a:t>
            </a:r>
            <a:r>
              <a:rPr lang="en-US" sz="2400" dirty="0" smtClean="0"/>
              <a:t>contexts.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Underpinning </a:t>
            </a:r>
            <a:r>
              <a:rPr lang="en-US" sz="2400" dirty="0"/>
              <a:t>all learning are the designing and making skills that make use of knowledge and understanding in order to produce outcomes which solve a problem and satisfy a design brief.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765689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ph01039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2743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do these items have</a:t>
            </a:r>
            <a:br>
              <a:rPr lang="en-GB" altLang="en-US" smtClean="0"/>
            </a:br>
            <a:r>
              <a:rPr lang="en-GB" altLang="en-US" smtClean="0"/>
              <a:t>in common?</a:t>
            </a:r>
          </a:p>
        </p:txBody>
      </p:sp>
      <p:pic>
        <p:nvPicPr>
          <p:cNvPr id="34827" name="Picture 11" descr="j0145598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1916832"/>
            <a:ext cx="2057401" cy="20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ph01120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743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ph01959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7432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ph01102j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4869160"/>
            <a:ext cx="2145324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ph02040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2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38163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public face of design</a:t>
            </a:r>
          </a:p>
        </p:txBody>
      </p:sp>
      <p:pic>
        <p:nvPicPr>
          <p:cNvPr id="35879" name="Picture 39" descr="2328cd90249848efc719e1b603c2ed4b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26675" y="2348880"/>
            <a:ext cx="962025" cy="1368425"/>
          </a:xfrm>
        </p:spPr>
      </p:pic>
      <p:sp>
        <p:nvSpPr>
          <p:cNvPr id="21508" name="AutoShape 32" descr="B of the Bang"/>
          <p:cNvSpPr>
            <a:spLocks noChangeAspect="1" noChangeArrowheads="1"/>
          </p:cNvSpPr>
          <p:nvPr/>
        </p:nvSpPr>
        <p:spPr bwMode="auto">
          <a:xfrm>
            <a:off x="2829213" y="2607642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35883" name="Picture 43" descr="st_HotBertaa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4226" y="2348880"/>
            <a:ext cx="1152525" cy="1441450"/>
          </a:xfrm>
        </p:spPr>
      </p:pic>
      <p:pic>
        <p:nvPicPr>
          <p:cNvPr id="35886" name="Picture 46" descr="07-08starck_l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364" y="2348880"/>
            <a:ext cx="1419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3681701" y="3717305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GB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Philippe Starck</a:t>
            </a:r>
            <a:endParaRPr kumimoji="1" lang="en-US" altLang="en-US" sz="24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889" name="Picture 49" descr="NormanFoste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250" y="234888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6702713" y="3717305"/>
            <a:ext cx="221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GB" altLang="en-US" sz="2400">
                <a:latin typeface="Arial" panose="020B0604020202020204" pitchFamily="34" charset="0"/>
                <a:cs typeface="Times New Roman" panose="02020603050405020304" pitchFamily="18" charset="0"/>
              </a:rPr>
              <a:t>Norman Foster</a:t>
            </a:r>
            <a:endParaRPr kumimoji="1" lang="en-US" altLang="en-US" sz="24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74150" y="4509467"/>
            <a:ext cx="2046288" cy="1898650"/>
            <a:chOff x="6774150" y="4509467"/>
            <a:chExt cx="2046288" cy="1898650"/>
          </a:xfrm>
        </p:grpSpPr>
        <p:pic>
          <p:nvPicPr>
            <p:cNvPr id="35892" name="Picture 52" descr="ndes27b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438" y="4509467"/>
              <a:ext cx="1003300" cy="143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4" name="Picture 54" descr="Dyson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2213" y="4509467"/>
              <a:ext cx="10382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6774150" y="5950917"/>
              <a:ext cx="203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GB" altLang="en-US" sz="2400">
                  <a:latin typeface="Arial" panose="020B0604020202020204" pitchFamily="34" charset="0"/>
                  <a:cs typeface="Times New Roman" panose="02020603050405020304" pitchFamily="18" charset="0"/>
                </a:rPr>
                <a:t>James Dyson</a:t>
              </a:r>
              <a:endParaRPr kumimoji="1" lang="en-US" altLang="en-US" sz="240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92776" y="4438030"/>
            <a:ext cx="2879725" cy="2046287"/>
            <a:chOff x="3392776" y="4438030"/>
            <a:chExt cx="2879725" cy="2046287"/>
          </a:xfrm>
        </p:grpSpPr>
        <p:sp>
          <p:nvSpPr>
            <p:cNvPr id="35900" name="Text Box 60"/>
            <p:cNvSpPr txBox="1">
              <a:spLocks noChangeArrowheads="1"/>
            </p:cNvSpPr>
            <p:nvPr/>
          </p:nvSpPr>
          <p:spPr bwMode="auto">
            <a:xfrm>
              <a:off x="3392776" y="6022355"/>
              <a:ext cx="28797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GB" altLang="en-US" sz="2400" dirty="0">
                  <a:latin typeface="Arial" panose="020B0604020202020204" pitchFamily="34" charset="0"/>
                  <a:cs typeface="Times New Roman" panose="02020603050405020304" pitchFamily="18" charset="0"/>
                </a:rPr>
                <a:t>Vivienne Westwood</a:t>
              </a:r>
              <a:endParaRPr kumimoji="1"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18" name="Group 17"/>
            <p:cNvGrpSpPr>
              <a:grpSpLocks/>
            </p:cNvGrpSpPr>
            <p:nvPr/>
          </p:nvGrpSpPr>
          <p:grpSpPr bwMode="auto">
            <a:xfrm>
              <a:off x="3537239" y="4438030"/>
              <a:ext cx="2519362" cy="1597025"/>
              <a:chOff x="323528" y="1484784"/>
              <a:chExt cx="5976664" cy="3756671"/>
            </a:xfrm>
          </p:grpSpPr>
          <p:pic>
            <p:nvPicPr>
              <p:cNvPr id="21519" name="Picture 17" descr="http://ris.fashion.telegraph.co.uk/RichImageService.svc/imagecontent/1/TMG10312077/m/stella-vivienne-1_2385656a.jpg"/>
              <p:cNvPicPr>
                <a:picLocks noChangeAspect="1" noChangeArrowheads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1484784"/>
                <a:ext cx="3168352" cy="3744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19" descr="http://cdn.stylesequel.com/files/_catalogs/product/2119/vivienne-westwood-red-label-grey-tie-neck-jumper-n-full-product-shot-13359.jpg"/>
              <p:cNvPicPr>
                <a:picLocks noChangeAspect="1" noChangeArrowheads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1880" y="1484784"/>
                <a:ext cx="2808312" cy="3756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638936" y="2178429"/>
            <a:ext cx="2564912" cy="2031016"/>
            <a:chOff x="638936" y="2178429"/>
            <a:chExt cx="2564912" cy="2031016"/>
          </a:xfrm>
        </p:grpSpPr>
        <p:pic>
          <p:nvPicPr>
            <p:cNvPr id="2050" name="Picture 2" descr="Image result for harry beck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36" y="2178429"/>
              <a:ext cx="1228252" cy="157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47"/>
            <p:cNvSpPr txBox="1">
              <a:spLocks noChangeArrowheads="1"/>
            </p:cNvSpPr>
            <p:nvPr/>
          </p:nvSpPr>
          <p:spPr bwMode="auto">
            <a:xfrm>
              <a:off x="883698" y="3747780"/>
              <a:ext cx="1707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GB" altLang="en-US" sz="24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Harry Beck</a:t>
              </a:r>
              <a:endParaRPr kumimoji="1"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 descr="Image result for london tube map 2015"/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81359" y="2178429"/>
              <a:ext cx="1322489" cy="1610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60292" y="4281129"/>
            <a:ext cx="3025702" cy="2169432"/>
            <a:chOff x="360292" y="4281129"/>
            <a:chExt cx="3025702" cy="2169432"/>
          </a:xfrm>
        </p:grpSpPr>
        <p:pic>
          <p:nvPicPr>
            <p:cNvPr id="2054" name="Picture 6" descr="Image result for marcel breuer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92" y="4281129"/>
              <a:ext cx="1327983" cy="165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60"/>
            <p:cNvSpPr txBox="1">
              <a:spLocks noChangeArrowheads="1"/>
            </p:cNvSpPr>
            <p:nvPr/>
          </p:nvSpPr>
          <p:spPr bwMode="auto">
            <a:xfrm>
              <a:off x="709722" y="5988896"/>
              <a:ext cx="21194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GB" altLang="en-US" sz="2400" dirty="0" smtClean="0">
                  <a:latin typeface="Arial" panose="020B0604020202020204" pitchFamily="34" charset="0"/>
                  <a:cs typeface="Times New Roman" panose="02020603050405020304" pitchFamily="18" charset="0"/>
                </a:rPr>
                <a:t>Marcel Breuer</a:t>
              </a:r>
              <a:endParaRPr kumimoji="1"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56" name="Picture 8" descr="Image result for marcel breuer designs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083" y="4341655"/>
              <a:ext cx="1754911" cy="1527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47223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7" grpId="0"/>
      <p:bldP spid="358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Course Outline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The </a:t>
            </a:r>
            <a:r>
              <a:rPr lang="en-US" sz="2400" dirty="0" smtClean="0"/>
              <a:t>specification </a:t>
            </a:r>
            <a:r>
              <a:rPr lang="en-US" sz="2400" dirty="0"/>
              <a:t>offers </a:t>
            </a:r>
            <a:r>
              <a:rPr lang="en-US" sz="2400" dirty="0" smtClean="0"/>
              <a:t>you </a:t>
            </a:r>
            <a:r>
              <a:rPr lang="en-US" sz="2400" dirty="0"/>
              <a:t>the </a:t>
            </a:r>
            <a:r>
              <a:rPr lang="en-US" sz="2400" dirty="0" smtClean="0"/>
              <a:t>chance </a:t>
            </a:r>
            <a:r>
              <a:rPr lang="en-US" sz="2400" dirty="0"/>
              <a:t>to study, propose and</a:t>
            </a:r>
            <a:r>
              <a:rPr lang="en-GB" sz="2400" dirty="0"/>
              <a:t> realise</a:t>
            </a:r>
            <a:r>
              <a:rPr lang="en-US" sz="2400" dirty="0"/>
              <a:t> prototype solutions to design problems, using similar methods to those used in the real world of product </a:t>
            </a:r>
            <a:r>
              <a:rPr lang="en-US" sz="2400" dirty="0" smtClean="0"/>
              <a:t>manufacture.</a:t>
            </a:r>
            <a:endParaRPr lang="en-GB" sz="24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You </a:t>
            </a:r>
            <a:r>
              <a:rPr lang="en-US" sz="2400" dirty="0"/>
              <a:t>are encouraged to demonstrate </a:t>
            </a:r>
            <a:r>
              <a:rPr lang="en-US" sz="2400" dirty="0" smtClean="0"/>
              <a:t>your </a:t>
            </a:r>
            <a:r>
              <a:rPr lang="en-US" sz="2400" dirty="0"/>
              <a:t>own technological capabilities through the design and making of quality </a:t>
            </a:r>
            <a:r>
              <a:rPr lang="en-US" sz="2400" dirty="0" smtClean="0"/>
              <a:t>outcomes</a:t>
            </a:r>
            <a:r>
              <a:rPr lang="en-US" sz="2400" dirty="0"/>
              <a:t>. </a:t>
            </a:r>
            <a:r>
              <a:rPr lang="en-US" sz="2400" dirty="0" smtClean="0"/>
              <a:t>You </a:t>
            </a:r>
            <a:r>
              <a:rPr lang="en-US" sz="2400" dirty="0"/>
              <a:t>should be aware of </a:t>
            </a:r>
            <a:r>
              <a:rPr lang="en-US" sz="2400" dirty="0" smtClean="0"/>
              <a:t>the </a:t>
            </a:r>
            <a:r>
              <a:rPr lang="en-US" sz="2400" dirty="0"/>
              <a:t>responsibilities that designers </a:t>
            </a:r>
            <a:r>
              <a:rPr lang="en-US" sz="2400" dirty="0" smtClean="0"/>
              <a:t>have </a:t>
            </a:r>
            <a:r>
              <a:rPr lang="en-US" sz="2400" dirty="0"/>
              <a:t>to mankind through an understanding of the potentials and hazards inherent in technological advance, change and decision making.</a:t>
            </a:r>
            <a:endParaRPr lang="en-GB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Course Breakdown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 sz="2800" dirty="0" smtClean="0"/>
              <a:t>Unit 1: Technical Principles Exam (30%, 2½ hours)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marL="0" indent="0" eaLnBrk="1" hangingPunct="1">
              <a:buNone/>
            </a:pPr>
            <a:r>
              <a:rPr lang="en-GB" altLang="en-US" sz="2800" dirty="0" smtClean="0"/>
              <a:t>Unit 2: Designing and Making Principles Exam </a:t>
            </a:r>
            <a:r>
              <a:rPr lang="en-GB" altLang="en-US" sz="2800" dirty="0"/>
              <a:t>(</a:t>
            </a:r>
            <a:r>
              <a:rPr lang="en-GB" altLang="en-US" sz="2800" dirty="0" smtClean="0"/>
              <a:t>20%, 1½ hours)</a:t>
            </a:r>
          </a:p>
          <a:p>
            <a:pPr marL="0" indent="0" eaLnBrk="1" hangingPunct="1">
              <a:buNone/>
            </a:pPr>
            <a:endParaRPr lang="en-GB" altLang="en-US" sz="2800" dirty="0" smtClean="0"/>
          </a:p>
          <a:p>
            <a:pPr marL="0" indent="0" eaLnBrk="1" hangingPunct="1">
              <a:buNone/>
            </a:pPr>
            <a:r>
              <a:rPr lang="en-GB" altLang="en-US" sz="2800" dirty="0" smtClean="0"/>
              <a:t>Unit 3: Non-Examined Assessment Product (50%, ≈45 hours)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What do I need to know before starting the course?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/>
              <a:t>Ideally you should have achieved </a:t>
            </a:r>
            <a:r>
              <a:rPr lang="en-US" sz="2400" dirty="0"/>
              <a:t>at least a </a:t>
            </a:r>
            <a:r>
              <a:rPr lang="en-US" sz="2400" dirty="0" smtClean="0"/>
              <a:t>grade 6 </a:t>
            </a:r>
            <a:r>
              <a:rPr lang="en-US" sz="2400" dirty="0"/>
              <a:t>in Design Technology </a:t>
            </a:r>
            <a:r>
              <a:rPr lang="en-US" sz="2400" dirty="0" smtClean="0"/>
              <a:t>at </a:t>
            </a:r>
            <a:r>
              <a:rPr lang="en-US" sz="2400" dirty="0"/>
              <a:t>GCSE </a:t>
            </a:r>
            <a:r>
              <a:rPr lang="en-US" sz="2400" dirty="0" smtClean="0"/>
              <a:t>level although pupils who have not taken GCSE can succeed at A Level if they apply themselves.</a:t>
            </a:r>
          </a:p>
          <a:p>
            <a:pPr marL="0" indent="0" algn="just"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also important that </a:t>
            </a:r>
            <a:r>
              <a:rPr lang="en-US" sz="2400" dirty="0" smtClean="0"/>
              <a:t>you </a:t>
            </a:r>
            <a:r>
              <a:rPr lang="en-US" sz="2400" dirty="0"/>
              <a:t>are genuinely interested in </a:t>
            </a:r>
            <a:r>
              <a:rPr lang="en-US" sz="2400" dirty="0" smtClean="0"/>
              <a:t>discovering </a:t>
            </a:r>
            <a:r>
              <a:rPr lang="en-US" sz="2400" dirty="0"/>
              <a:t>how products and</a:t>
            </a:r>
            <a:r>
              <a:rPr lang="en-GB" sz="2400" dirty="0"/>
              <a:t> artefacts</a:t>
            </a:r>
            <a:r>
              <a:rPr lang="en-US" sz="2400" dirty="0"/>
              <a:t> are designed and </a:t>
            </a:r>
            <a:r>
              <a:rPr lang="en-US" sz="2400" dirty="0" smtClean="0"/>
              <a:t>manufactured.</a:t>
            </a:r>
          </a:p>
          <a:p>
            <a:pPr marL="0" indent="0" algn="just">
              <a:buNone/>
            </a:pPr>
            <a:r>
              <a:rPr lang="en-US" sz="2400" dirty="0" smtClean="0"/>
              <a:t>Other </a:t>
            </a:r>
            <a:r>
              <a:rPr lang="en-US" sz="2400" dirty="0"/>
              <a:t>subjects that compliment </a:t>
            </a:r>
            <a:r>
              <a:rPr lang="en-US" sz="2400" dirty="0" smtClean="0"/>
              <a:t>Design Technology are </a:t>
            </a:r>
            <a:r>
              <a:rPr lang="en-US" sz="2400" dirty="0"/>
              <a:t>Physics, </a:t>
            </a:r>
            <a:r>
              <a:rPr lang="en-US" sz="2400" dirty="0" err="1"/>
              <a:t>Maths</a:t>
            </a:r>
            <a:r>
              <a:rPr lang="en-US" sz="2400" dirty="0"/>
              <a:t> and Art.  However students may wish to choose Design Technology as a contrasting subject to a wide range of other choices.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3938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Unit 1: Technical Principles (30%)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2688" y="1844824"/>
            <a:ext cx="7637784" cy="4287689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GB" altLang="en-US" sz="2400" dirty="0" smtClean="0"/>
              <a:t>This is an externally set and assessed exam.</a:t>
            </a:r>
          </a:p>
          <a:p>
            <a:pPr marL="0" indent="0" algn="just" eaLnBrk="1" hangingPunct="1">
              <a:buNone/>
            </a:pPr>
            <a:r>
              <a:rPr lang="en-GB" altLang="en-US" sz="2400" dirty="0" smtClean="0"/>
              <a:t>Some of the key areas of knowledge include:</a:t>
            </a:r>
            <a:endParaRPr lang="en-GB" altLang="en-US" sz="2000" dirty="0"/>
          </a:p>
          <a:p>
            <a:r>
              <a:rPr lang="en-GB" sz="1800" dirty="0"/>
              <a:t>Materials and their applications.</a:t>
            </a:r>
          </a:p>
          <a:p>
            <a:r>
              <a:rPr lang="en-GB" sz="1800" dirty="0"/>
              <a:t>The requirements for product design, development and manufacture.</a:t>
            </a:r>
          </a:p>
          <a:p>
            <a:r>
              <a:rPr lang="en-GB" sz="1800" dirty="0"/>
              <a:t>Design communication.</a:t>
            </a:r>
          </a:p>
          <a:p>
            <a:r>
              <a:rPr lang="en-GB" sz="1800" dirty="0"/>
              <a:t>Digital design and manufacture.</a:t>
            </a:r>
          </a:p>
          <a:p>
            <a:r>
              <a:rPr lang="en-GB" sz="1800" dirty="0" smtClean="0"/>
              <a:t>Designing </a:t>
            </a:r>
            <a:r>
              <a:rPr lang="en-GB" sz="1800" dirty="0"/>
              <a:t>for manufacture, maintenance and repair.</a:t>
            </a:r>
          </a:p>
          <a:p>
            <a:r>
              <a:rPr lang="en-GB" sz="1800" dirty="0"/>
              <a:t>Protecting designs and intellectual property.</a:t>
            </a:r>
          </a:p>
          <a:p>
            <a:r>
              <a:rPr lang="en-GB" sz="1800" dirty="0"/>
              <a:t>Enterprise and marketing in the development of products.</a:t>
            </a:r>
          </a:p>
          <a:p>
            <a:r>
              <a:rPr lang="en-GB" sz="1800" dirty="0"/>
              <a:t>Design methods and processes.</a:t>
            </a:r>
          </a:p>
          <a:p>
            <a:r>
              <a:rPr lang="en-GB" sz="1800" dirty="0"/>
              <a:t>Design theory.</a:t>
            </a:r>
          </a:p>
          <a:p>
            <a:r>
              <a:rPr lang="en-GB" sz="1800" dirty="0"/>
              <a:t>How technology and cultural changes can impact the work of designers.</a:t>
            </a:r>
          </a:p>
          <a:p>
            <a:r>
              <a:rPr lang="en-GB" sz="1800" dirty="0" smtClean="0"/>
              <a:t>Critical </a:t>
            </a:r>
            <a:r>
              <a:rPr lang="en-GB" sz="1800" dirty="0"/>
              <a:t>analysis and evaluation</a:t>
            </a:r>
            <a:r>
              <a:rPr lang="en-GB" sz="1800" dirty="0" smtClean="0"/>
              <a:t>.</a:t>
            </a:r>
            <a:endParaRPr lang="en-GB" sz="1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uiExpand="1" build="p" autoUpdateAnimBg="0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1438</TotalTime>
  <Words>755</Words>
  <Application>Microsoft Office PowerPoint</Application>
  <PresentationFormat>On-screen Show (4:3)</PresentationFormat>
  <Paragraphs>78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Blends</vt:lpstr>
      <vt:lpstr>Design and Technology: Product Design A Level</vt:lpstr>
      <vt:lpstr>Why choose Design Technology?</vt:lpstr>
      <vt:lpstr>Why choose Design Technology?</vt:lpstr>
      <vt:lpstr>What do these items have in common?</vt:lpstr>
      <vt:lpstr>The public face of design</vt:lpstr>
      <vt:lpstr>Course Outline</vt:lpstr>
      <vt:lpstr>Course Breakdown</vt:lpstr>
      <vt:lpstr>What do I need to know before starting the course?</vt:lpstr>
      <vt:lpstr>Unit 1: Technical Principles (30%)</vt:lpstr>
      <vt:lpstr>Unit 2: Designing and Making Principles (20%)</vt:lpstr>
      <vt:lpstr>Unit 3: Non-Examined Assessment (50%)</vt:lpstr>
      <vt:lpstr>Getting On</vt:lpstr>
      <vt:lpstr>Moving On</vt:lpstr>
      <vt:lpstr>Any Questions?</vt:lpstr>
    </vt:vector>
  </TitlesOfParts>
  <Company>The West Somerset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Technology A Level</dc:title>
  <dc:creator>Simon P Rossiter</dc:creator>
  <cp:lastModifiedBy>DT 2</cp:lastModifiedBy>
  <cp:revision>92</cp:revision>
  <cp:lastPrinted>1601-01-01T00:00:00Z</cp:lastPrinted>
  <dcterms:created xsi:type="dcterms:W3CDTF">2004-03-01T20:07:43Z</dcterms:created>
  <dcterms:modified xsi:type="dcterms:W3CDTF">2020-04-14T10:58:47Z</dcterms:modified>
</cp:coreProperties>
</file>