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  <p:sldMasterId id="2147484135" r:id="rId2"/>
  </p:sldMasterIdLst>
  <p:notesMasterIdLst>
    <p:notesMasterId r:id="rId14"/>
  </p:notesMasterIdLst>
  <p:sldIdLst>
    <p:sldId id="265" r:id="rId3"/>
    <p:sldId id="258" r:id="rId4"/>
    <p:sldId id="267" r:id="rId5"/>
    <p:sldId id="274" r:id="rId6"/>
    <p:sldId id="268" r:id="rId7"/>
    <p:sldId id="269" r:id="rId8"/>
    <p:sldId id="273" r:id="rId9"/>
    <p:sldId id="270" r:id="rId10"/>
    <p:sldId id="275" r:id="rId11"/>
    <p:sldId id="272" r:id="rId12"/>
    <p:sldId id="276" r:id="rId1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ilds, Samantha" initials="CS" lastIdx="28" clrIdx="0">
    <p:extLst/>
  </p:cmAuthor>
  <p:cmAuthor id="2" name=" Sue Kearsey" initials="sk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9088"/>
    <a:srgbClr val="EAEAEA"/>
    <a:srgbClr val="3093BC"/>
    <a:srgbClr val="5B92B9"/>
    <a:srgbClr val="568F86"/>
    <a:srgbClr val="008B5D"/>
    <a:srgbClr val="364395"/>
    <a:srgbClr val="FBF5EA"/>
    <a:srgbClr val="F8F8F8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92" autoAdjust="0"/>
    <p:restoredTop sz="94652" autoAdjust="0"/>
  </p:normalViewPr>
  <p:slideViewPr>
    <p:cSldViewPr>
      <p:cViewPr varScale="1">
        <p:scale>
          <a:sx n="82" d="100"/>
          <a:sy n="82" d="100"/>
        </p:scale>
        <p:origin x="102" y="8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4E438D2-9173-4F27-B8C3-4EFC71EE803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796641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E438D2-9173-4F27-B8C3-4EFC71EE8037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63334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/>
              <a:t>Teaching</a:t>
            </a:r>
            <a:r>
              <a:rPr lang="en-GB" b="1" baseline="0" dirty="0" smtClean="0"/>
              <a:t> notes</a:t>
            </a:r>
          </a:p>
          <a:p>
            <a:r>
              <a:rPr lang="en-GB" dirty="0" smtClean="0"/>
              <a:t>One click to introduce</a:t>
            </a:r>
            <a:r>
              <a:rPr lang="en-GB" baseline="0" dirty="0" smtClean="0"/>
              <a:t> answers, then select ‘Home’.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E438D2-9173-4F27-B8C3-4EFC71EE8037}" type="slidenum">
              <a:rPr lang="en-GB" altLang="en-US" smtClean="0"/>
              <a:pPr/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94895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 smtClean="0"/>
              <a:t>Teaching</a:t>
            </a:r>
            <a:r>
              <a:rPr lang="en-GB" b="1" baseline="0" dirty="0" smtClean="0"/>
              <a:t> notes</a:t>
            </a:r>
          </a:p>
          <a:p>
            <a:r>
              <a:rPr lang="en-GB" b="0" baseline="0" dirty="0" smtClean="0"/>
              <a:t>Three clicks to introduce three bullet points, then select ‘Questions’.</a:t>
            </a:r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E438D2-9173-4F27-B8C3-4EFC71EE8037}" type="slidenum">
              <a:rPr lang="en-GB" altLang="en-US" smtClean="0"/>
              <a:pPr/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2298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/>
              <a:t>Teaching</a:t>
            </a:r>
            <a:r>
              <a:rPr lang="en-GB" b="1" baseline="0" dirty="0" smtClean="0"/>
              <a:t> notes</a:t>
            </a:r>
          </a:p>
          <a:p>
            <a:r>
              <a:rPr lang="en-GB" dirty="0" smtClean="0"/>
              <a:t>Click to introduce answers, then select ‘Home’.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E438D2-9173-4F27-B8C3-4EFC71EE8037}" type="slidenum">
              <a:rPr lang="en-GB" altLang="en-US" smtClean="0"/>
              <a:pPr/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61162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/>
              <a:t>Teaching</a:t>
            </a:r>
            <a:r>
              <a:rPr lang="en-GB" b="1" baseline="0" dirty="0" smtClean="0"/>
              <a:t> notes</a:t>
            </a:r>
          </a:p>
          <a:p>
            <a:r>
              <a:rPr lang="en-GB" dirty="0" smtClean="0"/>
              <a:t>Three clicks to introduce three bullet points, then select ‘Results’.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E438D2-9173-4F27-B8C3-4EFC71EE8037}" type="slidenum">
              <a:rPr lang="en-GB" altLang="en-US" smtClean="0"/>
              <a:pPr/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06745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/>
              <a:t>Teaching</a:t>
            </a:r>
            <a:r>
              <a:rPr lang="en-GB" b="1" baseline="0" dirty="0" smtClean="0"/>
              <a:t> notes</a:t>
            </a:r>
          </a:p>
          <a:p>
            <a:r>
              <a:rPr lang="en-GB" dirty="0" smtClean="0"/>
              <a:t>Four clicks to introduce colour change notes, then select ‘Questions’.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E438D2-9173-4F27-B8C3-4EFC71EE8037}" type="slidenum">
              <a:rPr lang="en-GB" altLang="en-US" smtClean="0"/>
              <a:pPr/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263926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 smtClean="0"/>
              <a:t>Teaching</a:t>
            </a:r>
            <a:r>
              <a:rPr lang="en-GB" b="1" baseline="0" dirty="0" smtClean="0"/>
              <a:t> notes</a:t>
            </a:r>
          </a:p>
          <a:p>
            <a:r>
              <a:rPr lang="en-GB" b="0" baseline="0" dirty="0" smtClean="0"/>
              <a:t>Click to introduce answers, then select ‘Home’.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E438D2-9173-4F27-B8C3-4EFC71EE8037}" type="slidenum">
              <a:rPr lang="en-GB" altLang="en-US" smtClean="0"/>
              <a:pPr/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018430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/>
              <a:t>Teaching</a:t>
            </a:r>
            <a:r>
              <a:rPr lang="en-GB" b="1" baseline="0" dirty="0" smtClean="0"/>
              <a:t> notes</a:t>
            </a:r>
          </a:p>
          <a:p>
            <a:r>
              <a:rPr lang="en-GB" dirty="0" smtClean="0"/>
              <a:t>Three clicks to introduce three bullet points, then select ‘Questions’.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E438D2-9173-4F27-B8C3-4EFC71EE8037}" type="slidenum">
              <a:rPr lang="en-GB" altLang="en-US" smtClean="0"/>
              <a:pPr/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477354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/>
              <a:t>Teaching</a:t>
            </a:r>
            <a:r>
              <a:rPr lang="en-GB" b="1" baseline="0" dirty="0" smtClean="0"/>
              <a:t> notes</a:t>
            </a:r>
          </a:p>
          <a:p>
            <a:r>
              <a:rPr lang="en-GB" dirty="0" smtClean="0"/>
              <a:t>Click</a:t>
            </a:r>
            <a:r>
              <a:rPr lang="en-GB" baseline="0" dirty="0" smtClean="0"/>
              <a:t> to introduce answers, then select ‘Home’.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E438D2-9173-4F27-B8C3-4EFC71EE8037}" type="slidenum">
              <a:rPr lang="en-GB" altLang="en-US" smtClean="0"/>
              <a:pPr/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389422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/>
              <a:t>Teaching</a:t>
            </a:r>
            <a:r>
              <a:rPr lang="en-GB" b="1" baseline="0" dirty="0" smtClean="0"/>
              <a:t> notes</a:t>
            </a:r>
          </a:p>
          <a:p>
            <a:r>
              <a:rPr lang="en-GB" dirty="0" smtClean="0"/>
              <a:t>Three clicks to introduce three bullet points, then select ‘Questions’.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E438D2-9173-4F27-B8C3-4EFC71EE8037}" type="slidenum">
              <a:rPr lang="en-GB" altLang="en-US" smtClean="0"/>
              <a:pPr/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28696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29857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5908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462000"/>
            <a:ext cx="9144000" cy="39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5659233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700808"/>
            <a:ext cx="8207375" cy="4382492"/>
          </a:xfrm>
          <a:prstGeom prst="rect">
            <a:avLst/>
          </a:prstGeom>
        </p:spPr>
        <p:txBody>
          <a:bodyPr vert="eaVert"/>
          <a:lstStyle>
            <a:lvl1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462000"/>
            <a:ext cx="9144000" cy="39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5389839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08720"/>
            <a:ext cx="2057400" cy="5174580"/>
          </a:xfrm>
          <a:prstGeom prst="rect">
            <a:avLst/>
          </a:prstGeo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08720"/>
            <a:ext cx="6019800" cy="5174580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462000"/>
            <a:ext cx="9144000" cy="39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2773622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68313" y="1800000"/>
            <a:ext cx="8207375" cy="4310484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en-GB" noProof="0" dirty="0" smtClean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462000"/>
            <a:ext cx="9144000" cy="39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0665729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29857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462000"/>
            <a:ext cx="9144000" cy="39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9373335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908720"/>
            <a:ext cx="8207375" cy="5174580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/>
            </a:lvl1pPr>
            <a:lvl2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462000"/>
            <a:ext cx="9144000" cy="39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4161878"/>
      </p:ext>
    </p:extLst>
  </p:cSld>
  <p:clrMapOvr>
    <a:masterClrMapping/>
  </p:clrMapOvr>
  <p:transition>
    <p:sndAc>
      <p:stSnd>
        <p:snd r:embed="rId1" name="click.wav"/>
      </p:stSnd>
    </p:sndAc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462000"/>
            <a:ext cx="9144000" cy="39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1782598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7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846800"/>
            <a:ext cx="4027487" cy="4310484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46800"/>
            <a:ext cx="4027488" cy="4310484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462000"/>
            <a:ext cx="9144000" cy="39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7324403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3134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64903"/>
            <a:ext cx="4040188" cy="3561259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853134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64903"/>
            <a:ext cx="4041775" cy="3561259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0" y="6462000"/>
            <a:ext cx="9144000" cy="39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7218917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462000"/>
            <a:ext cx="9144000" cy="39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4681619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462000"/>
            <a:ext cx="9144000" cy="39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3242599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844824"/>
            <a:ext cx="8207375" cy="4238476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/>
            </a:lvl1pPr>
            <a:lvl2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462000"/>
            <a:ext cx="9144000" cy="39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877337"/>
      </p:ext>
    </p:extLst>
  </p:cSld>
  <p:clrMapOvr>
    <a:masterClrMapping/>
  </p:clrMapOvr>
  <p:transition>
    <p:sndAc>
      <p:stSnd>
        <p:snd r:embed="rId1" name="click.wav"/>
      </p:stSnd>
    </p:sndAc>
  </p:transition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36712"/>
            <a:ext cx="3008313" cy="91660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16832"/>
            <a:ext cx="3008313" cy="42093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36712"/>
            <a:ext cx="5111750" cy="5289451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462000"/>
            <a:ext cx="9144000" cy="39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3246105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091062"/>
            <a:ext cx="5486400" cy="49817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25908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89240"/>
            <a:ext cx="5486400" cy="5829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462000"/>
            <a:ext cx="9144000" cy="39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1792288" y="889908"/>
            <a:ext cx="5486400" cy="4123267"/>
          </a:xfrm>
          <a:custGeom>
            <a:avLst/>
            <a:gdLst>
              <a:gd name="connsiteX0" fmla="*/ 653373 w 5612333"/>
              <a:gd name="connsiteY0" fmla="*/ 0 h 4123267"/>
              <a:gd name="connsiteX1" fmla="*/ 4958960 w 5612333"/>
              <a:gd name="connsiteY1" fmla="*/ 0 h 4123267"/>
              <a:gd name="connsiteX2" fmla="*/ 5612333 w 5612333"/>
              <a:gd name="connsiteY2" fmla="*/ 653373 h 4123267"/>
              <a:gd name="connsiteX3" fmla="*/ 5612333 w 5612333"/>
              <a:gd name="connsiteY3" fmla="*/ 4123267 h 4123267"/>
              <a:gd name="connsiteX4" fmla="*/ 5612333 w 5612333"/>
              <a:gd name="connsiteY4" fmla="*/ 4123267 h 4123267"/>
              <a:gd name="connsiteX5" fmla="*/ 0 w 5612333"/>
              <a:gd name="connsiteY5" fmla="*/ 4123267 h 4123267"/>
              <a:gd name="connsiteX6" fmla="*/ 0 w 5612333"/>
              <a:gd name="connsiteY6" fmla="*/ 4123267 h 4123267"/>
              <a:gd name="connsiteX7" fmla="*/ 0 w 5612333"/>
              <a:gd name="connsiteY7" fmla="*/ 653373 h 4123267"/>
              <a:gd name="connsiteX8" fmla="*/ 653373 w 5612333"/>
              <a:gd name="connsiteY8" fmla="*/ 0 h 4123267"/>
              <a:gd name="connsiteX0" fmla="*/ 653373 w 5612333"/>
              <a:gd name="connsiteY0" fmla="*/ 0 h 4123267"/>
              <a:gd name="connsiteX1" fmla="*/ 5612333 w 5612333"/>
              <a:gd name="connsiteY1" fmla="*/ 653373 h 4123267"/>
              <a:gd name="connsiteX2" fmla="*/ 5612333 w 5612333"/>
              <a:gd name="connsiteY2" fmla="*/ 4123267 h 4123267"/>
              <a:gd name="connsiteX3" fmla="*/ 5612333 w 5612333"/>
              <a:gd name="connsiteY3" fmla="*/ 4123267 h 4123267"/>
              <a:gd name="connsiteX4" fmla="*/ 0 w 5612333"/>
              <a:gd name="connsiteY4" fmla="*/ 4123267 h 4123267"/>
              <a:gd name="connsiteX5" fmla="*/ 0 w 5612333"/>
              <a:gd name="connsiteY5" fmla="*/ 4123267 h 4123267"/>
              <a:gd name="connsiteX6" fmla="*/ 0 w 5612333"/>
              <a:gd name="connsiteY6" fmla="*/ 653373 h 4123267"/>
              <a:gd name="connsiteX7" fmla="*/ 653373 w 5612333"/>
              <a:gd name="connsiteY7" fmla="*/ 0 h 4123267"/>
              <a:gd name="connsiteX0" fmla="*/ 653373 w 5620800"/>
              <a:gd name="connsiteY0" fmla="*/ 0 h 4123267"/>
              <a:gd name="connsiteX1" fmla="*/ 5620800 w 5620800"/>
              <a:gd name="connsiteY1" fmla="*/ 26839 h 4123267"/>
              <a:gd name="connsiteX2" fmla="*/ 5612333 w 5620800"/>
              <a:gd name="connsiteY2" fmla="*/ 4123267 h 4123267"/>
              <a:gd name="connsiteX3" fmla="*/ 5612333 w 5620800"/>
              <a:gd name="connsiteY3" fmla="*/ 4123267 h 4123267"/>
              <a:gd name="connsiteX4" fmla="*/ 0 w 5620800"/>
              <a:gd name="connsiteY4" fmla="*/ 4123267 h 4123267"/>
              <a:gd name="connsiteX5" fmla="*/ 0 w 5620800"/>
              <a:gd name="connsiteY5" fmla="*/ 4123267 h 4123267"/>
              <a:gd name="connsiteX6" fmla="*/ 0 w 5620800"/>
              <a:gd name="connsiteY6" fmla="*/ 653373 h 4123267"/>
              <a:gd name="connsiteX7" fmla="*/ 653373 w 5620800"/>
              <a:gd name="connsiteY7" fmla="*/ 0 h 4123267"/>
              <a:gd name="connsiteX0" fmla="*/ 653373 w 5620800"/>
              <a:gd name="connsiteY0" fmla="*/ 0 h 4123267"/>
              <a:gd name="connsiteX1" fmla="*/ 5620800 w 5620800"/>
              <a:gd name="connsiteY1" fmla="*/ 9906 h 4123267"/>
              <a:gd name="connsiteX2" fmla="*/ 5612333 w 5620800"/>
              <a:gd name="connsiteY2" fmla="*/ 4123267 h 4123267"/>
              <a:gd name="connsiteX3" fmla="*/ 5612333 w 5620800"/>
              <a:gd name="connsiteY3" fmla="*/ 4123267 h 4123267"/>
              <a:gd name="connsiteX4" fmla="*/ 0 w 5620800"/>
              <a:gd name="connsiteY4" fmla="*/ 4123267 h 4123267"/>
              <a:gd name="connsiteX5" fmla="*/ 0 w 5620800"/>
              <a:gd name="connsiteY5" fmla="*/ 4123267 h 4123267"/>
              <a:gd name="connsiteX6" fmla="*/ 0 w 5620800"/>
              <a:gd name="connsiteY6" fmla="*/ 653373 h 4123267"/>
              <a:gd name="connsiteX7" fmla="*/ 653373 w 5620800"/>
              <a:gd name="connsiteY7" fmla="*/ 0 h 412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20800" h="4123267">
                <a:moveTo>
                  <a:pt x="653373" y="0"/>
                </a:moveTo>
                <a:lnTo>
                  <a:pt x="5620800" y="9906"/>
                </a:lnTo>
                <a:cubicBezTo>
                  <a:pt x="5617978" y="1375382"/>
                  <a:pt x="5615155" y="2757791"/>
                  <a:pt x="5612333" y="4123267"/>
                </a:cubicBezTo>
                <a:lnTo>
                  <a:pt x="5612333" y="4123267"/>
                </a:lnTo>
                <a:lnTo>
                  <a:pt x="0" y="4123267"/>
                </a:lnTo>
                <a:lnTo>
                  <a:pt x="0" y="4123267"/>
                </a:lnTo>
                <a:lnTo>
                  <a:pt x="0" y="653373"/>
                </a:lnTo>
                <a:cubicBezTo>
                  <a:pt x="0" y="292525"/>
                  <a:pt x="292525" y="0"/>
                  <a:pt x="65337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</p:spTree>
    <p:extLst>
      <p:ext uri="{BB962C8B-B14F-4D97-AF65-F5344CB8AC3E}">
        <p14:creationId xmlns:p14="http://schemas.microsoft.com/office/powerpoint/2010/main" val="548650992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700808"/>
            <a:ext cx="8207375" cy="4382492"/>
          </a:xfrm>
          <a:prstGeom prst="rect">
            <a:avLst/>
          </a:prstGeom>
        </p:spPr>
        <p:txBody>
          <a:bodyPr vert="eaVert"/>
          <a:lstStyle>
            <a:lvl1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462000"/>
            <a:ext cx="9144000" cy="39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3892746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08720"/>
            <a:ext cx="2057400" cy="5174580"/>
          </a:xfrm>
          <a:prstGeom prst="rect">
            <a:avLst/>
          </a:prstGeo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08720"/>
            <a:ext cx="6019800" cy="5174580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462000"/>
            <a:ext cx="9144000" cy="39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3830335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68313" y="1800000"/>
            <a:ext cx="8207375" cy="4310484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en-GB" noProof="0" dirty="0" smtClean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462000"/>
            <a:ext cx="9144000" cy="39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3450343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l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68313" y="1844824"/>
            <a:ext cx="8207375" cy="4238476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>
                <a:solidFill>
                  <a:srgbClr val="259088"/>
                </a:solidFill>
              </a:defRPr>
            </a:lvl1pPr>
            <a:lvl2pPr marL="457200" indent="0">
              <a:buFontTx/>
              <a:buNone/>
              <a:defRPr>
                <a:solidFill>
                  <a:srgbClr val="25908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462000"/>
            <a:ext cx="9144000" cy="39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06581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 answ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361950" indent="-361950" algn="l">
              <a:defRPr sz="2400" b="1">
                <a:solidFill>
                  <a:srgbClr val="25908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68313" y="1844824"/>
            <a:ext cx="8207375" cy="4238476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462000"/>
            <a:ext cx="9144000" cy="39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4189223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844824"/>
            <a:ext cx="8207375" cy="4238476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/>
            </a:lvl1pPr>
            <a:lvl2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462000"/>
            <a:ext cx="9144000" cy="39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3262753"/>
      </p:ext>
    </p:extLst>
  </p:cSld>
  <p:clrMapOvr>
    <a:masterClrMapping/>
  </p:clrMapOvr>
  <p:transition>
    <p:sndAc>
      <p:stSnd>
        <p:snd r:embed="rId1" name="click.wav"/>
      </p:stSnd>
    </p:sndAc>
  </p:transition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462000"/>
            <a:ext cx="9144000" cy="39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3363279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7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846800"/>
            <a:ext cx="4027487" cy="4310484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46800"/>
            <a:ext cx="4027488" cy="4310484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462000"/>
            <a:ext cx="9144000" cy="39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8540956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3134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64903"/>
            <a:ext cx="4040188" cy="3561259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853134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64903"/>
            <a:ext cx="4041775" cy="3561259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0" y="6462000"/>
            <a:ext cx="9144000" cy="39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1193002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462000"/>
            <a:ext cx="9144000" cy="39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4765487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462000"/>
            <a:ext cx="9144000" cy="39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7775136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36712"/>
            <a:ext cx="3008313" cy="91660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16832"/>
            <a:ext cx="3008313" cy="42093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36712"/>
            <a:ext cx="5111750" cy="5289451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462000"/>
            <a:ext cx="9144000" cy="39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2998906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091062"/>
            <a:ext cx="5486400" cy="49817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89240"/>
            <a:ext cx="5486400" cy="5829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462000"/>
            <a:ext cx="9144000" cy="39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1792288" y="889908"/>
            <a:ext cx="5486400" cy="4123267"/>
          </a:xfrm>
          <a:custGeom>
            <a:avLst/>
            <a:gdLst>
              <a:gd name="connsiteX0" fmla="*/ 653373 w 5612333"/>
              <a:gd name="connsiteY0" fmla="*/ 0 h 4123267"/>
              <a:gd name="connsiteX1" fmla="*/ 4958960 w 5612333"/>
              <a:gd name="connsiteY1" fmla="*/ 0 h 4123267"/>
              <a:gd name="connsiteX2" fmla="*/ 5612333 w 5612333"/>
              <a:gd name="connsiteY2" fmla="*/ 653373 h 4123267"/>
              <a:gd name="connsiteX3" fmla="*/ 5612333 w 5612333"/>
              <a:gd name="connsiteY3" fmla="*/ 4123267 h 4123267"/>
              <a:gd name="connsiteX4" fmla="*/ 5612333 w 5612333"/>
              <a:gd name="connsiteY4" fmla="*/ 4123267 h 4123267"/>
              <a:gd name="connsiteX5" fmla="*/ 0 w 5612333"/>
              <a:gd name="connsiteY5" fmla="*/ 4123267 h 4123267"/>
              <a:gd name="connsiteX6" fmla="*/ 0 w 5612333"/>
              <a:gd name="connsiteY6" fmla="*/ 4123267 h 4123267"/>
              <a:gd name="connsiteX7" fmla="*/ 0 w 5612333"/>
              <a:gd name="connsiteY7" fmla="*/ 653373 h 4123267"/>
              <a:gd name="connsiteX8" fmla="*/ 653373 w 5612333"/>
              <a:gd name="connsiteY8" fmla="*/ 0 h 4123267"/>
              <a:gd name="connsiteX0" fmla="*/ 653373 w 5612333"/>
              <a:gd name="connsiteY0" fmla="*/ 0 h 4123267"/>
              <a:gd name="connsiteX1" fmla="*/ 5612333 w 5612333"/>
              <a:gd name="connsiteY1" fmla="*/ 653373 h 4123267"/>
              <a:gd name="connsiteX2" fmla="*/ 5612333 w 5612333"/>
              <a:gd name="connsiteY2" fmla="*/ 4123267 h 4123267"/>
              <a:gd name="connsiteX3" fmla="*/ 5612333 w 5612333"/>
              <a:gd name="connsiteY3" fmla="*/ 4123267 h 4123267"/>
              <a:gd name="connsiteX4" fmla="*/ 0 w 5612333"/>
              <a:gd name="connsiteY4" fmla="*/ 4123267 h 4123267"/>
              <a:gd name="connsiteX5" fmla="*/ 0 w 5612333"/>
              <a:gd name="connsiteY5" fmla="*/ 4123267 h 4123267"/>
              <a:gd name="connsiteX6" fmla="*/ 0 w 5612333"/>
              <a:gd name="connsiteY6" fmla="*/ 653373 h 4123267"/>
              <a:gd name="connsiteX7" fmla="*/ 653373 w 5612333"/>
              <a:gd name="connsiteY7" fmla="*/ 0 h 4123267"/>
              <a:gd name="connsiteX0" fmla="*/ 653373 w 5620800"/>
              <a:gd name="connsiteY0" fmla="*/ 0 h 4123267"/>
              <a:gd name="connsiteX1" fmla="*/ 5620800 w 5620800"/>
              <a:gd name="connsiteY1" fmla="*/ 26839 h 4123267"/>
              <a:gd name="connsiteX2" fmla="*/ 5612333 w 5620800"/>
              <a:gd name="connsiteY2" fmla="*/ 4123267 h 4123267"/>
              <a:gd name="connsiteX3" fmla="*/ 5612333 w 5620800"/>
              <a:gd name="connsiteY3" fmla="*/ 4123267 h 4123267"/>
              <a:gd name="connsiteX4" fmla="*/ 0 w 5620800"/>
              <a:gd name="connsiteY4" fmla="*/ 4123267 h 4123267"/>
              <a:gd name="connsiteX5" fmla="*/ 0 w 5620800"/>
              <a:gd name="connsiteY5" fmla="*/ 4123267 h 4123267"/>
              <a:gd name="connsiteX6" fmla="*/ 0 w 5620800"/>
              <a:gd name="connsiteY6" fmla="*/ 653373 h 4123267"/>
              <a:gd name="connsiteX7" fmla="*/ 653373 w 5620800"/>
              <a:gd name="connsiteY7" fmla="*/ 0 h 4123267"/>
              <a:gd name="connsiteX0" fmla="*/ 653373 w 5620800"/>
              <a:gd name="connsiteY0" fmla="*/ 0 h 4123267"/>
              <a:gd name="connsiteX1" fmla="*/ 5620800 w 5620800"/>
              <a:gd name="connsiteY1" fmla="*/ 9906 h 4123267"/>
              <a:gd name="connsiteX2" fmla="*/ 5612333 w 5620800"/>
              <a:gd name="connsiteY2" fmla="*/ 4123267 h 4123267"/>
              <a:gd name="connsiteX3" fmla="*/ 5612333 w 5620800"/>
              <a:gd name="connsiteY3" fmla="*/ 4123267 h 4123267"/>
              <a:gd name="connsiteX4" fmla="*/ 0 w 5620800"/>
              <a:gd name="connsiteY4" fmla="*/ 4123267 h 4123267"/>
              <a:gd name="connsiteX5" fmla="*/ 0 w 5620800"/>
              <a:gd name="connsiteY5" fmla="*/ 4123267 h 4123267"/>
              <a:gd name="connsiteX6" fmla="*/ 0 w 5620800"/>
              <a:gd name="connsiteY6" fmla="*/ 653373 h 4123267"/>
              <a:gd name="connsiteX7" fmla="*/ 653373 w 5620800"/>
              <a:gd name="connsiteY7" fmla="*/ 0 h 412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20800" h="4123267">
                <a:moveTo>
                  <a:pt x="653373" y="0"/>
                </a:moveTo>
                <a:lnTo>
                  <a:pt x="5620800" y="9906"/>
                </a:lnTo>
                <a:cubicBezTo>
                  <a:pt x="5617978" y="1375382"/>
                  <a:pt x="5615155" y="2757791"/>
                  <a:pt x="5612333" y="4123267"/>
                </a:cubicBezTo>
                <a:lnTo>
                  <a:pt x="5612333" y="4123267"/>
                </a:lnTo>
                <a:lnTo>
                  <a:pt x="0" y="4123267"/>
                </a:lnTo>
                <a:lnTo>
                  <a:pt x="0" y="4123267"/>
                </a:lnTo>
                <a:lnTo>
                  <a:pt x="0" y="653373"/>
                </a:lnTo>
                <a:cubicBezTo>
                  <a:pt x="0" y="292525"/>
                  <a:pt x="292525" y="0"/>
                  <a:pt x="65337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</p:spTree>
    <p:extLst>
      <p:ext uri="{BB962C8B-B14F-4D97-AF65-F5344CB8AC3E}">
        <p14:creationId xmlns:p14="http://schemas.microsoft.com/office/powerpoint/2010/main" val="1589548701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audio" Target="../media/audio1.wav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19" Type="http://schemas.openxmlformats.org/officeDocument/2006/relationships/image" Target="../media/image2.jpg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dexcel GCSE (9-1)&#10;Sciences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12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77756"/>
            <a:ext cx="9144000" cy="389889"/>
          </a:xfrm>
          <a:prstGeom prst="rect">
            <a:avLst/>
          </a:prstGeom>
        </p:spPr>
      </p:pic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936000"/>
            <a:ext cx="8229600" cy="648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Title or banner area</a:t>
            </a:r>
            <a:endParaRPr lang="en-GB" altLang="en-US" dirty="0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844166"/>
            <a:ext cx="8229600" cy="4305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 smtClean="0"/>
              <a:t>Use simple bullet points and lines, with no more than two lines per bullet point if possible.</a:t>
            </a:r>
          </a:p>
          <a:p>
            <a:pPr lvl="0"/>
            <a:r>
              <a:rPr lang="en-GB" altLang="en-US" dirty="0" smtClean="0"/>
              <a:t>Try to use a maximum of ten words per line. </a:t>
            </a:r>
          </a:p>
          <a:p>
            <a:pPr lvl="0"/>
            <a:r>
              <a:rPr lang="en-GB" altLang="en-US" dirty="0" smtClean="0"/>
              <a:t>Set up generic formatting on this master. </a:t>
            </a:r>
          </a:p>
          <a:p>
            <a:pPr lvl="0"/>
            <a:r>
              <a:rPr lang="en-GB" altLang="en-US" dirty="0" smtClean="0"/>
              <a:t>By applying this master to your slides, you’ll maintain consistent font and bullet style.</a:t>
            </a:r>
          </a:p>
          <a:p>
            <a:pPr lvl="0"/>
            <a:r>
              <a:rPr lang="en-GB" altLang="en-US" dirty="0" smtClean="0"/>
              <a:t>To change the layout of individual slides, select ‘Slide layout’ and choose the desired layout from the right-hand menu.</a:t>
            </a:r>
          </a:p>
          <a:p>
            <a:pPr lvl="0"/>
            <a:r>
              <a:rPr lang="en-GB" altLang="en-US" dirty="0" smtClean="0"/>
              <a:t>Read the PowerPoint guidelines before creating a slide show.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1763688" y="165600"/>
            <a:ext cx="1008112" cy="3600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400" b="1" dirty="0" smtClean="0"/>
              <a:t>SB1f</a:t>
            </a:r>
            <a:endParaRPr lang="en-GB" sz="2400" b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462000"/>
            <a:ext cx="9144000" cy="39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© Pearson Education Ltd 2015. Copying permitted for purchasing institutions only. This material is not copyright free.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2" r:id="rId1"/>
    <p:sldLayoutId id="2147484123" r:id="rId2"/>
    <p:sldLayoutId id="2147484124" r:id="rId3"/>
    <p:sldLayoutId id="2147484125" r:id="rId4"/>
    <p:sldLayoutId id="2147484126" r:id="rId5"/>
    <p:sldLayoutId id="2147484127" r:id="rId6"/>
    <p:sldLayoutId id="2147484128" r:id="rId7"/>
    <p:sldLayoutId id="2147484129" r:id="rId8"/>
    <p:sldLayoutId id="2147484130" r:id="rId9"/>
    <p:sldLayoutId id="2147484131" r:id="rId10"/>
    <p:sldLayoutId id="2147484132" r:id="rId11"/>
    <p:sldLayoutId id="2147484133" r:id="rId12"/>
  </p:sldLayoutIdLst>
  <p:transition>
    <p:sndAc>
      <p:stSnd>
        <p:snd r:embed="rId14" name="click.wav"/>
      </p:stSnd>
    </p:sndAc>
  </p:transition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59088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Edexcel GCSE (9-1)&#10;Sciences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12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77756"/>
            <a:ext cx="9144000" cy="389889"/>
          </a:xfrm>
          <a:prstGeom prst="rect">
            <a:avLst/>
          </a:prstGeom>
        </p:spPr>
      </p:pic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936000"/>
            <a:ext cx="8229600" cy="648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Title or banner area</a:t>
            </a:r>
            <a:endParaRPr lang="en-GB" altLang="en-US" dirty="0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846800"/>
            <a:ext cx="8229600" cy="4305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 smtClean="0"/>
              <a:t>Use simple bullet points and lines, with no more than two lines per bullet point if possible.</a:t>
            </a:r>
          </a:p>
          <a:p>
            <a:pPr lvl="0"/>
            <a:r>
              <a:rPr lang="en-GB" altLang="en-US" dirty="0" smtClean="0"/>
              <a:t>Try to use a maximum of ten words per line. </a:t>
            </a:r>
          </a:p>
          <a:p>
            <a:pPr lvl="0"/>
            <a:r>
              <a:rPr lang="en-GB" altLang="en-US" dirty="0" smtClean="0"/>
              <a:t>Set up generic formatting on this master. </a:t>
            </a:r>
          </a:p>
          <a:p>
            <a:pPr lvl="0"/>
            <a:r>
              <a:rPr lang="en-GB" altLang="en-US" dirty="0" smtClean="0"/>
              <a:t>By applying this master to your slides, you’ll maintain consistent font and bullet style.</a:t>
            </a:r>
          </a:p>
          <a:p>
            <a:pPr lvl="0"/>
            <a:r>
              <a:rPr lang="en-GB" altLang="en-US" dirty="0" smtClean="0"/>
              <a:t>To change the layout of individual slides, select ‘Slide layout’ and choose the desired layout from the right-hand menu.</a:t>
            </a:r>
          </a:p>
          <a:p>
            <a:pPr lvl="0"/>
            <a:r>
              <a:rPr lang="en-GB" altLang="en-US" dirty="0" smtClean="0"/>
              <a:t>Read the PowerPoint guidelines before creating a slide show.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1763688" y="165600"/>
            <a:ext cx="1008112" cy="3600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400" b="1" dirty="0" smtClean="0"/>
              <a:t>SB1f</a:t>
            </a:r>
            <a:endParaRPr lang="en-GB" sz="2400" b="1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2854474" y="216000"/>
            <a:ext cx="5698976" cy="3620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000" b="0" dirty="0" smtClean="0"/>
              <a:t>Food tests using reagents</a:t>
            </a:r>
            <a:endParaRPr lang="en-GB" sz="2000" b="0" dirty="0"/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462000"/>
            <a:ext cx="9144000" cy="39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5994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6" r:id="rId1"/>
    <p:sldLayoutId id="2147484137" r:id="rId2"/>
    <p:sldLayoutId id="2147484138" r:id="rId3"/>
    <p:sldLayoutId id="2147484139" r:id="rId4"/>
    <p:sldLayoutId id="2147484140" r:id="rId5"/>
    <p:sldLayoutId id="2147484141" r:id="rId6"/>
    <p:sldLayoutId id="2147484142" r:id="rId7"/>
    <p:sldLayoutId id="2147484143" r:id="rId8"/>
    <p:sldLayoutId id="2147484144" r:id="rId9"/>
    <p:sldLayoutId id="2147484145" r:id="rId10"/>
    <p:sldLayoutId id="2147484146" r:id="rId11"/>
    <p:sldLayoutId id="2147484147" r:id="rId12"/>
    <p:sldLayoutId id="2147484148" r:id="rId13"/>
    <p:sldLayoutId id="2147484149" r:id="rId14"/>
    <p:sldLayoutId id="2147484150" r:id="rId15"/>
  </p:sldLayoutIdLst>
  <p:transition>
    <p:sndAc>
      <p:stSnd>
        <p:snd r:embed="rId17" name="click.wav"/>
      </p:stSnd>
    </p:sndAc>
  </p:transition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59088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7.jpeg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7.xml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4.xml"/><Relationship Id="rId6" Type="http://schemas.openxmlformats.org/officeDocument/2006/relationships/slide" Target="slide8.xml"/><Relationship Id="rId5" Type="http://schemas.openxmlformats.org/officeDocument/2006/relationships/slide" Target="slide10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7.x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7.xml"/><Relationship Id="rId5" Type="http://schemas.openxmlformats.org/officeDocument/2006/relationships/slide" Target="slide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7.xml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7.xml"/><Relationship Id="rId5" Type="http://schemas.openxmlformats.org/officeDocument/2006/relationships/slide" Target="slide9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7.xml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Food tests using reagents</a:t>
            </a:r>
            <a:endParaRPr lang="en-GB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947230"/>
      </p:ext>
    </p:extLst>
  </p:cSld>
  <p:clrMapOvr>
    <a:masterClrMapping/>
  </p:clrMapOvr>
  <p:transition>
    <p:sndAc>
      <p:stSnd>
        <p:snd r:embed="rId3" name="click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894023"/>
            <a:ext cx="8229600" cy="648000"/>
          </a:xfrm>
        </p:spPr>
        <p:txBody>
          <a:bodyPr/>
          <a:lstStyle/>
          <a:p>
            <a:r>
              <a:rPr lang="en-GB" altLang="en-US" dirty="0" smtClean="0"/>
              <a:t>Biuret test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5877352" y="1678520"/>
            <a:ext cx="2819426" cy="1692771"/>
          </a:xfrm>
          <a:prstGeom prst="rect">
            <a:avLst/>
          </a:prstGeom>
          <a:ln w="19050">
            <a:solidFill>
              <a:srgbClr val="259088"/>
            </a:solidFill>
          </a:ln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altLang="en-US" sz="2000" b="1" kern="0" dirty="0" smtClean="0">
                <a:solidFill>
                  <a:srgbClr val="259088"/>
                </a:solidFill>
              </a:rPr>
              <a:t>Safety:</a:t>
            </a:r>
            <a:r>
              <a:rPr lang="en-GB" altLang="en-US" sz="2000" kern="0" dirty="0" smtClean="0">
                <a:solidFill>
                  <a:srgbClr val="259088"/>
                </a:solidFill>
              </a:rPr>
              <a:t> </a:t>
            </a:r>
          </a:p>
          <a:p>
            <a:pPr lvl="0">
              <a:spcBef>
                <a:spcPct val="20000"/>
              </a:spcBef>
            </a:pPr>
            <a:r>
              <a:rPr lang="en-GB" altLang="en-US" sz="2000" kern="0" dirty="0" smtClean="0">
                <a:solidFill>
                  <a:srgbClr val="259088"/>
                </a:solidFill>
              </a:rPr>
              <a:t>Wear eye protection. Potassium hydroxide can be harmful to skin and eyes.</a:t>
            </a:r>
            <a:endParaRPr lang="en-GB" altLang="en-US" sz="2000" kern="0" dirty="0">
              <a:solidFill>
                <a:srgbClr val="259088"/>
              </a:solidFill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3887924" y="5793070"/>
            <a:ext cx="1368152" cy="504056"/>
          </a:xfrm>
          <a:prstGeom prst="beve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467545" y="1618371"/>
            <a:ext cx="4968552" cy="49569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altLang="en-US" dirty="0" smtClean="0"/>
              <a:t>The Biuret test indicates the presence of protein.</a:t>
            </a:r>
          </a:p>
        </p:txBody>
      </p:sp>
      <p:sp>
        <p:nvSpPr>
          <p:cNvPr id="4" name="Rectangle 3"/>
          <p:cNvSpPr/>
          <p:nvPr/>
        </p:nvSpPr>
        <p:spPr>
          <a:xfrm>
            <a:off x="467545" y="2433475"/>
            <a:ext cx="4968552" cy="356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 typeface="Wingdings" panose="05000000000000000000" pitchFamily="2" charset="2"/>
              <a:buChar char="§"/>
            </a:pPr>
            <a:r>
              <a:rPr lang="en-GB" altLang="en-US" sz="2400" dirty="0"/>
              <a:t>Mix equal volumes of food solution and </a:t>
            </a:r>
            <a:r>
              <a:rPr lang="en-GB" altLang="en-US" sz="2400" dirty="0" smtClean="0"/>
              <a:t>dilute </a:t>
            </a:r>
            <a:r>
              <a:rPr lang="en-GB" altLang="en-US" sz="2400" dirty="0"/>
              <a:t>potassium hydroxide solution in a </a:t>
            </a:r>
            <a:r>
              <a:rPr lang="en-GB" altLang="en-US" sz="2400" dirty="0" smtClean="0"/>
              <a:t>test </a:t>
            </a:r>
            <a:r>
              <a:rPr lang="en-GB" altLang="en-US" sz="2400" dirty="0"/>
              <a:t>tube.  </a:t>
            </a:r>
            <a:endParaRPr lang="en-GB" altLang="en-US" sz="2400" kern="0" dirty="0" smtClean="0">
              <a:solidFill>
                <a:srgbClr val="000000"/>
              </a:solidFill>
            </a:endParaRPr>
          </a:p>
          <a:p>
            <a:pPr marL="342900" lvl="0" indent="-342900">
              <a:spcBef>
                <a:spcPct val="20000"/>
              </a:spcBef>
              <a:buFont typeface="Wingdings" panose="05000000000000000000" pitchFamily="2" charset="2"/>
              <a:buChar char="§"/>
            </a:pPr>
            <a:r>
              <a:rPr lang="en-GB" altLang="en-US" sz="2400" kern="0" dirty="0" smtClean="0">
                <a:solidFill>
                  <a:srgbClr val="000000"/>
                </a:solidFill>
              </a:rPr>
              <a:t>Add </a:t>
            </a:r>
            <a:r>
              <a:rPr lang="en-GB" altLang="en-US" sz="2400" kern="0" dirty="0">
                <a:solidFill>
                  <a:srgbClr val="000000"/>
                </a:solidFill>
              </a:rPr>
              <a:t>a few drops of copper </a:t>
            </a:r>
            <a:r>
              <a:rPr lang="en-GB" altLang="en-US" sz="2400" kern="0" dirty="0" err="1">
                <a:solidFill>
                  <a:srgbClr val="000000"/>
                </a:solidFill>
              </a:rPr>
              <a:t>sulfate</a:t>
            </a:r>
            <a:r>
              <a:rPr lang="en-GB" altLang="en-US" sz="2400" kern="0" dirty="0">
                <a:solidFill>
                  <a:srgbClr val="000000"/>
                </a:solidFill>
              </a:rPr>
              <a:t> solution and mix.</a:t>
            </a:r>
          </a:p>
          <a:p>
            <a:pPr marL="342900" lvl="0" indent="-342900">
              <a:spcBef>
                <a:spcPct val="20000"/>
              </a:spcBef>
              <a:buFont typeface="Wingdings" panose="05000000000000000000" pitchFamily="2" charset="2"/>
              <a:buChar char="§"/>
            </a:pPr>
            <a:r>
              <a:rPr lang="en-GB" altLang="en-US" sz="2400" kern="0" dirty="0" smtClean="0">
                <a:solidFill>
                  <a:srgbClr val="000000"/>
                </a:solidFill>
              </a:rPr>
              <a:t>The amount of change in colour, from blue to lilac (pale purple) indicates how much protein is present.</a:t>
            </a:r>
            <a:endParaRPr lang="en-GB" altLang="en-US" sz="2400" kern="0" dirty="0">
              <a:solidFill>
                <a:srgbClr val="00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553" y="3571740"/>
            <a:ext cx="3525023" cy="2753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405785"/>
      </p:ext>
    </p:extLst>
  </p:cSld>
  <p:clrMapOvr>
    <a:masterClrMapping/>
  </p:clrMapOvr>
  <p:transition>
    <p:sndAc>
      <p:stSnd>
        <p:snd r:embed="rId3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78657" y="1628800"/>
            <a:ext cx="8208143" cy="1512168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altLang="en-US" dirty="0" smtClean="0"/>
              <a:t>The following table shows the results from a Biuret test on some different foods. </a:t>
            </a:r>
          </a:p>
          <a:p>
            <a:pPr marL="0" indent="0" eaLnBrk="1" hangingPunct="1">
              <a:buNone/>
            </a:pPr>
            <a:r>
              <a:rPr lang="en-GB" altLang="en-US" dirty="0" smtClean="0"/>
              <a:t>Using the test results, state whether the tested foods contain lots of protein, a little protein or no protein.</a:t>
            </a:r>
          </a:p>
          <a:p>
            <a:pPr marL="0" indent="0" eaLnBrk="1" hangingPunct="1">
              <a:buNone/>
            </a:pPr>
            <a:endParaRPr lang="en-GB" altLang="en-US" dirty="0" smtClean="0"/>
          </a:p>
          <a:p>
            <a:pPr marL="0" indent="0">
              <a:buNone/>
            </a:pPr>
            <a:endParaRPr lang="en-GB" alt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4067944" y="5805264"/>
            <a:ext cx="1008112" cy="504056"/>
          </a:xfrm>
          <a:prstGeom prst="beve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</a:t>
            </a:r>
            <a:r>
              <a:rPr lang="en-US" dirty="0" smtClean="0"/>
              <a:t>ome</a:t>
            </a:r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3731686"/>
              </p:ext>
            </p:extLst>
          </p:nvPr>
        </p:nvGraphicFramePr>
        <p:xfrm>
          <a:off x="791580" y="3447008"/>
          <a:ext cx="7560840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20280"/>
                <a:gridCol w="2520280"/>
                <a:gridCol w="25202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Food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Test result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How much protein</a:t>
                      </a:r>
                      <a:r>
                        <a:rPr lang="en-US" baseline="0" dirty="0" smtClean="0"/>
                        <a:t>?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beef mince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purple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pale blue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lentils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purple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bread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very pale purple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298714"/>
              </p:ext>
            </p:extLst>
          </p:nvPr>
        </p:nvGraphicFramePr>
        <p:xfrm>
          <a:off x="5796136" y="3447008"/>
          <a:ext cx="2448271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1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259088"/>
                          </a:solidFill>
                          <a:sym typeface="Wingdings" panose="05000000000000000000" pitchFamily="2" charset="2"/>
                        </a:rPr>
                        <a:t>lots</a:t>
                      </a:r>
                      <a:endParaRPr lang="en-US" sz="1800" b="1" dirty="0">
                        <a:solidFill>
                          <a:srgbClr val="259088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259088"/>
                          </a:solidFill>
                          <a:sym typeface="Wingdings" panose="05000000000000000000" pitchFamily="2" charset="2"/>
                        </a:rPr>
                        <a:t>none</a:t>
                      </a:r>
                      <a:endParaRPr lang="en-US" sz="1800" b="1" dirty="0" smtClean="0">
                        <a:solidFill>
                          <a:srgbClr val="259088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259088"/>
                          </a:solidFill>
                          <a:sym typeface="Wingdings" panose="05000000000000000000" pitchFamily="2" charset="2"/>
                        </a:rPr>
                        <a:t>lots</a:t>
                      </a:r>
                      <a:endParaRPr lang="en-US" sz="1800" b="1" dirty="0">
                        <a:solidFill>
                          <a:srgbClr val="259088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259088"/>
                          </a:solidFill>
                          <a:sym typeface="Wingdings" panose="05000000000000000000" pitchFamily="2" charset="2"/>
                        </a:rPr>
                        <a:t>a little</a:t>
                      </a:r>
                      <a:endParaRPr lang="en-US" sz="1800" b="1" dirty="0">
                        <a:solidFill>
                          <a:srgbClr val="259088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877238"/>
            <a:ext cx="8229600" cy="648000"/>
          </a:xfrm>
        </p:spPr>
        <p:txBody>
          <a:bodyPr/>
          <a:lstStyle/>
          <a:p>
            <a:r>
              <a:rPr lang="en-GB" altLang="en-US" dirty="0" smtClean="0"/>
              <a:t>Biuret test – question</a:t>
            </a:r>
          </a:p>
        </p:txBody>
      </p:sp>
    </p:spTree>
    <p:extLst>
      <p:ext uri="{BB962C8B-B14F-4D97-AF65-F5344CB8AC3E}">
        <p14:creationId xmlns:p14="http://schemas.microsoft.com/office/powerpoint/2010/main" val="4270098257"/>
      </p:ext>
    </p:extLst>
  </p:cSld>
  <p:clrMapOvr>
    <a:masterClrMapping/>
  </p:clrMapOvr>
  <p:transition>
    <p:sndAc>
      <p:stSnd>
        <p:snd r:embed="rId3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79425" y="1719979"/>
            <a:ext cx="8207375" cy="300658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altLang="en-US" dirty="0" smtClean="0"/>
              <a:t>Many food tests use chemical reagents to identify particular substances in foods. Different reagents test for different substances. </a:t>
            </a:r>
          </a:p>
          <a:p>
            <a:pPr marL="0" indent="0" eaLnBrk="1" hangingPunct="1">
              <a:buNone/>
            </a:pPr>
            <a:r>
              <a:rPr lang="en-GB" altLang="en-US" dirty="0" smtClean="0"/>
              <a:t>The tests listed below are used to test foods for different nutrients. Click on each button to find out more and </a:t>
            </a:r>
            <a:r>
              <a:rPr lang="en-GB" altLang="en-US" dirty="0" smtClean="0"/>
              <a:t>answer a question on each </a:t>
            </a:r>
            <a:r>
              <a:rPr lang="en-GB" altLang="en-US" dirty="0" smtClean="0"/>
              <a:t>of the tests.</a:t>
            </a:r>
          </a:p>
          <a:p>
            <a:endParaRPr lang="en-GB" alt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  <p:sp>
        <p:nvSpPr>
          <p:cNvPr id="5" name="Bevel 4">
            <a:hlinkClick r:id="rId3" action="ppaction://hlinksldjump"/>
          </p:cNvPr>
          <p:cNvSpPr/>
          <p:nvPr/>
        </p:nvSpPr>
        <p:spPr>
          <a:xfrm>
            <a:off x="2051720" y="4343726"/>
            <a:ext cx="1800200" cy="576064"/>
          </a:xfrm>
          <a:prstGeom prst="beve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</a:t>
            </a:r>
            <a:r>
              <a:rPr lang="en-US" dirty="0" smtClean="0"/>
              <a:t>odine test</a:t>
            </a:r>
            <a:endParaRPr lang="en-US" dirty="0"/>
          </a:p>
        </p:txBody>
      </p:sp>
      <p:sp>
        <p:nvSpPr>
          <p:cNvPr id="6" name="Bevel 5">
            <a:hlinkClick r:id="rId4" action="ppaction://hlinksldjump"/>
          </p:cNvPr>
          <p:cNvSpPr/>
          <p:nvPr/>
        </p:nvSpPr>
        <p:spPr>
          <a:xfrm>
            <a:off x="5292080" y="4341914"/>
            <a:ext cx="2016224" cy="576064"/>
          </a:xfrm>
          <a:prstGeom prst="beve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Benedict’s test</a:t>
            </a:r>
            <a:endParaRPr lang="en-US" dirty="0"/>
          </a:p>
        </p:txBody>
      </p:sp>
      <p:sp>
        <p:nvSpPr>
          <p:cNvPr id="8" name="Bevel 7">
            <a:hlinkClick r:id="rId5" action="ppaction://hlinksldjump"/>
          </p:cNvPr>
          <p:cNvSpPr/>
          <p:nvPr/>
        </p:nvSpPr>
        <p:spPr>
          <a:xfrm>
            <a:off x="2051720" y="5401051"/>
            <a:ext cx="1800200" cy="576064"/>
          </a:xfrm>
          <a:prstGeom prst="beve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Biuret test</a:t>
            </a:r>
            <a:endParaRPr lang="en-US" dirty="0"/>
          </a:p>
        </p:txBody>
      </p:sp>
      <p:sp>
        <p:nvSpPr>
          <p:cNvPr id="9" name="Bevel 8">
            <a:hlinkClick r:id="rId6" action="ppaction://hlinksldjump"/>
          </p:cNvPr>
          <p:cNvSpPr/>
          <p:nvPr/>
        </p:nvSpPr>
        <p:spPr>
          <a:xfrm>
            <a:off x="5292080" y="5401051"/>
            <a:ext cx="2016224" cy="576064"/>
          </a:xfrm>
          <a:prstGeom prst="beve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Ethanol test</a:t>
            </a:r>
            <a:endParaRPr lang="en-US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01216" y="819915"/>
            <a:ext cx="8229600" cy="80888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59088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en-GB" altLang="en-US" kern="0" dirty="0" smtClean="0"/>
              <a:t>Testing foods using reagents</a:t>
            </a:r>
          </a:p>
        </p:txBody>
      </p:sp>
    </p:spTree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877238"/>
            <a:ext cx="8229600" cy="648000"/>
          </a:xfrm>
        </p:spPr>
        <p:txBody>
          <a:bodyPr/>
          <a:lstStyle/>
          <a:p>
            <a:r>
              <a:rPr lang="en-GB" altLang="en-US" dirty="0" smtClean="0"/>
              <a:t>Iodine test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384006" y="2420888"/>
            <a:ext cx="4966092" cy="3240360"/>
          </a:xfrm>
        </p:spPr>
        <p:txBody>
          <a:bodyPr/>
          <a:lstStyle/>
          <a:p>
            <a:pPr eaLnBrk="1" hangingPunct="1"/>
            <a:r>
              <a:rPr lang="en-GB" altLang="en-US" dirty="0" smtClean="0"/>
              <a:t>A solution of iodine in </a:t>
            </a:r>
            <a:br>
              <a:rPr lang="en-GB" altLang="en-US" dirty="0" smtClean="0"/>
            </a:br>
            <a:r>
              <a:rPr lang="en-GB" altLang="en-US" dirty="0" smtClean="0"/>
              <a:t>potassium iodide is yellow</a:t>
            </a:r>
            <a:r>
              <a:rPr lang="en-GB" dirty="0"/>
              <a:t>–</a:t>
            </a:r>
            <a:r>
              <a:rPr lang="en-GB" altLang="en-US" dirty="0" smtClean="0"/>
              <a:t>orange.</a:t>
            </a:r>
          </a:p>
          <a:p>
            <a:pPr eaLnBrk="1" hangingPunct="1"/>
            <a:r>
              <a:rPr lang="en-GB" altLang="en-US" dirty="0">
                <a:solidFill>
                  <a:srgbClr val="000000"/>
                </a:solidFill>
              </a:rPr>
              <a:t>When dropped onto a solid or liquid food that contains starch, the solution turns </a:t>
            </a:r>
            <a:r>
              <a:rPr lang="en-GB" altLang="en-US" dirty="0" smtClean="0">
                <a:solidFill>
                  <a:srgbClr val="000000"/>
                </a:solidFill>
              </a:rPr>
              <a:t>blue</a:t>
            </a:r>
            <a:r>
              <a:rPr lang="en-GB" dirty="0"/>
              <a:t>–</a:t>
            </a:r>
            <a:r>
              <a:rPr lang="en-GB" altLang="en-US" dirty="0" smtClean="0">
                <a:solidFill>
                  <a:srgbClr val="000000"/>
                </a:solidFill>
              </a:rPr>
              <a:t>black.</a:t>
            </a:r>
          </a:p>
          <a:p>
            <a:pPr marL="0" lvl="0" indent="0" eaLnBrk="1" hangingPunct="1">
              <a:buNone/>
            </a:pPr>
            <a:r>
              <a:rPr lang="en-GB" altLang="en-US" dirty="0" smtClean="0">
                <a:solidFill>
                  <a:srgbClr val="000000"/>
                </a:solidFill>
              </a:rPr>
              <a:t>Select the button below to answer questions about using iodine to test for starch.</a:t>
            </a:r>
            <a:endParaRPr lang="en-GB" altLang="en-US" dirty="0">
              <a:solidFill>
                <a:srgbClr val="000000"/>
              </a:solidFill>
            </a:endParaRPr>
          </a:p>
          <a:p>
            <a:pPr marL="0" indent="0" eaLnBrk="1" hangingPunct="1">
              <a:buNone/>
            </a:pPr>
            <a:endParaRPr lang="en-GB" altLang="en-US" dirty="0" smtClean="0"/>
          </a:p>
          <a:p>
            <a:pPr marL="0" indent="0">
              <a:buNone/>
            </a:pPr>
            <a:endParaRPr lang="en-GB" alt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5508104" y="1704244"/>
            <a:ext cx="3372464" cy="1446550"/>
          </a:xfrm>
          <a:prstGeom prst="rect">
            <a:avLst/>
          </a:prstGeom>
          <a:ln w="19050">
            <a:solidFill>
              <a:srgbClr val="259088"/>
            </a:solidFill>
          </a:ln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altLang="en-US" sz="2000" b="1" kern="0" dirty="0" smtClean="0">
                <a:solidFill>
                  <a:srgbClr val="259088"/>
                </a:solidFill>
              </a:rPr>
              <a:t>Safety:</a:t>
            </a:r>
            <a:r>
              <a:rPr lang="en-GB" altLang="en-US" sz="2000" kern="0" dirty="0" smtClean="0">
                <a:solidFill>
                  <a:srgbClr val="259088"/>
                </a:solidFill>
              </a:rPr>
              <a:t> </a:t>
            </a:r>
          </a:p>
          <a:p>
            <a:pPr lvl="0">
              <a:spcBef>
                <a:spcPct val="20000"/>
              </a:spcBef>
            </a:pPr>
            <a:r>
              <a:rPr lang="en-GB" altLang="en-US" sz="2000" kern="0" dirty="0" smtClean="0">
                <a:solidFill>
                  <a:srgbClr val="259088"/>
                </a:solidFill>
              </a:rPr>
              <a:t>Wear eye protection.  </a:t>
            </a:r>
          </a:p>
          <a:p>
            <a:pPr lvl="0">
              <a:spcBef>
                <a:spcPct val="20000"/>
              </a:spcBef>
            </a:pPr>
            <a:r>
              <a:rPr lang="en-GB" altLang="en-US" sz="2000" kern="0" dirty="0" smtClean="0">
                <a:solidFill>
                  <a:srgbClr val="259088"/>
                </a:solidFill>
              </a:rPr>
              <a:t>Wash any splashes with water to avoid staining.</a:t>
            </a:r>
            <a:endParaRPr lang="en-GB" altLang="en-US" sz="2000" kern="0" dirty="0">
              <a:solidFill>
                <a:srgbClr val="259088"/>
              </a:solidFill>
            </a:endParaRPr>
          </a:p>
        </p:txBody>
      </p:sp>
      <p:sp>
        <p:nvSpPr>
          <p:cNvPr id="11" name="Bevel 10">
            <a:hlinkClick r:id="rId4" action="ppaction://hlinksldjump"/>
          </p:cNvPr>
          <p:cNvSpPr/>
          <p:nvPr/>
        </p:nvSpPr>
        <p:spPr>
          <a:xfrm>
            <a:off x="3894070" y="5877272"/>
            <a:ext cx="1355860" cy="432048"/>
          </a:xfrm>
          <a:prstGeom prst="beve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384006" y="1634933"/>
            <a:ext cx="4865924" cy="538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2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2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2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24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GB" altLang="en-US" kern="0" dirty="0" smtClean="0"/>
              <a:t>Iodine can be used to identify starch in foods.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3802029"/>
            <a:ext cx="597573" cy="1708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4248" y="3420567"/>
            <a:ext cx="2239268" cy="2223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107430"/>
      </p:ext>
    </p:extLst>
  </p:cSld>
  <p:clrMapOvr>
    <a:masterClrMapping/>
  </p:clrMapOvr>
  <p:transition>
    <p:sndAc>
      <p:stSnd>
        <p:snd r:embed="rId3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611560" y="1644566"/>
            <a:ext cx="8208143" cy="1127697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altLang="en-US" dirty="0" smtClean="0"/>
              <a:t>The following table shows the results from an iodine test on some different foods. </a:t>
            </a:r>
          </a:p>
          <a:p>
            <a:pPr marL="0" indent="0" eaLnBrk="1" hangingPunct="1">
              <a:buNone/>
            </a:pPr>
            <a:r>
              <a:rPr lang="en-GB" altLang="en-US" dirty="0" smtClean="0"/>
              <a:t>Using the test results, identify which foods contain starch.</a:t>
            </a:r>
          </a:p>
          <a:p>
            <a:pPr marL="0" indent="0">
              <a:buNone/>
            </a:pPr>
            <a:endParaRPr lang="en-GB" alt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4067944" y="5800056"/>
            <a:ext cx="1008112" cy="504056"/>
          </a:xfrm>
          <a:prstGeom prst="beve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</a:t>
            </a:r>
            <a:r>
              <a:rPr lang="en-US" dirty="0" smtClean="0"/>
              <a:t>ome</a:t>
            </a:r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664919"/>
              </p:ext>
            </p:extLst>
          </p:nvPr>
        </p:nvGraphicFramePr>
        <p:xfrm>
          <a:off x="1091614" y="2996952"/>
          <a:ext cx="7152795" cy="263056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384265"/>
                <a:gridCol w="2384265"/>
                <a:gridCol w="2384265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Food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Test result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Contains</a:t>
                      </a:r>
                      <a:r>
                        <a:rPr lang="en-US" baseline="0" dirty="0" smtClean="0"/>
                        <a:t> s</a:t>
                      </a:r>
                      <a:r>
                        <a:rPr lang="en-US" dirty="0" smtClean="0"/>
                        <a:t>tarch</a:t>
                      </a:r>
                      <a:r>
                        <a:rPr lang="en-US" baseline="0" dirty="0" smtClean="0"/>
                        <a:t>?</a:t>
                      </a:r>
                      <a:endParaRPr lang="en-US" dirty="0" smtClean="0"/>
                    </a:p>
                  </a:txBody>
                  <a:tcPr/>
                </a:tc>
              </a:tr>
              <a:tr h="37746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potato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blue</a:t>
                      </a:r>
                      <a:r>
                        <a:rPr lang="en-GB" sz="1800" kern="1200" dirty="0" smtClean="0">
                          <a:effectLst/>
                        </a:rPr>
                        <a:t>–</a:t>
                      </a:r>
                      <a:r>
                        <a:rPr lang="en-US" sz="1800" dirty="0" smtClean="0"/>
                        <a:t>black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</a:tr>
              <a:tr h="37746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beef mince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orange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</a:tr>
              <a:tr h="37746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ripe banana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orange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</a:tr>
              <a:tr h="37746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unripe</a:t>
                      </a:r>
                      <a:r>
                        <a:rPr lang="en-US" sz="1800" baseline="0" dirty="0" smtClean="0"/>
                        <a:t> banana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blue</a:t>
                      </a:r>
                      <a:r>
                        <a:rPr lang="en-GB" sz="1800" kern="1200" dirty="0" smtClean="0">
                          <a:effectLst/>
                        </a:rPr>
                        <a:t>–</a:t>
                      </a:r>
                      <a:r>
                        <a:rPr lang="en-US" sz="1800" dirty="0" smtClean="0"/>
                        <a:t>black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</a:tr>
              <a:tr h="37746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bread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blue</a:t>
                      </a:r>
                      <a:r>
                        <a:rPr lang="en-GB" sz="1800" kern="1200" dirty="0" smtClean="0">
                          <a:effectLst/>
                        </a:rPr>
                        <a:t>–</a:t>
                      </a:r>
                      <a:r>
                        <a:rPr lang="en-US" sz="1800" dirty="0" smtClean="0"/>
                        <a:t>black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</a:tr>
              <a:tr h="37746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butter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orange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877238"/>
            <a:ext cx="8229600" cy="648000"/>
          </a:xfrm>
        </p:spPr>
        <p:txBody>
          <a:bodyPr/>
          <a:lstStyle/>
          <a:p>
            <a:r>
              <a:rPr lang="en-GB" altLang="en-US" dirty="0" smtClean="0"/>
              <a:t>Iodine test – question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330763"/>
              </p:ext>
            </p:extLst>
          </p:nvPr>
        </p:nvGraphicFramePr>
        <p:xfrm>
          <a:off x="5940154" y="2996952"/>
          <a:ext cx="2304255" cy="2630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5"/>
              </a:tblGrid>
              <a:tr h="375795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57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59088"/>
                          </a:solidFill>
                          <a:sym typeface="Wingdings" panose="05000000000000000000" pitchFamily="2" charset="2"/>
                        </a:rPr>
                        <a:t></a:t>
                      </a:r>
                      <a:endParaRPr lang="en-US" sz="1800" dirty="0">
                        <a:solidFill>
                          <a:srgbClr val="259088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579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</a:t>
                      </a:r>
                      <a:endParaRPr lang="en-US" sz="1800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579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</a:t>
                      </a:r>
                      <a:endParaRPr lang="en-US" sz="1800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579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259088"/>
                          </a:solidFill>
                          <a:sym typeface="Wingdings" panose="05000000000000000000" pitchFamily="2" charset="2"/>
                        </a:rPr>
                        <a:t></a:t>
                      </a:r>
                      <a:endParaRPr lang="en-US" sz="1800" dirty="0" smtClean="0">
                        <a:solidFill>
                          <a:srgbClr val="259088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579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259088"/>
                          </a:solidFill>
                          <a:sym typeface="Wingdings" panose="05000000000000000000" pitchFamily="2" charset="2"/>
                        </a:rPr>
                        <a:t></a:t>
                      </a:r>
                      <a:endParaRPr lang="en-US" sz="1800" dirty="0" smtClean="0">
                        <a:solidFill>
                          <a:srgbClr val="259088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579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</a:t>
                      </a:r>
                      <a:endParaRPr lang="en-US" sz="1800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9560323"/>
      </p:ext>
    </p:extLst>
  </p:cSld>
  <p:clrMapOvr>
    <a:masterClrMapping/>
  </p:clrMapOvr>
  <p:transition>
    <p:sndAc>
      <p:stSnd>
        <p:snd r:embed="rId3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2375" y="908792"/>
            <a:ext cx="8229600" cy="648000"/>
          </a:xfrm>
        </p:spPr>
        <p:txBody>
          <a:bodyPr/>
          <a:lstStyle/>
          <a:p>
            <a:r>
              <a:rPr lang="en-GB" altLang="en-US" dirty="0" smtClean="0"/>
              <a:t>Benedict’s test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68313" y="1628800"/>
            <a:ext cx="4860155" cy="864096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altLang="en-US" dirty="0" smtClean="0"/>
              <a:t>Benedict’s test identifies reducing sugars, such as glucose and fructose.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5328468" y="1699173"/>
            <a:ext cx="3662633" cy="1754326"/>
          </a:xfrm>
          <a:prstGeom prst="rect">
            <a:avLst/>
          </a:prstGeom>
          <a:ln w="19050">
            <a:solidFill>
              <a:srgbClr val="259088"/>
            </a:solidFill>
          </a:ln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altLang="en-US" sz="2000" b="1" kern="0" dirty="0" smtClean="0">
                <a:solidFill>
                  <a:srgbClr val="259088"/>
                </a:solidFill>
              </a:rPr>
              <a:t>Safety:</a:t>
            </a:r>
            <a:r>
              <a:rPr lang="en-GB" altLang="en-US" sz="2000" kern="0" dirty="0" smtClean="0">
                <a:solidFill>
                  <a:srgbClr val="259088"/>
                </a:solidFill>
              </a:rPr>
              <a:t> </a:t>
            </a:r>
          </a:p>
          <a:p>
            <a:pPr lvl="0">
              <a:spcBef>
                <a:spcPct val="20000"/>
              </a:spcBef>
            </a:pPr>
            <a:r>
              <a:rPr lang="en-GB" altLang="en-US" sz="2000" kern="0" dirty="0" smtClean="0">
                <a:solidFill>
                  <a:srgbClr val="259088"/>
                </a:solidFill>
              </a:rPr>
              <a:t>Wear eye protection.  </a:t>
            </a:r>
          </a:p>
          <a:p>
            <a:pPr lvl="0">
              <a:spcBef>
                <a:spcPct val="20000"/>
              </a:spcBef>
            </a:pPr>
            <a:r>
              <a:rPr lang="en-GB" altLang="en-US" sz="2000" kern="0" dirty="0" smtClean="0">
                <a:solidFill>
                  <a:srgbClr val="259088"/>
                </a:solidFill>
              </a:rPr>
              <a:t>Avoid scalding from very hot water by handling tubes with heat-resistant gloves or tongs.</a:t>
            </a:r>
            <a:endParaRPr lang="en-GB" altLang="en-US" sz="2000" kern="0" dirty="0">
              <a:solidFill>
                <a:srgbClr val="259088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2375" y="2768681"/>
            <a:ext cx="447966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eaLnBrk="1" hangingPunct="1">
              <a:buFont typeface="Wingdings" panose="05000000000000000000" pitchFamily="2" charset="2"/>
              <a:buChar char="§"/>
            </a:pPr>
            <a:r>
              <a:rPr lang="en-GB" altLang="en-US" sz="2400" dirty="0">
                <a:solidFill>
                  <a:srgbClr val="000000"/>
                </a:solidFill>
              </a:rPr>
              <a:t>Mix equal volumes of food solution and Benedict’s solution in a test tube.</a:t>
            </a:r>
          </a:p>
          <a:p>
            <a:pPr marL="342900" lvl="0" indent="-342900" eaLnBrk="1" hangingPunct="1">
              <a:buFont typeface="Wingdings" panose="05000000000000000000" pitchFamily="2" charset="2"/>
              <a:buChar char="§"/>
            </a:pPr>
            <a:r>
              <a:rPr lang="en-GB" altLang="en-US" sz="2400" dirty="0">
                <a:solidFill>
                  <a:srgbClr val="000000"/>
                </a:solidFill>
              </a:rPr>
              <a:t>Place the tube into a water bath at 95 °C for a few minutes.</a:t>
            </a:r>
            <a:endParaRPr lang="en-GB" altLang="en-US" sz="2400" dirty="0"/>
          </a:p>
          <a:p>
            <a:pPr marL="342900" lvl="0" indent="-342900" eaLnBrk="1" hangingPunct="1">
              <a:buFont typeface="Wingdings" panose="05000000000000000000" pitchFamily="2" charset="2"/>
              <a:buChar char="§"/>
            </a:pPr>
            <a:r>
              <a:rPr lang="en-GB" altLang="en-US" sz="2400" dirty="0" smtClean="0"/>
              <a:t>The resulting colour </a:t>
            </a:r>
            <a:r>
              <a:rPr lang="en-GB" altLang="en-US" sz="2400" dirty="0"/>
              <a:t>change indicates how much </a:t>
            </a:r>
            <a:r>
              <a:rPr lang="en-GB" altLang="en-US" sz="2400" dirty="0" smtClean="0"/>
              <a:t>reducing </a:t>
            </a:r>
            <a:r>
              <a:rPr lang="en-GB" altLang="en-US" sz="2400" dirty="0"/>
              <a:t>sugar is in the food. </a:t>
            </a:r>
          </a:p>
          <a:p>
            <a:endParaRPr lang="en-GB" dirty="0"/>
          </a:p>
        </p:txBody>
      </p:sp>
      <p:sp>
        <p:nvSpPr>
          <p:cNvPr id="8" name="Bevel 7">
            <a:hlinkClick r:id="" action="ppaction://hlinkshowjump?jump=nextslide"/>
          </p:cNvPr>
          <p:cNvSpPr/>
          <p:nvPr/>
        </p:nvSpPr>
        <p:spPr>
          <a:xfrm>
            <a:off x="3960316" y="5807813"/>
            <a:ext cx="1368152" cy="511806"/>
          </a:xfrm>
          <a:prstGeom prst="beve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</a:t>
            </a:r>
            <a:r>
              <a:rPr lang="en-US" dirty="0" smtClean="0"/>
              <a:t>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424548"/>
      </p:ext>
    </p:extLst>
  </p:cSld>
  <p:clrMapOvr>
    <a:masterClrMapping/>
  </p:clrMapOvr>
  <p:transition>
    <p:sndAc>
      <p:stSnd>
        <p:snd r:embed="rId3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786897"/>
            <a:ext cx="5904656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529208" y="887403"/>
            <a:ext cx="8229600" cy="648000"/>
          </a:xfrm>
        </p:spPr>
        <p:txBody>
          <a:bodyPr/>
          <a:lstStyle/>
          <a:p>
            <a:r>
              <a:rPr lang="en-GB" altLang="en-US" dirty="0" smtClean="0"/>
              <a:t>Benedict’s test results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  <p:sp>
        <p:nvSpPr>
          <p:cNvPr id="7" name="Bevel 6">
            <a:hlinkClick r:id="rId5" action="ppaction://hlinksldjump"/>
          </p:cNvPr>
          <p:cNvSpPr/>
          <p:nvPr/>
        </p:nvSpPr>
        <p:spPr>
          <a:xfrm>
            <a:off x="3959932" y="5810933"/>
            <a:ext cx="1368152" cy="504056"/>
          </a:xfrm>
          <a:prstGeom prst="beve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Question</a:t>
            </a:r>
            <a:endParaRPr lang="en-US" dirty="0"/>
          </a:p>
        </p:txBody>
      </p:sp>
      <p:grpSp>
        <p:nvGrpSpPr>
          <p:cNvPr id="2051" name="Group 2050"/>
          <p:cNvGrpSpPr/>
          <p:nvPr/>
        </p:nvGrpSpPr>
        <p:grpSpPr>
          <a:xfrm>
            <a:off x="179512" y="2243941"/>
            <a:ext cx="2173375" cy="1440160"/>
            <a:chOff x="179512" y="2243941"/>
            <a:chExt cx="2173375" cy="1440160"/>
          </a:xfrm>
        </p:grpSpPr>
        <p:sp>
          <p:nvSpPr>
            <p:cNvPr id="29" name="Text Box 4"/>
            <p:cNvSpPr txBox="1">
              <a:spLocks noChangeArrowheads="1"/>
            </p:cNvSpPr>
            <p:nvPr/>
          </p:nvSpPr>
          <p:spPr bwMode="auto">
            <a:xfrm>
              <a:off x="179512" y="2243941"/>
              <a:ext cx="1440160" cy="1440160"/>
            </a:xfrm>
            <a:prstGeom prst="rect">
              <a:avLst/>
            </a:prstGeom>
            <a:noFill/>
            <a:ln w="19050">
              <a:solidFill>
                <a:srgbClr val="259088"/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ÇlÇr ñæí©" charset="0"/>
                </a:rPr>
                <a:t>Benedict's solution </a:t>
              </a:r>
              <a:r>
                <a:rPr kumimoji="0" lang="en-GB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ÇlÇr ñæí©" charset="0"/>
                </a:rPr>
                <a:t>starts out </a:t>
              </a:r>
              <a:r>
                <a:rPr kumimoji="0" lang="en-GB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ÇlÇr ñæí©" charset="0"/>
                </a:rPr>
                <a:t>this colour.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cxnSp>
          <p:nvCxnSpPr>
            <p:cNvPr id="11" name="Straight Arrow Connector 10"/>
            <p:cNvCxnSpPr>
              <a:stCxn id="29" idx="3"/>
            </p:cNvCxnSpPr>
            <p:nvPr/>
          </p:nvCxnSpPr>
          <p:spPr>
            <a:xfrm>
              <a:off x="1619672" y="2964021"/>
              <a:ext cx="733215" cy="392971"/>
            </a:xfrm>
            <a:prstGeom prst="straightConnector1">
              <a:avLst/>
            </a:prstGeom>
            <a:ln w="28575">
              <a:solidFill>
                <a:srgbClr val="259088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49" name="Group 2048"/>
          <p:cNvGrpSpPr/>
          <p:nvPr/>
        </p:nvGrpSpPr>
        <p:grpSpPr>
          <a:xfrm>
            <a:off x="385614" y="3799955"/>
            <a:ext cx="1981779" cy="2042135"/>
            <a:chOff x="385614" y="3799955"/>
            <a:chExt cx="1981779" cy="2042135"/>
          </a:xfrm>
        </p:grpSpPr>
        <p:sp>
          <p:nvSpPr>
            <p:cNvPr id="36" name="Text Box 7"/>
            <p:cNvSpPr txBox="1">
              <a:spLocks noChangeArrowheads="1"/>
            </p:cNvSpPr>
            <p:nvPr/>
          </p:nvSpPr>
          <p:spPr bwMode="auto">
            <a:xfrm>
              <a:off x="385614" y="4185448"/>
              <a:ext cx="1981779" cy="1656642"/>
            </a:xfrm>
            <a:prstGeom prst="rect">
              <a:avLst/>
            </a:prstGeom>
            <a:noFill/>
            <a:ln w="19050">
              <a:solidFill>
                <a:srgbClr val="259088"/>
              </a:solidFill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40000" dist="20000" dir="5400000" rotWithShape="0">
                      <a:srgbClr val="000000">
                        <a:alpha val="37999"/>
                      </a:srgbClr>
                    </a:outerShdw>
                  </a:effectLst>
                </a14:hiddenEffects>
              </a:ext>
            </a:extLst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lvl="0"/>
              <a:r>
                <a:rPr kumimoji="0" lang="en-GB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ÇlÇr ñæí©" charset="0"/>
                </a:rPr>
                <a:t>Blue (no colour</a:t>
              </a:r>
              <a:r>
                <a:rPr kumimoji="0" lang="en-GB" sz="20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ÇlÇr ñæí©" charset="0"/>
                </a:rPr>
                <a:t> change): </a:t>
              </a:r>
              <a:br>
                <a:rPr kumimoji="0" lang="en-GB" sz="20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ÇlÇr ñæí©" charset="0"/>
                </a:rPr>
              </a:br>
              <a:r>
                <a:rPr lang="en-GB" sz="2000" dirty="0" smtClean="0">
                  <a:ea typeface="ÇlÇr ñæí©" charset="0"/>
                </a:rPr>
                <a:t>Food contains </a:t>
              </a:r>
              <a:r>
                <a:rPr kumimoji="0" lang="en-GB" sz="20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ÇlÇr ñæí©" charset="0"/>
                </a:rPr>
                <a:t>no </a:t>
              </a:r>
              <a:r>
                <a:rPr kumimoji="0" lang="en-GB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ÇlÇr ñæí©" charset="0"/>
                </a:rPr>
                <a:t>reducing sugar. 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cxnSp>
          <p:nvCxnSpPr>
            <p:cNvPr id="23" name="Straight Arrow Connector 22"/>
            <p:cNvCxnSpPr>
              <a:stCxn id="36" idx="0"/>
            </p:cNvCxnSpPr>
            <p:nvPr/>
          </p:nvCxnSpPr>
          <p:spPr>
            <a:xfrm flipV="1">
              <a:off x="1376504" y="3799955"/>
              <a:ext cx="636096" cy="385493"/>
            </a:xfrm>
            <a:prstGeom prst="straightConnector1">
              <a:avLst/>
            </a:prstGeom>
            <a:ln w="28575">
              <a:solidFill>
                <a:srgbClr val="259088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48" name="Group 2047"/>
          <p:cNvGrpSpPr/>
          <p:nvPr/>
        </p:nvGrpSpPr>
        <p:grpSpPr>
          <a:xfrm>
            <a:off x="2612995" y="3927322"/>
            <a:ext cx="1944216" cy="1661918"/>
            <a:chOff x="2612995" y="3927322"/>
            <a:chExt cx="1944216" cy="1661918"/>
          </a:xfrm>
        </p:grpSpPr>
        <p:sp>
          <p:nvSpPr>
            <p:cNvPr id="35" name="Text Box 7"/>
            <p:cNvSpPr txBox="1">
              <a:spLocks noChangeArrowheads="1"/>
            </p:cNvSpPr>
            <p:nvPr/>
          </p:nvSpPr>
          <p:spPr bwMode="auto">
            <a:xfrm>
              <a:off x="2612995" y="4170544"/>
              <a:ext cx="1944216" cy="1418696"/>
            </a:xfrm>
            <a:prstGeom prst="rect">
              <a:avLst/>
            </a:prstGeom>
            <a:noFill/>
            <a:ln w="19050">
              <a:solidFill>
                <a:srgbClr val="259088"/>
              </a:solidFill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40000" dist="20000" dir="5400000" rotWithShape="0">
                      <a:srgbClr val="000000">
                        <a:alpha val="37999"/>
                      </a:srgbClr>
                    </a:outerShdw>
                  </a:effectLst>
                </a14:hiddenEffects>
              </a:ext>
            </a:extLst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ÇlÇr ñæí©" charset="0"/>
                </a:rPr>
                <a:t>Green:</a:t>
              </a:r>
              <a:r>
                <a:rPr lang="en-GB" sz="2000" dirty="0" smtClean="0">
                  <a:latin typeface="+mn-lt"/>
                  <a:ea typeface="ÇlÇr ñæí©" charset="0"/>
                </a:rPr>
                <a:t> </a:t>
              </a:r>
            </a:p>
            <a:p>
              <a:pPr lvl="0"/>
              <a:r>
                <a:rPr lang="en-GB" sz="2000" dirty="0" smtClean="0">
                  <a:ea typeface="ÇlÇr ñæí©" charset="0"/>
                </a:rPr>
                <a:t>Food contains </a:t>
              </a:r>
              <a:r>
                <a:rPr kumimoji="0" lang="en-GB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ÇlÇr ñæí©" charset="0"/>
                </a:rPr>
                <a:t>little reducing sugar. 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cxnSp>
          <p:nvCxnSpPr>
            <p:cNvPr id="26" name="Straight Arrow Connector 25"/>
            <p:cNvCxnSpPr>
              <a:stCxn id="35" idx="0"/>
            </p:cNvCxnSpPr>
            <p:nvPr/>
          </p:nvCxnSpPr>
          <p:spPr>
            <a:xfrm flipV="1">
              <a:off x="3585103" y="3927322"/>
              <a:ext cx="122801" cy="243222"/>
            </a:xfrm>
            <a:prstGeom prst="straightConnector1">
              <a:avLst/>
            </a:prstGeom>
            <a:ln w="28575">
              <a:solidFill>
                <a:srgbClr val="259088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4802813" y="3799955"/>
            <a:ext cx="2016224" cy="1789285"/>
            <a:chOff x="4802813" y="3799955"/>
            <a:chExt cx="2016224" cy="1789285"/>
          </a:xfrm>
        </p:grpSpPr>
        <p:sp>
          <p:nvSpPr>
            <p:cNvPr id="34" name="Text Box 7"/>
            <p:cNvSpPr txBox="1">
              <a:spLocks noChangeArrowheads="1"/>
            </p:cNvSpPr>
            <p:nvPr/>
          </p:nvSpPr>
          <p:spPr bwMode="auto">
            <a:xfrm>
              <a:off x="4802813" y="4170544"/>
              <a:ext cx="2016224" cy="1418696"/>
            </a:xfrm>
            <a:prstGeom prst="rect">
              <a:avLst/>
            </a:prstGeom>
            <a:noFill/>
            <a:ln w="19050">
              <a:solidFill>
                <a:srgbClr val="259088"/>
              </a:solidFill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40000" dist="20000" dir="5400000" rotWithShape="0">
                      <a:srgbClr val="000000">
                        <a:alpha val="37999"/>
                      </a:srgbClr>
                    </a:outerShdw>
                  </a:effectLst>
                </a14:hiddenEffects>
              </a:ext>
            </a:extLst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ÇlÇr ñæí©" charset="0"/>
                </a:rPr>
                <a:t>Orange:</a:t>
              </a:r>
              <a:r>
                <a:rPr lang="en-GB" sz="2000" dirty="0" smtClean="0">
                  <a:latin typeface="+mn-lt"/>
                  <a:ea typeface="ÇlÇr ñæí©" charset="0"/>
                </a:rPr>
                <a:t>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ÇlÇr ñæí©" charset="0"/>
                </a:rPr>
                <a:t>Food</a:t>
              </a:r>
              <a:r>
                <a:rPr kumimoji="0" lang="en-GB" sz="20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ÇlÇr ñæí©" charset="0"/>
                </a:rPr>
                <a:t> </a:t>
              </a:r>
              <a:r>
                <a:rPr kumimoji="0" lang="en-GB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ÇlÇr ñæí©" charset="0"/>
                </a:rPr>
                <a:t>contains some reducing sugar.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cxnSp>
          <p:nvCxnSpPr>
            <p:cNvPr id="28" name="Straight Arrow Connector 27"/>
            <p:cNvCxnSpPr>
              <a:stCxn id="34" idx="0"/>
            </p:cNvCxnSpPr>
            <p:nvPr/>
          </p:nvCxnSpPr>
          <p:spPr>
            <a:xfrm flipH="1" flipV="1">
              <a:off x="5468984" y="3799955"/>
              <a:ext cx="341941" cy="370589"/>
            </a:xfrm>
            <a:prstGeom prst="straightConnector1">
              <a:avLst/>
            </a:prstGeom>
            <a:ln w="28575">
              <a:solidFill>
                <a:srgbClr val="259088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7064639" y="3684101"/>
            <a:ext cx="1944216" cy="1905139"/>
            <a:chOff x="7064639" y="3684101"/>
            <a:chExt cx="1944216" cy="1905139"/>
          </a:xfrm>
        </p:grpSpPr>
        <p:sp>
          <p:nvSpPr>
            <p:cNvPr id="33" name="Text Box 7"/>
            <p:cNvSpPr txBox="1">
              <a:spLocks noChangeArrowheads="1"/>
            </p:cNvSpPr>
            <p:nvPr/>
          </p:nvSpPr>
          <p:spPr bwMode="auto">
            <a:xfrm>
              <a:off x="7064639" y="4170544"/>
              <a:ext cx="1944216" cy="1418696"/>
            </a:xfrm>
            <a:prstGeom prst="rect">
              <a:avLst/>
            </a:prstGeom>
            <a:noFill/>
            <a:ln w="19050">
              <a:solidFill>
                <a:srgbClr val="259088"/>
              </a:solidFill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40000" dist="20000" dir="5400000" rotWithShape="0">
                      <a:srgbClr val="000000">
                        <a:alpha val="37999"/>
                      </a:srgbClr>
                    </a:outerShdw>
                  </a:effectLst>
                </a14:hiddenEffects>
              </a:ext>
            </a:extLst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ÇlÇr ñæí©" charset="0"/>
                </a:rPr>
                <a:t>Red:</a:t>
              </a:r>
              <a:r>
                <a:rPr lang="en-GB" sz="2000" dirty="0" smtClean="0">
                  <a:latin typeface="+mn-lt"/>
                  <a:ea typeface="ÇlÇr ñæí©" charset="0"/>
                </a:rPr>
                <a:t>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ÇlÇr ñæí©" charset="0"/>
                </a:rPr>
                <a:t>Food contains</a:t>
              </a:r>
              <a:r>
                <a:rPr kumimoji="0" lang="en-GB" sz="20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ÇlÇr ñæí©" charset="0"/>
                </a:rPr>
                <a:t> </a:t>
              </a:r>
              <a:r>
                <a:rPr kumimoji="0" lang="en-GB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ÇlÇr ñæí©" charset="0"/>
                </a:rPr>
                <a:t>lots </a:t>
              </a:r>
              <a:r>
                <a:rPr kumimoji="0" lang="en-GB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ÇlÇr ñæí©" charset="0"/>
                </a:rPr>
                <a:t>of reducing </a:t>
              </a:r>
              <a:r>
                <a:rPr kumimoji="0" lang="en-GB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ÇlÇr ñæí©" charset="0"/>
                </a:rPr>
                <a:t>sugar. 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cxnSp>
          <p:nvCxnSpPr>
            <p:cNvPr id="30" name="Straight Arrow Connector 29"/>
            <p:cNvCxnSpPr>
              <a:stCxn id="33" idx="0"/>
            </p:cNvCxnSpPr>
            <p:nvPr/>
          </p:nvCxnSpPr>
          <p:spPr>
            <a:xfrm flipH="1" flipV="1">
              <a:off x="7164288" y="3684101"/>
              <a:ext cx="872459" cy="486443"/>
            </a:xfrm>
            <a:prstGeom prst="straightConnector1">
              <a:avLst/>
            </a:prstGeom>
            <a:ln w="28575">
              <a:solidFill>
                <a:srgbClr val="259088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60814227"/>
      </p:ext>
    </p:extLst>
  </p:cSld>
  <p:clrMapOvr>
    <a:masterClrMapping/>
  </p:clrMapOvr>
  <p:transition>
    <p:sndAc>
      <p:stSnd>
        <p:snd r:embed="rId3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08143" cy="1296144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altLang="en-US" dirty="0" smtClean="0"/>
              <a:t>The table shows the results of a Benedict’s test on some different foods. </a:t>
            </a:r>
          </a:p>
          <a:p>
            <a:pPr marL="0" indent="0" eaLnBrk="1" hangingPunct="1">
              <a:buNone/>
            </a:pPr>
            <a:r>
              <a:rPr lang="en-GB" altLang="en-US" dirty="0" smtClean="0"/>
              <a:t>Using the test results, identify how much reducing sugar is contained in each of these foods.</a:t>
            </a:r>
          </a:p>
          <a:p>
            <a:pPr marL="0" indent="0" eaLnBrk="1" hangingPunct="1">
              <a:buNone/>
            </a:pPr>
            <a:endParaRPr lang="en-GB" altLang="en-US" dirty="0" smtClean="0"/>
          </a:p>
          <a:p>
            <a:pPr marL="0" indent="0">
              <a:buNone/>
            </a:pPr>
            <a:endParaRPr lang="en-GB" alt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4067944" y="5805264"/>
            <a:ext cx="1008112" cy="504056"/>
          </a:xfrm>
          <a:prstGeom prst="beve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Home</a:t>
            </a:r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8230397"/>
              </p:ext>
            </p:extLst>
          </p:nvPr>
        </p:nvGraphicFramePr>
        <p:xfrm>
          <a:off x="755576" y="3293394"/>
          <a:ext cx="7632848" cy="237713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97198"/>
                <a:gridCol w="2517825"/>
                <a:gridCol w="2517825"/>
              </a:tblGrid>
              <a:tr h="3166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Food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Test result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How much reducing </a:t>
                      </a:r>
                      <a:r>
                        <a:rPr lang="en-US" baseline="0" dirty="0" smtClean="0"/>
                        <a:t>sugar?</a:t>
                      </a:r>
                      <a:endParaRPr lang="en-US" dirty="0" smtClean="0"/>
                    </a:p>
                  </a:txBody>
                  <a:tcPr anchor="ctr"/>
                </a:tc>
              </a:tr>
              <a:tr h="4342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potato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green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4342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sports ‘energy’ drink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4342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egg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blue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4342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bread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orange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877238"/>
            <a:ext cx="8229600" cy="648000"/>
          </a:xfrm>
        </p:spPr>
        <p:txBody>
          <a:bodyPr/>
          <a:lstStyle/>
          <a:p>
            <a:r>
              <a:rPr lang="en-GB" altLang="en-US" dirty="0" smtClean="0"/>
              <a:t>Benedict’s test – question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983245"/>
              </p:ext>
            </p:extLst>
          </p:nvPr>
        </p:nvGraphicFramePr>
        <p:xfrm>
          <a:off x="5325626" y="3586220"/>
          <a:ext cx="3384376" cy="21017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376"/>
              </a:tblGrid>
              <a:tr h="280392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9688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259088"/>
                          </a:solidFill>
                          <a:sym typeface="Wingdings" panose="05000000000000000000" pitchFamily="2" charset="2"/>
                        </a:rPr>
                        <a:t>a little</a:t>
                      </a:r>
                      <a:endParaRPr lang="en-US" sz="1800" b="1" dirty="0">
                        <a:solidFill>
                          <a:srgbClr val="259088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9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259088"/>
                          </a:solidFill>
                          <a:sym typeface="Wingdings" panose="05000000000000000000" pitchFamily="2" charset="2"/>
                        </a:rPr>
                        <a:t>a lot</a:t>
                      </a:r>
                      <a:endParaRPr lang="en-US" sz="1800" b="1" dirty="0" smtClean="0">
                        <a:solidFill>
                          <a:srgbClr val="259088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9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259088"/>
                          </a:solidFill>
                          <a:sym typeface="Wingdings" panose="05000000000000000000" pitchFamily="2" charset="2"/>
                        </a:rPr>
                        <a:t>none</a:t>
                      </a:r>
                      <a:endParaRPr lang="en-US" sz="1800" b="1" dirty="0" smtClean="0">
                        <a:solidFill>
                          <a:srgbClr val="259088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9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259088"/>
                          </a:solidFill>
                        </a:rPr>
                        <a:t>some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0179567"/>
      </p:ext>
    </p:extLst>
  </p:cSld>
  <p:clrMapOvr>
    <a:masterClrMapping/>
  </p:clrMapOvr>
  <p:transition>
    <p:sndAc>
      <p:stSnd>
        <p:snd r:embed="rId3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886" y="3636478"/>
            <a:ext cx="1974562" cy="2672842"/>
          </a:xfrm>
          <a:prstGeom prst="rect">
            <a:avLst/>
          </a:prstGeom>
        </p:spPr>
      </p:pic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894441"/>
            <a:ext cx="8229600" cy="648000"/>
          </a:xfrm>
        </p:spPr>
        <p:txBody>
          <a:bodyPr/>
          <a:lstStyle/>
          <a:p>
            <a:r>
              <a:rPr lang="en-GB" altLang="en-US" dirty="0" smtClean="0"/>
              <a:t>Ethanol test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6281423" y="1675287"/>
            <a:ext cx="2679736" cy="1692771"/>
          </a:xfrm>
          <a:prstGeom prst="rect">
            <a:avLst/>
          </a:prstGeom>
          <a:ln w="19050">
            <a:solidFill>
              <a:srgbClr val="259088"/>
            </a:solidFill>
          </a:ln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altLang="en-US" sz="2000" b="1" kern="0" dirty="0" smtClean="0">
                <a:solidFill>
                  <a:srgbClr val="259088"/>
                </a:solidFill>
              </a:rPr>
              <a:t>Safety:</a:t>
            </a:r>
            <a:r>
              <a:rPr lang="en-GB" altLang="en-US" sz="2000" kern="0" dirty="0" smtClean="0">
                <a:solidFill>
                  <a:srgbClr val="259088"/>
                </a:solidFill>
              </a:rPr>
              <a:t> </a:t>
            </a:r>
          </a:p>
          <a:p>
            <a:pPr lvl="0">
              <a:spcBef>
                <a:spcPct val="20000"/>
              </a:spcBef>
            </a:pPr>
            <a:r>
              <a:rPr lang="en-GB" altLang="en-US" sz="2000" kern="0" dirty="0" smtClean="0">
                <a:solidFill>
                  <a:srgbClr val="259088"/>
                </a:solidFill>
              </a:rPr>
              <a:t>Wear eye protection. </a:t>
            </a:r>
            <a:br>
              <a:rPr lang="en-GB" altLang="en-US" sz="2000" kern="0" dirty="0" smtClean="0">
                <a:solidFill>
                  <a:srgbClr val="259088"/>
                </a:solidFill>
              </a:rPr>
            </a:br>
            <a:r>
              <a:rPr lang="en-GB" altLang="en-US" sz="2000" kern="0" dirty="0" smtClean="0">
                <a:solidFill>
                  <a:srgbClr val="259088"/>
                </a:solidFill>
              </a:rPr>
              <a:t>Ethanol is flammable. Do not use near an open flame.</a:t>
            </a:r>
            <a:endParaRPr lang="en-GB" altLang="en-US" sz="2000" kern="0" dirty="0">
              <a:solidFill>
                <a:srgbClr val="259088"/>
              </a:solidFill>
            </a:endParaRPr>
          </a:p>
        </p:txBody>
      </p:sp>
      <p:sp>
        <p:nvSpPr>
          <p:cNvPr id="7" name="Bevel 6">
            <a:hlinkClick r:id="rId5" action="ppaction://hlinksldjump"/>
          </p:cNvPr>
          <p:cNvSpPr/>
          <p:nvPr/>
        </p:nvSpPr>
        <p:spPr>
          <a:xfrm>
            <a:off x="3815916" y="5817823"/>
            <a:ext cx="1512168" cy="504056"/>
          </a:xfrm>
          <a:prstGeom prst="beve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467545" y="1626703"/>
            <a:ext cx="5554960" cy="57740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altLang="en-US" dirty="0" smtClean="0"/>
              <a:t>Ethanol can be used to identify fats and oils in foods.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2457327"/>
            <a:ext cx="5554960" cy="2825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 typeface="Wingdings" panose="05000000000000000000" pitchFamily="2" charset="2"/>
              <a:buChar char="§"/>
            </a:pPr>
            <a:r>
              <a:rPr lang="en-GB" altLang="en-US" sz="2400" dirty="0"/>
              <a:t>Half-fill a tube with ethanol. Add some crushed or liquid food and mix.</a:t>
            </a:r>
          </a:p>
          <a:p>
            <a:pPr marL="342900" lvl="0" indent="-342900">
              <a:spcBef>
                <a:spcPct val="20000"/>
              </a:spcBef>
              <a:buFont typeface="Wingdings" panose="05000000000000000000" pitchFamily="2" charset="2"/>
              <a:buChar char="§"/>
            </a:pPr>
            <a:r>
              <a:rPr lang="en-GB" altLang="en-US" sz="2400" kern="0" dirty="0" smtClean="0">
                <a:solidFill>
                  <a:srgbClr val="000000"/>
                </a:solidFill>
              </a:rPr>
              <a:t>Pour some of the mixture into a tube of water and mix.</a:t>
            </a:r>
            <a:endParaRPr lang="en-GB" altLang="en-US" sz="2400" kern="0" dirty="0">
              <a:solidFill>
                <a:srgbClr val="000000"/>
              </a:solidFill>
            </a:endParaRPr>
          </a:p>
          <a:p>
            <a:pPr marL="342900" lvl="0" indent="-342900">
              <a:spcBef>
                <a:spcPct val="20000"/>
              </a:spcBef>
              <a:buFont typeface="Wingdings" panose="05000000000000000000" pitchFamily="2" charset="2"/>
              <a:buChar char="§"/>
            </a:pPr>
            <a:r>
              <a:rPr lang="en-GB" altLang="en-US" sz="2400" kern="0" dirty="0">
                <a:solidFill>
                  <a:srgbClr val="000000"/>
                </a:solidFill>
              </a:rPr>
              <a:t>Any fat or oil dissolved in the ethanol will rise to form a cloudy suspension near the top of the tube.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5842009" y="4096522"/>
            <a:ext cx="1995307" cy="655061"/>
            <a:chOff x="5842009" y="4096522"/>
            <a:chExt cx="1995307" cy="655061"/>
          </a:xfrm>
        </p:grpSpPr>
        <p:sp>
          <p:nvSpPr>
            <p:cNvPr id="5" name="Rectangle 4"/>
            <p:cNvSpPr/>
            <p:nvPr/>
          </p:nvSpPr>
          <p:spPr>
            <a:xfrm>
              <a:off x="7405268" y="4096522"/>
              <a:ext cx="432048" cy="655061"/>
            </a:xfrm>
            <a:prstGeom prst="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" name="Straight Arrow Connector 10"/>
            <p:cNvCxnSpPr>
              <a:endCxn id="5" idx="1"/>
            </p:cNvCxnSpPr>
            <p:nvPr/>
          </p:nvCxnSpPr>
          <p:spPr>
            <a:xfrm flipV="1">
              <a:off x="5842009" y="4424053"/>
              <a:ext cx="1563259" cy="286736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49227727"/>
      </p:ext>
    </p:extLst>
  </p:cSld>
  <p:clrMapOvr>
    <a:masterClrMapping/>
  </p:clrMapOvr>
  <p:transition>
    <p:sndAc>
      <p:stSnd>
        <p:snd r:embed="rId3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67928" y="1635848"/>
            <a:ext cx="8208143" cy="913436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altLang="en-US" dirty="0" smtClean="0"/>
              <a:t>The following table shows the results from an ethanol test on some different foods. </a:t>
            </a:r>
          </a:p>
          <a:p>
            <a:pPr marL="0" indent="0" eaLnBrk="1" hangingPunct="1">
              <a:buNone/>
            </a:pPr>
            <a:r>
              <a:rPr lang="en-GB" altLang="en-US" dirty="0" smtClean="0"/>
              <a:t>Using the test results, identify which of the tested foods contain oil or fat.</a:t>
            </a:r>
          </a:p>
          <a:p>
            <a:pPr marL="0" indent="0">
              <a:buNone/>
            </a:pPr>
            <a:endParaRPr lang="en-GB" alt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© Pearson Education Ltd 2016. Copying permitted for purchasing institutions only. This material is not copyright free.</a:t>
            </a:r>
            <a:endParaRPr lang="en-GB" dirty="0"/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4067944" y="5805264"/>
            <a:ext cx="1008112" cy="504056"/>
          </a:xfrm>
          <a:prstGeom prst="beve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</a:t>
            </a:r>
            <a:r>
              <a:rPr lang="en-US" dirty="0" smtClean="0"/>
              <a:t>ome</a:t>
            </a:r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131334"/>
              </p:ext>
            </p:extLst>
          </p:nvPr>
        </p:nvGraphicFramePr>
        <p:xfrm>
          <a:off x="1259631" y="3476630"/>
          <a:ext cx="6624735" cy="209148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63179"/>
                <a:gridCol w="1941277"/>
                <a:gridCol w="2520279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Food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Test result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Contains</a:t>
                      </a:r>
                      <a:r>
                        <a:rPr lang="en-US" baseline="0" dirty="0" smtClean="0"/>
                        <a:t> oil or fat?</a:t>
                      </a:r>
                      <a:endParaRPr lang="en-US" dirty="0" smtClean="0"/>
                    </a:p>
                  </a:txBody>
                  <a:tcPr/>
                </a:tc>
              </a:tr>
              <a:tr h="431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cheese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cloudy layer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431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lemon</a:t>
                      </a:r>
                      <a:r>
                        <a:rPr lang="en-US" baseline="0" dirty="0" smtClean="0"/>
                        <a:t> juice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431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pastry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cloudy layer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431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bread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877238"/>
            <a:ext cx="8229600" cy="648000"/>
          </a:xfrm>
        </p:spPr>
        <p:txBody>
          <a:bodyPr/>
          <a:lstStyle/>
          <a:p>
            <a:r>
              <a:rPr lang="en-GB" altLang="en-US" dirty="0" smtClean="0"/>
              <a:t>Ethanol test – question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7148840"/>
              </p:ext>
            </p:extLst>
          </p:nvPr>
        </p:nvGraphicFramePr>
        <p:xfrm>
          <a:off x="5364088" y="3389027"/>
          <a:ext cx="2448271" cy="21790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1"/>
              </a:tblGrid>
              <a:tr h="444895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3548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rgbClr val="259088"/>
                          </a:solidFill>
                          <a:sym typeface="Wingdings" panose="05000000000000000000" pitchFamily="2" charset="2"/>
                        </a:rPr>
                        <a:t></a:t>
                      </a:r>
                      <a:endParaRPr lang="en-US" sz="2200" dirty="0">
                        <a:solidFill>
                          <a:srgbClr val="259088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35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</a:t>
                      </a:r>
                      <a:endParaRPr lang="en-US" sz="2200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35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rgbClr val="259088"/>
                          </a:solidFill>
                          <a:sym typeface="Wingdings" panose="05000000000000000000" pitchFamily="2" charset="2"/>
                        </a:rPr>
                        <a:t></a:t>
                      </a:r>
                      <a:endParaRPr lang="en-US" sz="2200" dirty="0" smtClean="0">
                        <a:solidFill>
                          <a:srgbClr val="259088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35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</a:t>
                      </a:r>
                      <a:endParaRPr lang="en-US" sz="2200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2793210"/>
      </p:ext>
    </p:extLst>
  </p:cSld>
  <p:clrMapOvr>
    <a:masterClrMapping/>
  </p:clrMapOvr>
  <p:transition>
    <p:sndAc>
      <p:stSnd>
        <p:snd r:embed="rId3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 Title slides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568F86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2D2D8A"/>
      </a:hlink>
      <a:folHlink>
        <a:srgbClr val="00B05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 Content slides">
  <a:themeElements>
    <a:clrScheme name="Biology">
      <a:dk1>
        <a:srgbClr val="000000"/>
      </a:dk1>
      <a:lt1>
        <a:srgbClr val="FFFFFF"/>
      </a:lt1>
      <a:dk2>
        <a:srgbClr val="000000"/>
      </a:dk2>
      <a:lt2>
        <a:srgbClr val="568F86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2D2D8A"/>
      </a:hlink>
      <a:folHlink>
        <a:srgbClr val="568F86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1819</TotalTime>
  <Words>976</Words>
  <Application>Microsoft Office PowerPoint</Application>
  <PresentationFormat>On-screen Show (4:3)</PresentationFormat>
  <Paragraphs>173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ＭＳ Ｐゴシック</vt:lpstr>
      <vt:lpstr>Arial</vt:lpstr>
      <vt:lpstr>ÇlÇr ñæí©</vt:lpstr>
      <vt:lpstr>Verdana</vt:lpstr>
      <vt:lpstr>Wingdings</vt:lpstr>
      <vt:lpstr>1 Title slides</vt:lpstr>
      <vt:lpstr>2 Content slides</vt:lpstr>
      <vt:lpstr>Food tests using reagents</vt:lpstr>
      <vt:lpstr>PowerPoint Presentation</vt:lpstr>
      <vt:lpstr>Iodine test</vt:lpstr>
      <vt:lpstr>Iodine test – question</vt:lpstr>
      <vt:lpstr>Benedict’s test</vt:lpstr>
      <vt:lpstr>Benedict’s test results</vt:lpstr>
      <vt:lpstr>Benedict’s test – question</vt:lpstr>
      <vt:lpstr>Ethanol test</vt:lpstr>
      <vt:lpstr>Ethanol test – question</vt:lpstr>
      <vt:lpstr>Biuret test</vt:lpstr>
      <vt:lpstr>Biuret test – question</vt:lpstr>
    </vt:vector>
  </TitlesOfParts>
  <Company>Pearson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edgcse_at_XXXX_XXX</dc:title>
  <dc:creator>Pearson Education</dc:creator>
  <cp:lastModifiedBy>Whittle, Paul</cp:lastModifiedBy>
  <cp:revision>292</cp:revision>
  <dcterms:created xsi:type="dcterms:W3CDTF">2010-12-13T13:21:58Z</dcterms:created>
  <dcterms:modified xsi:type="dcterms:W3CDTF">2016-07-01T10:16:42Z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nguage">
    <vt:lpwstr>English</vt:lpwstr>
  </property>
</Properties>
</file>