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9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D0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A29A-92A0-429E-B385-DAADBF4F2FDE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3385-5770-4643-993D-595890575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5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5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6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46FC-0B22-4988-BAAA-AEE2FC69F5FD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4A3A-9F76-448D-A1C4-4788FBB2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87217" y="894776"/>
            <a:ext cx="4681512" cy="3269565"/>
            <a:chOff x="5758260" y="1216711"/>
            <a:chExt cx="5209097" cy="3618091"/>
          </a:xfrm>
        </p:grpSpPr>
        <p:grpSp>
          <p:nvGrpSpPr>
            <p:cNvPr id="6" name="Group 5"/>
            <p:cNvGrpSpPr/>
            <p:nvPr/>
          </p:nvGrpSpPr>
          <p:grpSpPr>
            <a:xfrm>
              <a:off x="5758260" y="1216711"/>
              <a:ext cx="5209097" cy="3618091"/>
              <a:chOff x="6087250" y="738664"/>
              <a:chExt cx="5209097" cy="361809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10625" t="12760" r="17604" b="23438"/>
              <a:stretch/>
            </p:blipFill>
            <p:spPr>
              <a:xfrm>
                <a:off x="6342251" y="787497"/>
                <a:ext cx="4647396" cy="330511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823200" y="738664"/>
                <a:ext cx="3200400" cy="658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1600" y="851919"/>
                <a:ext cx="1998047" cy="658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641796" y="1220471"/>
                <a:ext cx="381804" cy="8991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121096" y="3643050"/>
                <a:ext cx="381804" cy="4495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608818" y="3789104"/>
                <a:ext cx="512277" cy="5282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740266" y="3828467"/>
                <a:ext cx="637943" cy="5282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87250" y="3155774"/>
                <a:ext cx="973950" cy="1161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008501" y="3934541"/>
                <a:ext cx="97395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51930" y="3287546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88428" y="3900667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081382" y="3684457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272777" y="3517816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779698" y="3697108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288428" y="1181043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880196" y="1067023"/>
                <a:ext cx="1023570" cy="382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9289236" y="1714678"/>
              <a:ext cx="1023570" cy="382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400" y="92075"/>
            <a:ext cx="45738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7 Summary Sheet (1)</a:t>
            </a:r>
            <a:endParaRPr lang="en-GB" b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4277" y="1171574"/>
            <a:ext cx="4424194" cy="2947810"/>
            <a:chOff x="1161607" y="1390651"/>
            <a:chExt cx="10464698" cy="5334828"/>
          </a:xfrm>
        </p:grpSpPr>
        <p:pic>
          <p:nvPicPr>
            <p:cNvPr id="33" name="Picture 13" descr="body_glands_colou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1" y="1390651"/>
              <a:ext cx="4456113" cy="528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161607" y="1798461"/>
              <a:ext cx="3625565" cy="552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Thyroid makes thyroxine</a:t>
              </a: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3571875" y="2314575"/>
              <a:ext cx="2571750" cy="573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274502" y="3586364"/>
              <a:ext cx="2867416" cy="90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Adrenal glands make adrenalin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816350" y="4006850"/>
              <a:ext cx="2914650" cy="9858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3816350" y="4006850"/>
              <a:ext cx="1919288" cy="9842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1603898" y="4829163"/>
              <a:ext cx="2482730" cy="12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Testes (males) make testosterone</a:t>
              </a: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3432176" y="5384800"/>
              <a:ext cx="2963863" cy="6477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432176" y="5384800"/>
              <a:ext cx="2543175" cy="7429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7766540" y="1498658"/>
              <a:ext cx="2632210" cy="160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Pituitary gland makes growth </a:t>
              </a:r>
              <a:r>
                <a:rPr lang="en-GB" altLang="en-US" sz="1050" dirty="0" smtClean="0">
                  <a:solidFill>
                    <a:prstClr val="black"/>
                  </a:solidFill>
                  <a:latin typeface="+mn-lt"/>
                </a:rPr>
                <a:t>hormone, FSH and LH.</a:t>
              </a:r>
              <a:endParaRPr lang="en-GB" altLang="en-US" sz="105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H="1">
              <a:off x="6205539" y="2003425"/>
              <a:ext cx="1798637" cy="889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8098181" y="3351723"/>
              <a:ext cx="3071985" cy="90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Pancreas makes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insulin and glucagon</a:t>
              </a:r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 flipH="1">
              <a:off x="6532563" y="3708400"/>
              <a:ext cx="1801812" cy="10747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8365999" y="4511397"/>
              <a:ext cx="3260306" cy="221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prstClr val="black"/>
                  </a:solidFill>
                  <a:latin typeface="+mn-lt"/>
                </a:rPr>
                <a:t>Ovaries (females) make oestrogen and </a:t>
              </a:r>
              <a:r>
                <a:rPr lang="en-GB" altLang="en-US" sz="1050" dirty="0" smtClean="0">
                  <a:solidFill>
                    <a:prstClr val="black"/>
                  </a:solidFill>
                  <a:latin typeface="+mn-lt"/>
                </a:rPr>
                <a:t>progesterone. Progesterone is made by an empty egg cell called the COPRUS LUTEUM.</a:t>
              </a:r>
              <a:endParaRPr lang="en-GB" altLang="en-US" sz="105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 flipH="1">
              <a:off x="5943601" y="4981576"/>
              <a:ext cx="2562225" cy="733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H="1">
              <a:off x="7010401" y="4981576"/>
              <a:ext cx="1495425" cy="696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50">
                <a:solidFill>
                  <a:prstClr val="black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645" y="545335"/>
            <a:ext cx="404116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100" b="1" u="sng" dirty="0" smtClean="0"/>
              <a:t>CB7a – Hormones</a:t>
            </a:r>
          </a:p>
          <a:p>
            <a:r>
              <a:rPr lang="en-GB" altLang="en-US" sz="1050" dirty="0" smtClean="0"/>
              <a:t>We </a:t>
            </a:r>
            <a:r>
              <a:rPr lang="en-GB" altLang="en-US" sz="1050" dirty="0"/>
              <a:t>have some tissue in areas of our body called </a:t>
            </a:r>
            <a:r>
              <a:rPr lang="en-GB" altLang="en-US" sz="1050" b="1" dirty="0">
                <a:solidFill>
                  <a:srgbClr val="FF0000"/>
                </a:solidFill>
              </a:rPr>
              <a:t>ENDOCRINE </a:t>
            </a:r>
            <a:r>
              <a:rPr lang="en-GB" altLang="en-US" sz="1050" b="1" dirty="0" smtClean="0">
                <a:solidFill>
                  <a:srgbClr val="FF0000"/>
                </a:solidFill>
              </a:rPr>
              <a:t>GLANDS. </a:t>
            </a:r>
            <a:r>
              <a:rPr lang="en-GB" altLang="en-US" sz="1050" dirty="0" smtClean="0"/>
              <a:t>These </a:t>
            </a:r>
            <a:r>
              <a:rPr lang="en-GB" altLang="en-US" sz="1050" dirty="0"/>
              <a:t>glands produce chemicals called </a:t>
            </a:r>
            <a:r>
              <a:rPr lang="en-GB" altLang="en-US" sz="1050" b="1" dirty="0">
                <a:solidFill>
                  <a:srgbClr val="FF0000"/>
                </a:solidFill>
              </a:rPr>
              <a:t>HORMONES</a:t>
            </a:r>
            <a:r>
              <a:rPr lang="en-GB" altLang="en-US" sz="1050" dirty="0"/>
              <a:t> which also send messages around the body. </a:t>
            </a:r>
            <a:endParaRPr lang="en-GB" sz="1050" dirty="0"/>
          </a:p>
        </p:txBody>
      </p:sp>
      <p:sp>
        <p:nvSpPr>
          <p:cNvPr id="11" name="Rectangle 10"/>
          <p:cNvSpPr/>
          <p:nvPr/>
        </p:nvSpPr>
        <p:spPr>
          <a:xfrm>
            <a:off x="44450" y="526286"/>
            <a:ext cx="4554846" cy="3566326"/>
          </a:xfrm>
          <a:prstGeom prst="rect">
            <a:avLst/>
          </a:prstGeom>
          <a:noFill/>
          <a:ln w="38100">
            <a:solidFill>
              <a:srgbClr val="ED0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94830" y="0"/>
            <a:ext cx="74971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400" dirty="0">
                <a:solidFill>
                  <a:prstClr val="black"/>
                </a:solidFill>
                <a:cs typeface="Arial" charset="0"/>
              </a:rPr>
              <a:t>Some of the conditions inside your body have to be kept the same (constant). If not, you can become ill or even </a:t>
            </a: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die. This </a:t>
            </a:r>
            <a:r>
              <a:rPr lang="en-GB" sz="1400" dirty="0">
                <a:solidFill>
                  <a:prstClr val="black"/>
                </a:solidFill>
                <a:cs typeface="Arial" charset="0"/>
              </a:rPr>
              <a:t>is called</a:t>
            </a:r>
            <a:r>
              <a:rPr lang="en-GB" sz="14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cs typeface="Arial" charset="0"/>
              </a:rPr>
              <a:t>HOMEOSTASIS</a:t>
            </a:r>
            <a:r>
              <a:rPr lang="en-GB" sz="1400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609753" y="954874"/>
            <a:ext cx="1998047" cy="65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08063" y="846532"/>
            <a:ext cx="50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CB7e – Control of Blood Glucose</a:t>
            </a:r>
          </a:p>
          <a:p>
            <a:r>
              <a:rPr lang="en-GB" sz="1200" dirty="0" smtClean="0"/>
              <a:t>This diagram shows the control of glucose concentration in the blood. Glucose is a sugar we get from our food. 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403235" y="1658647"/>
            <a:ext cx="2582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 smtClean="0"/>
              <a:t>A) What happens when we eat?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dirty="0" smtClean="0"/>
              <a:t>Blood </a:t>
            </a:r>
            <a:r>
              <a:rPr lang="en-GB" sz="1200" b="1" dirty="0" smtClean="0">
                <a:solidFill>
                  <a:srgbClr val="FF0000"/>
                </a:solidFill>
              </a:rPr>
              <a:t>GLUCOSE</a:t>
            </a:r>
            <a:r>
              <a:rPr lang="en-GB" sz="1200" dirty="0" smtClean="0"/>
              <a:t> level increases.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b="1" dirty="0" smtClean="0">
                <a:solidFill>
                  <a:srgbClr val="FF0000"/>
                </a:solidFill>
              </a:rPr>
              <a:t>INSULIN</a:t>
            </a:r>
            <a:r>
              <a:rPr lang="en-GB" sz="1200" dirty="0" smtClean="0"/>
              <a:t> is released from the </a:t>
            </a:r>
            <a:r>
              <a:rPr lang="en-GB" sz="1200" b="1" dirty="0" smtClean="0">
                <a:solidFill>
                  <a:srgbClr val="FF0000"/>
                </a:solidFill>
              </a:rPr>
              <a:t>PANCREAS </a:t>
            </a:r>
            <a:r>
              <a:rPr lang="en-GB" sz="1200" dirty="0" smtClean="0"/>
              <a:t>into the blood.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dirty="0" smtClean="0"/>
              <a:t>Insulin makes the </a:t>
            </a:r>
            <a:r>
              <a:rPr lang="en-GB" sz="1200" b="1" dirty="0" smtClean="0">
                <a:solidFill>
                  <a:srgbClr val="FF0000"/>
                </a:solidFill>
              </a:rPr>
              <a:t>LIVER</a:t>
            </a:r>
            <a:r>
              <a:rPr lang="en-GB" sz="1200" dirty="0" smtClean="0"/>
              <a:t> turn excess glucose into </a:t>
            </a:r>
            <a:r>
              <a:rPr lang="en-GB" sz="1200" b="1" dirty="0" smtClean="0">
                <a:solidFill>
                  <a:srgbClr val="FF0000"/>
                </a:solidFill>
              </a:rPr>
              <a:t>GLYCOGEN</a:t>
            </a:r>
            <a:r>
              <a:rPr lang="en-GB" sz="12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dirty="0" smtClean="0"/>
              <a:t>Glucose levels in blood decrease to normal.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1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1200" dirty="0"/>
          </a:p>
        </p:txBody>
      </p:sp>
      <p:sp>
        <p:nvSpPr>
          <p:cNvPr id="59" name="Rectangle 58"/>
          <p:cNvSpPr/>
          <p:nvPr/>
        </p:nvSpPr>
        <p:spPr>
          <a:xfrm>
            <a:off x="4687217" y="741273"/>
            <a:ext cx="7415883" cy="466892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734101" y="3944650"/>
            <a:ext cx="4997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/>
              <a:t>B</a:t>
            </a:r>
            <a:r>
              <a:rPr lang="en-GB" sz="1200" b="1" dirty="0" smtClean="0"/>
              <a:t>) What happens when we don’t eat? (HIGHER)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dirty="0" smtClean="0"/>
              <a:t>Blood </a:t>
            </a:r>
            <a:r>
              <a:rPr lang="en-GB" sz="1200" b="1" dirty="0" smtClean="0">
                <a:solidFill>
                  <a:srgbClr val="FF0000"/>
                </a:solidFill>
              </a:rPr>
              <a:t>GLUCOSE</a:t>
            </a:r>
            <a:r>
              <a:rPr lang="en-GB" sz="1200" dirty="0" smtClean="0"/>
              <a:t> level decreases.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b="1" dirty="0" smtClean="0">
                <a:solidFill>
                  <a:srgbClr val="FF0000"/>
                </a:solidFill>
              </a:rPr>
              <a:t>GLUCAGON</a:t>
            </a:r>
            <a:r>
              <a:rPr lang="en-GB" sz="1200" dirty="0" smtClean="0"/>
              <a:t> is released from the </a:t>
            </a:r>
            <a:r>
              <a:rPr lang="en-GB" sz="1200" b="1" dirty="0" smtClean="0">
                <a:solidFill>
                  <a:srgbClr val="FF0000"/>
                </a:solidFill>
              </a:rPr>
              <a:t>PANCREAS </a:t>
            </a:r>
            <a:r>
              <a:rPr lang="en-GB" sz="1200" dirty="0" smtClean="0"/>
              <a:t>into the blood.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dirty="0" smtClean="0"/>
              <a:t>Glucagon makes the </a:t>
            </a:r>
            <a:r>
              <a:rPr lang="en-GB" sz="1200" b="1" dirty="0" smtClean="0">
                <a:solidFill>
                  <a:srgbClr val="FF0000"/>
                </a:solidFill>
              </a:rPr>
              <a:t>liver</a:t>
            </a:r>
            <a:r>
              <a:rPr lang="en-GB" sz="1200" dirty="0" smtClean="0"/>
              <a:t> turn excess </a:t>
            </a:r>
            <a:r>
              <a:rPr lang="en-GB" sz="1200" b="1" dirty="0" smtClean="0">
                <a:solidFill>
                  <a:srgbClr val="FF0000"/>
                </a:solidFill>
              </a:rPr>
              <a:t>GLYCOGEN</a:t>
            </a:r>
            <a:r>
              <a:rPr lang="en-GB" sz="1200" dirty="0" smtClean="0"/>
              <a:t> into </a:t>
            </a:r>
            <a:r>
              <a:rPr lang="en-GB" sz="1200" b="1" dirty="0" smtClean="0">
                <a:solidFill>
                  <a:srgbClr val="FF0000"/>
                </a:solidFill>
              </a:rPr>
              <a:t>GLUCOSE</a:t>
            </a:r>
            <a:r>
              <a:rPr lang="en-GB" sz="12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dirty="0" smtClean="0"/>
              <a:t>Glucose levels in blood increase to normal. </a:t>
            </a:r>
          </a:p>
          <a:p>
            <a:pPr>
              <a:lnSpc>
                <a:spcPct val="150000"/>
              </a:lnSpc>
            </a:pPr>
            <a:endParaRPr lang="en-GB" sz="1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1146" t="16406" r="21458" b="22656"/>
          <a:stretch/>
        </p:blipFill>
        <p:spPr>
          <a:xfrm>
            <a:off x="101565" y="4279642"/>
            <a:ext cx="1702313" cy="1445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0651" y="5772274"/>
            <a:ext cx="1438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FF0000"/>
                </a:solidFill>
              </a:rPr>
              <a:t>BMI = </a:t>
            </a:r>
            <a:r>
              <a:rPr lang="en-GB" sz="1050" b="1" u="sng" dirty="0" smtClean="0">
                <a:solidFill>
                  <a:srgbClr val="FF0000"/>
                </a:solidFill>
              </a:rPr>
              <a:t>mass (kg</a:t>
            </a:r>
            <a:r>
              <a:rPr lang="en-GB" sz="105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1050" b="1" dirty="0">
                <a:solidFill>
                  <a:srgbClr val="FF0000"/>
                </a:solidFill>
              </a:rPr>
              <a:t> </a:t>
            </a:r>
            <a:r>
              <a:rPr lang="en-GB" sz="1050" b="1" dirty="0" smtClean="0">
                <a:solidFill>
                  <a:srgbClr val="FF0000"/>
                </a:solidFill>
              </a:rPr>
              <a:t>          height (m)</a:t>
            </a:r>
            <a:r>
              <a:rPr lang="en-GB" sz="1050" b="1" baseline="30000" dirty="0" smtClean="0">
                <a:solidFill>
                  <a:srgbClr val="FF0000"/>
                </a:solidFill>
              </a:rPr>
              <a:t>2</a:t>
            </a:r>
            <a:endParaRPr lang="en-GB" sz="1050" b="1" baseline="300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577" y="4164341"/>
            <a:ext cx="4532894" cy="26471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06624" y="4155919"/>
            <a:ext cx="27247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/>
              <a:t>As the number of people with Type 2 diabetes has increased, so has the average body mass. We say the two factors are </a:t>
            </a:r>
            <a:r>
              <a:rPr lang="en-GB" sz="1000" b="1" dirty="0"/>
              <a:t>CORRELATED</a:t>
            </a:r>
            <a:r>
              <a:rPr lang="en-GB" sz="10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Scientists </a:t>
            </a:r>
            <a:r>
              <a:rPr lang="en-GB" sz="1000" dirty="0"/>
              <a:t>think that the more fat you have on your body, the more likely they are to develop </a:t>
            </a:r>
            <a:r>
              <a:rPr lang="en-GB" sz="1000" b="1" dirty="0"/>
              <a:t>Type 2</a:t>
            </a:r>
            <a:r>
              <a:rPr lang="en-GB" sz="1000" dirty="0" smtClean="0"/>
              <a:t>.</a:t>
            </a:r>
            <a:endParaRPr lang="en-GB" sz="1000" dirty="0"/>
          </a:p>
          <a:p>
            <a:pPr>
              <a:lnSpc>
                <a:spcPct val="150000"/>
              </a:lnSpc>
            </a:pPr>
            <a:r>
              <a:rPr lang="en-GB" sz="1000" dirty="0"/>
              <a:t>They use something called </a:t>
            </a:r>
            <a:r>
              <a:rPr lang="en-GB" sz="1000" b="1" dirty="0"/>
              <a:t>BODY MASS INDEX </a:t>
            </a:r>
            <a:r>
              <a:rPr lang="en-GB" sz="1000" dirty="0" smtClean="0"/>
              <a:t>(BMI</a:t>
            </a:r>
            <a:r>
              <a:rPr lang="en-GB" sz="1000" dirty="0"/>
              <a:t>) to decide if a person has the correct mass for their height.</a:t>
            </a:r>
            <a:endParaRPr lang="en-GB" sz="1000" dirty="0"/>
          </a:p>
        </p:txBody>
      </p:sp>
      <p:sp>
        <p:nvSpPr>
          <p:cNvPr id="16" name="Rectangle 15"/>
          <p:cNvSpPr/>
          <p:nvPr/>
        </p:nvSpPr>
        <p:spPr>
          <a:xfrm>
            <a:off x="50800" y="6334817"/>
            <a:ext cx="4463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Or we can calculate </a:t>
            </a:r>
            <a:r>
              <a:rPr lang="en-GB" sz="1000" b="1" dirty="0"/>
              <a:t>WAIST : HIP RATIO. </a:t>
            </a:r>
            <a:r>
              <a:rPr lang="en-GB" sz="1000" dirty="0"/>
              <a:t>This </a:t>
            </a:r>
            <a:r>
              <a:rPr lang="en-GB" sz="1000" dirty="0" smtClean="0"/>
              <a:t>is: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waist </a:t>
            </a:r>
            <a:r>
              <a:rPr lang="en-GB" sz="1000" b="1" dirty="0">
                <a:solidFill>
                  <a:srgbClr val="FF0000"/>
                </a:solidFill>
              </a:rPr>
              <a:t>measurement </a:t>
            </a:r>
            <a:r>
              <a:rPr lang="en-GB" sz="1000" b="1" dirty="0" smtClean="0">
                <a:solidFill>
                  <a:srgbClr val="FF0000"/>
                </a:solidFill>
              </a:rPr>
              <a:t>÷ hip </a:t>
            </a:r>
            <a:r>
              <a:rPr lang="en-GB" sz="1000" b="1" dirty="0">
                <a:solidFill>
                  <a:srgbClr val="FF0000"/>
                </a:solidFill>
              </a:rPr>
              <a:t>measurement. </a:t>
            </a:r>
            <a:r>
              <a:rPr lang="en-GB" sz="1000" dirty="0"/>
              <a:t>It should be less than 1.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2817" y="5491370"/>
            <a:ext cx="2812883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TYPE 1 DIABETES</a:t>
            </a:r>
            <a:endParaRPr lang="en-GB" sz="1100" b="1" u="sng" dirty="0"/>
          </a:p>
          <a:p>
            <a:pPr>
              <a:lnSpc>
                <a:spcPct val="150000"/>
              </a:lnSpc>
            </a:pPr>
            <a:r>
              <a:rPr lang="en-GB" sz="1100" dirty="0"/>
              <a:t>Pancreas does not produce insulin.</a:t>
            </a:r>
          </a:p>
          <a:p>
            <a:pPr>
              <a:lnSpc>
                <a:spcPct val="150000"/>
              </a:lnSpc>
            </a:pPr>
            <a:r>
              <a:rPr lang="en-GB" sz="1100" dirty="0">
                <a:solidFill>
                  <a:prstClr val="black"/>
                </a:solidFill>
              </a:rPr>
              <a:t>Insulin has to be injected into the fat layer beneath the skin before you eat a meal. Also need to eat low sugar diet and exercise.</a:t>
            </a:r>
            <a:endParaRPr lang="en-GB" sz="1100" dirty="0">
              <a:solidFill>
                <a:prstClr val="black"/>
              </a:solidFill>
            </a:endParaRPr>
          </a:p>
        </p:txBody>
      </p:sp>
      <p:pic>
        <p:nvPicPr>
          <p:cNvPr id="63" name="Picture 2" descr="http://img2.timeinc.net/health/images/journeys/diabetes/insulin-injection-stomach-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59" y="5563253"/>
            <a:ext cx="1576531" cy="1182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4687216" y="5499793"/>
            <a:ext cx="4405875" cy="1311692"/>
          </a:xfrm>
          <a:prstGeom prst="rect">
            <a:avLst/>
          </a:prstGeom>
          <a:noFill/>
          <a:ln w="381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9162155" y="5500612"/>
            <a:ext cx="2940945" cy="13116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9148952" y="5455724"/>
            <a:ext cx="2812883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u="sng" dirty="0" smtClean="0"/>
              <a:t>TYPE 2 DIABETES</a:t>
            </a:r>
            <a:endParaRPr lang="en-GB" sz="1100" b="1" u="sng" dirty="0"/>
          </a:p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</a:rPr>
              <a:t>Insulin produced but has no or little effect as cells become</a:t>
            </a:r>
            <a:r>
              <a:rPr lang="en-US" altLang="en-US" sz="1100" b="1" dirty="0">
                <a:solidFill>
                  <a:prstClr val="black"/>
                </a:solidFill>
              </a:rPr>
              <a:t> </a:t>
            </a:r>
            <a:r>
              <a:rPr lang="en-US" altLang="en-US" sz="1100" b="1" dirty="0" smtClean="0">
                <a:solidFill>
                  <a:srgbClr val="FF0000"/>
                </a:solidFill>
              </a:rPr>
              <a:t>RESISTANT</a:t>
            </a:r>
            <a:r>
              <a:rPr lang="en-US" altLang="en-US" sz="1100" b="1" dirty="0" smtClean="0">
                <a:solidFill>
                  <a:prstClr val="black"/>
                </a:solidFill>
              </a:rPr>
              <a:t> </a:t>
            </a:r>
            <a:r>
              <a:rPr lang="en-US" altLang="en-US" sz="1100" dirty="0">
                <a:solidFill>
                  <a:prstClr val="black"/>
                </a:solidFill>
              </a:rPr>
              <a:t>to it</a:t>
            </a:r>
          </a:p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prstClr val="black"/>
                </a:solidFill>
              </a:rPr>
              <a:t>Controlled by careful low sugar diet, regular exercise and medicines.</a:t>
            </a:r>
            <a:endParaRPr lang="en-US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30" y="43947"/>
            <a:ext cx="42752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Biology Topic 7 Summary Sheet (2)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44450" y="461407"/>
            <a:ext cx="4268243" cy="6308361"/>
          </a:xfrm>
          <a:prstGeom prst="rect">
            <a:avLst/>
          </a:prstGeom>
          <a:noFill/>
          <a:ln w="38100">
            <a:solidFill>
              <a:srgbClr val="ED0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Content Placeholder 3"/>
          <p:cNvPicPr>
            <a:picLocks noChangeAspect="1"/>
          </p:cNvPicPr>
          <p:nvPr/>
        </p:nvPicPr>
        <p:blipFill rotWithShape="1">
          <a:blip r:embed="rId2"/>
          <a:srcRect l="28755" t="12050" r="29217" b="19573"/>
          <a:stretch/>
        </p:blipFill>
        <p:spPr>
          <a:xfrm>
            <a:off x="202490" y="646658"/>
            <a:ext cx="4005533" cy="3461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50" y="4307555"/>
            <a:ext cx="416357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Day </a:t>
            </a:r>
            <a:r>
              <a:rPr lang="en-GB" sz="1100" b="1" dirty="0" smtClean="0"/>
              <a:t>(1- 5)    </a:t>
            </a:r>
            <a:r>
              <a:rPr lang="en-GB" sz="1100" b="1" dirty="0">
                <a:solidFill>
                  <a:srgbClr val="FF0000"/>
                </a:solidFill>
              </a:rPr>
              <a:t>Menstruation</a:t>
            </a:r>
            <a:r>
              <a:rPr lang="en-GB" sz="1100" dirty="0">
                <a:solidFill>
                  <a:srgbClr val="FF0000"/>
                </a:solidFill>
              </a:rPr>
              <a:t>. </a:t>
            </a:r>
            <a:r>
              <a:rPr lang="en-GB" sz="1100" dirty="0"/>
              <a:t>Uterus lining breaks down and a unfertilised egg cell is lost during a ‘period’ of bleeding.</a:t>
            </a:r>
          </a:p>
          <a:p>
            <a:endParaRPr lang="en-GB" sz="1100" dirty="0"/>
          </a:p>
          <a:p>
            <a:r>
              <a:rPr lang="en-GB" sz="1100" b="1" dirty="0"/>
              <a:t>Day </a:t>
            </a:r>
            <a:r>
              <a:rPr lang="en-GB" sz="1100" b="1" dirty="0" smtClean="0"/>
              <a:t>(6-12) </a:t>
            </a:r>
            <a:r>
              <a:rPr lang="en-GB" sz="1100" dirty="0"/>
              <a:t>– an </a:t>
            </a:r>
            <a:r>
              <a:rPr lang="en-GB" sz="1100" b="1" dirty="0">
                <a:solidFill>
                  <a:srgbClr val="FF0000"/>
                </a:solidFill>
              </a:rPr>
              <a:t>egg cell develops </a:t>
            </a:r>
            <a:r>
              <a:rPr lang="en-GB" sz="1100" dirty="0"/>
              <a:t>in an ovary.</a:t>
            </a:r>
          </a:p>
          <a:p>
            <a:endParaRPr lang="en-GB" sz="1100" dirty="0"/>
          </a:p>
          <a:p>
            <a:r>
              <a:rPr lang="en-GB" sz="1100" b="1" dirty="0"/>
              <a:t>Day </a:t>
            </a:r>
            <a:r>
              <a:rPr lang="en-GB" sz="1100" b="1" dirty="0" smtClean="0"/>
              <a:t>(13-15)  </a:t>
            </a:r>
            <a:r>
              <a:rPr lang="en-GB" sz="1100" b="1" dirty="0" smtClean="0">
                <a:solidFill>
                  <a:srgbClr val="FF0000"/>
                </a:solidFill>
              </a:rPr>
              <a:t>Ovulation</a:t>
            </a:r>
            <a:r>
              <a:rPr lang="en-GB" sz="1100" dirty="0" smtClean="0"/>
              <a:t>. </a:t>
            </a:r>
            <a:r>
              <a:rPr lang="en-GB" sz="1100" dirty="0"/>
              <a:t>An egg cell is released from an ovary and is moved by cilia along the oviduct. </a:t>
            </a:r>
          </a:p>
          <a:p>
            <a:endParaRPr lang="en-GB" sz="1100" dirty="0"/>
          </a:p>
          <a:p>
            <a:r>
              <a:rPr lang="en-GB" sz="1100" b="1" dirty="0"/>
              <a:t>Day </a:t>
            </a:r>
            <a:r>
              <a:rPr lang="en-GB" sz="1100" b="1" dirty="0" smtClean="0"/>
              <a:t>(16-19) </a:t>
            </a:r>
            <a:r>
              <a:rPr lang="en-GB" sz="1100" dirty="0"/>
              <a:t>If the woman has sex during these days then </a:t>
            </a:r>
            <a:r>
              <a:rPr lang="en-GB" sz="1100" dirty="0">
                <a:solidFill>
                  <a:srgbClr val="FF0000"/>
                </a:solidFill>
              </a:rPr>
              <a:t>fertilisation is likely </a:t>
            </a:r>
            <a:r>
              <a:rPr lang="en-GB" sz="1100" dirty="0"/>
              <a:t>leading to pregnancy. </a:t>
            </a:r>
          </a:p>
          <a:p>
            <a:endParaRPr lang="en-GB" sz="1100" dirty="0"/>
          </a:p>
          <a:p>
            <a:r>
              <a:rPr lang="en-GB" sz="1100" b="1" dirty="0" smtClean="0"/>
              <a:t>Day (5-28)   </a:t>
            </a:r>
            <a:r>
              <a:rPr lang="en-GB" sz="1100" dirty="0"/>
              <a:t>Uterus lining </a:t>
            </a:r>
            <a:r>
              <a:rPr lang="en-GB" sz="1100" b="1" dirty="0">
                <a:solidFill>
                  <a:srgbClr val="FF0000"/>
                </a:solidFill>
              </a:rPr>
              <a:t>thickens up again</a:t>
            </a:r>
            <a:r>
              <a:rPr lang="en-GB" sz="1100" dirty="0">
                <a:solidFill>
                  <a:srgbClr val="FF0000"/>
                </a:solidFill>
              </a:rPr>
              <a:t> </a:t>
            </a:r>
            <a:r>
              <a:rPr lang="en-GB" sz="1100" dirty="0"/>
              <a:t>to receive a fertilised egg. If an egg is not fertilised then after day 28 the whole cycle starts again)</a:t>
            </a:r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88638"/>
              </p:ext>
            </p:extLst>
          </p:nvPr>
        </p:nvGraphicFramePr>
        <p:xfrm>
          <a:off x="8962582" y="274197"/>
          <a:ext cx="3129881" cy="4206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14651"/>
                <a:gridCol w="1915230"/>
              </a:tblGrid>
              <a:tr h="725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 smtClean="0"/>
                        <a:t>Method of contraception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 smtClean="0"/>
                        <a:t>How it prevents fertilisation</a:t>
                      </a:r>
                      <a:endParaRPr lang="en-GB" sz="1200" dirty="0"/>
                    </a:p>
                  </a:txBody>
                  <a:tcPr/>
                </a:tc>
              </a:tr>
              <a:tr h="35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 smtClean="0"/>
                        <a:t>Male condom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 smtClean="0"/>
                        <a:t>Placed over erect penis, prevents sperm</a:t>
                      </a:r>
                      <a:r>
                        <a:rPr lang="en-GB" sz="1100" baseline="0" dirty="0" smtClean="0"/>
                        <a:t> entering the vagina. </a:t>
                      </a:r>
                      <a:r>
                        <a:rPr lang="en-GB" sz="1100" b="1" baseline="0" dirty="0" smtClean="0"/>
                        <a:t>A BARRIER</a:t>
                      </a:r>
                      <a:r>
                        <a:rPr lang="en-GB" sz="1100" baseline="0" dirty="0" smtClean="0"/>
                        <a:t>.</a:t>
                      </a:r>
                      <a:endParaRPr lang="en-GB" sz="1100" dirty="0"/>
                    </a:p>
                  </a:txBody>
                  <a:tcPr/>
                </a:tc>
              </a:tr>
              <a:tr h="420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 smtClean="0"/>
                        <a:t>Diaphragm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 smtClean="0"/>
                        <a:t>Placed</a:t>
                      </a:r>
                      <a:r>
                        <a:rPr lang="en-GB" sz="1100" baseline="0" dirty="0" smtClean="0"/>
                        <a:t> over entrance to the uterus, prevents sperm entering the uterus.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b="1" baseline="0" dirty="0" smtClean="0"/>
                        <a:t>A BARRIER.</a:t>
                      </a:r>
                      <a:endParaRPr lang="en-GB" sz="1100" b="1" dirty="0"/>
                    </a:p>
                  </a:txBody>
                  <a:tcPr/>
                </a:tc>
              </a:tr>
              <a:tr h="6000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 smtClean="0"/>
                        <a:t>Hormone pill or implant placed</a:t>
                      </a:r>
                      <a:r>
                        <a:rPr lang="en-GB" sz="1100" baseline="0" dirty="0" smtClean="0"/>
                        <a:t> under the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b="1" dirty="0" smtClean="0"/>
                        <a:t>Releases hormones </a:t>
                      </a:r>
                      <a:r>
                        <a:rPr lang="en-GB" sz="1100" dirty="0" smtClean="0"/>
                        <a:t>to </a:t>
                      </a:r>
                      <a:r>
                        <a:rPr lang="en-GB" sz="1100" b="1" dirty="0" smtClean="0"/>
                        <a:t>prevent ovulation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aseline="0" dirty="0" smtClean="0"/>
                        <a:t>and thickens mucus at the cervix making it difficult for sperm to pass through.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3807" t="29676" r="19962" b="24849"/>
          <a:stretch/>
        </p:blipFill>
        <p:spPr>
          <a:xfrm>
            <a:off x="4454309" y="413279"/>
            <a:ext cx="4366657" cy="3436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4309" y="136280"/>
            <a:ext cx="399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CB7d – Hormones and the Menstrual Cycle (Higher)</a:t>
            </a:r>
            <a:endParaRPr lang="en-GB" sz="12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8875558" y="-2802"/>
            <a:ext cx="399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CB7c – Methods of Contraception</a:t>
            </a:r>
            <a:endParaRPr lang="en-GB" sz="1200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4399718" y="57596"/>
            <a:ext cx="4471598" cy="38055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380933" y="3950260"/>
            <a:ext cx="399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CB7d – Hormones and the Menstrual Cycle (Higher)</a:t>
            </a:r>
            <a:endParaRPr lang="en-GB" sz="1200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10581047" y="4720060"/>
            <a:ext cx="1515417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100" b="1" dirty="0">
                <a:solidFill>
                  <a:srgbClr val="FF0000"/>
                </a:solidFill>
              </a:rPr>
              <a:t>Extract</a:t>
            </a:r>
            <a:r>
              <a:rPr lang="en-GB" sz="1100" dirty="0">
                <a:solidFill>
                  <a:prstClr val="black"/>
                </a:solidFill>
              </a:rPr>
              <a:t> eggs</a:t>
            </a:r>
          </a:p>
          <a:p>
            <a:pPr marL="342900" indent="-342900">
              <a:buFontTx/>
              <a:buAutoNum type="arabicPeriod"/>
            </a:pPr>
            <a:endParaRPr lang="en-GB" sz="11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1100" b="1" dirty="0">
                <a:solidFill>
                  <a:srgbClr val="FF0000"/>
                </a:solidFill>
              </a:rPr>
              <a:t>Mix</a:t>
            </a:r>
            <a:r>
              <a:rPr lang="en-GB" sz="1100" dirty="0">
                <a:solidFill>
                  <a:prstClr val="black"/>
                </a:solidFill>
              </a:rPr>
              <a:t> with sperm</a:t>
            </a:r>
          </a:p>
          <a:p>
            <a:pPr marL="342900" indent="-342900">
              <a:buFontTx/>
              <a:buAutoNum type="arabicPeriod"/>
            </a:pPr>
            <a:endParaRPr lang="en-GB" sz="11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1100" b="1" dirty="0">
                <a:solidFill>
                  <a:srgbClr val="FF0000"/>
                </a:solidFill>
              </a:rPr>
              <a:t>Fertilisation</a:t>
            </a:r>
            <a:r>
              <a:rPr lang="en-GB" sz="1100" dirty="0">
                <a:solidFill>
                  <a:prstClr val="black"/>
                </a:solidFill>
              </a:rPr>
              <a:t> in a dish forms embryos</a:t>
            </a:r>
          </a:p>
          <a:p>
            <a:pPr marL="342900" indent="-342900">
              <a:buFontTx/>
              <a:buAutoNum type="arabicPeriod"/>
            </a:pPr>
            <a:endParaRPr lang="en-GB" sz="11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GB" sz="1100" b="1" dirty="0">
                <a:solidFill>
                  <a:srgbClr val="FF0000"/>
                </a:solidFill>
              </a:rPr>
              <a:t>Embryos inserted </a:t>
            </a:r>
            <a:r>
              <a:rPr lang="en-GB" sz="1100" dirty="0">
                <a:solidFill>
                  <a:prstClr val="black"/>
                </a:solidFill>
              </a:rPr>
              <a:t>into uterus.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99717" y="3923559"/>
            <a:ext cx="7692746" cy="2846210"/>
            <a:chOff x="4399717" y="3923559"/>
            <a:chExt cx="7692746" cy="2846210"/>
          </a:xfrm>
        </p:grpSpPr>
        <p:grpSp>
          <p:nvGrpSpPr>
            <p:cNvPr id="7" name="Group 6"/>
            <p:cNvGrpSpPr/>
            <p:nvPr/>
          </p:nvGrpSpPr>
          <p:grpSpPr>
            <a:xfrm>
              <a:off x="4399717" y="3923559"/>
              <a:ext cx="7692746" cy="2846210"/>
              <a:chOff x="4399717" y="3923559"/>
              <a:chExt cx="7692746" cy="284621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399717" y="3923559"/>
                <a:ext cx="4458195" cy="284621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857912" y="4567537"/>
                <a:ext cx="3234551" cy="220223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639033" y="4594833"/>
              <a:ext cx="323549" cy="166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1" name="Content Placeholder 3"/>
          <p:cNvPicPr>
            <a:picLocks noChangeAspect="1"/>
          </p:cNvPicPr>
          <p:nvPr/>
        </p:nvPicPr>
        <p:blipFill rotWithShape="1">
          <a:blip r:embed="rId4"/>
          <a:srcRect r="28921"/>
          <a:stretch/>
        </p:blipFill>
        <p:spPr>
          <a:xfrm>
            <a:off x="7795465" y="4692970"/>
            <a:ext cx="2881118" cy="20497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7363" y="4160840"/>
            <a:ext cx="44212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/>
              <a:t>There are many reasons why a couple may fail to have a child. Some of these problems van be overcome </a:t>
            </a:r>
            <a:r>
              <a:rPr lang="en-GB" sz="1100" b="1" dirty="0">
                <a:solidFill>
                  <a:srgbClr val="FF0000"/>
                </a:solidFill>
              </a:rPr>
              <a:t>with A.R.T. </a:t>
            </a:r>
            <a:r>
              <a:rPr lang="en-GB" sz="1100" b="1" dirty="0" smtClean="0">
                <a:solidFill>
                  <a:srgbClr val="FF0000"/>
                </a:solidFill>
              </a:rPr>
              <a:t>(ASSISSTED REPRODUCTIVE TECHNOLOGY)</a:t>
            </a:r>
            <a:r>
              <a:rPr lang="en-GB" sz="1100" dirty="0" smtClean="0"/>
              <a:t> This </a:t>
            </a:r>
            <a:r>
              <a:rPr lang="en-GB" sz="1100" dirty="0"/>
              <a:t>uses hormones to increase the chance of pregnancy</a:t>
            </a:r>
            <a:r>
              <a:rPr lang="en-GB" sz="1100" dirty="0" smtClean="0"/>
              <a:t>.</a:t>
            </a:r>
          </a:p>
          <a:p>
            <a:pPr>
              <a:lnSpc>
                <a:spcPct val="150000"/>
              </a:lnSpc>
            </a:pPr>
            <a:endParaRPr lang="en-GB" sz="11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GB" sz="1100" b="1" dirty="0" smtClean="0">
                <a:solidFill>
                  <a:srgbClr val="FF0000"/>
                </a:solidFill>
              </a:rPr>
              <a:t>IVF</a:t>
            </a:r>
            <a:r>
              <a:rPr lang="en-GB" sz="1100" dirty="0" smtClean="0"/>
              <a:t> (see diagram →)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GB" sz="11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GB" sz="1100" dirty="0" smtClean="0"/>
              <a:t> </a:t>
            </a:r>
            <a:r>
              <a:rPr lang="en-GB" sz="1100" b="1" dirty="0" err="1">
                <a:solidFill>
                  <a:srgbClr val="FF0000"/>
                </a:solidFill>
              </a:rPr>
              <a:t>Clomifene</a:t>
            </a:r>
            <a:r>
              <a:rPr lang="en-GB" sz="1100" dirty="0"/>
              <a:t> </a:t>
            </a:r>
            <a:r>
              <a:rPr lang="en-GB" sz="1100" dirty="0" smtClean="0"/>
              <a:t>therapy - increases concentration of </a:t>
            </a:r>
          </a:p>
          <a:p>
            <a:pPr>
              <a:lnSpc>
                <a:spcPct val="150000"/>
              </a:lnSpc>
            </a:pPr>
            <a:r>
              <a:rPr lang="en-GB" sz="1100" dirty="0"/>
              <a:t> </a:t>
            </a:r>
            <a:r>
              <a:rPr lang="en-GB" sz="1100" dirty="0" smtClean="0"/>
              <a:t>       LSH and FH in the blood.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228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697</Words>
  <Application>Microsoft Office PowerPoint</Application>
  <PresentationFormat>Widescreen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McEntee</dc:creator>
  <cp:lastModifiedBy>Sarah McEntee</cp:lastModifiedBy>
  <cp:revision>37</cp:revision>
  <cp:lastPrinted>2017-12-20T12:10:58Z</cp:lastPrinted>
  <dcterms:created xsi:type="dcterms:W3CDTF">2017-11-29T08:32:50Z</dcterms:created>
  <dcterms:modified xsi:type="dcterms:W3CDTF">2017-12-20T12:35:42Z</dcterms:modified>
</cp:coreProperties>
</file>