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embeddedFontLst>
    <p:embeddedFont>
      <p:font typeface="Calibri" panose="020F0502020204030204" pitchFamily="34" charset="0"/>
      <p:regular r:id="rId13"/>
      <p:bold r:id="rId14"/>
      <p:italic r:id="rId15"/>
      <p:boldItalic r:id="rId16"/>
    </p:embeddedFont>
    <p:embeddedFont>
      <p:font typeface="Museo300-Regular" panose="02000000000000000000" pitchFamily="2" charset="0"/>
      <p:regular r:id="rId17"/>
    </p:embeddedFont>
    <p:embeddedFont>
      <p:font typeface="Museo900-Regular" panose="02000000000000000000" pitchFamily="2" charset="0"/>
      <p:bold r:id="rId1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guide id="6" orient="horz" pos="121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FF83"/>
    <a:srgbClr val="00682B"/>
    <a:srgbClr val="D90B8C"/>
    <a:srgbClr val="F9D3E1"/>
    <a:srgbClr val="D90B28"/>
    <a:srgbClr val="E3DEFF"/>
    <a:srgbClr val="420B72"/>
    <a:srgbClr val="E0FF81"/>
    <a:srgbClr val="F4E181"/>
    <a:srgbClr val="047D3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snapToObjects="1" showGuides="1">
      <p:cViewPr varScale="1">
        <p:scale>
          <a:sx n="107" d="100"/>
          <a:sy n="107" d="100"/>
        </p:scale>
        <p:origin x="1632" y="102"/>
      </p:cViewPr>
      <p:guideLst>
        <p:guide orient="horz" pos="1245"/>
        <p:guide orient="horz" pos="3232"/>
        <p:guide orient="horz" pos="1912"/>
        <p:guide pos="5380"/>
        <p:guide pos="2959"/>
        <p:guide orient="horz" pos="121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font" Target="fonts/font3.fntdata"/><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13/10/2017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Unit 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6" name="Text Placeholder 19"/>
          <p:cNvSpPr>
            <a:spLocks noGrp="1"/>
          </p:cNvSpPr>
          <p:nvPr>
            <p:ph type="body" sz="quarter" idx="11"/>
          </p:nvPr>
        </p:nvSpPr>
        <p:spPr>
          <a:xfrm>
            <a:off x="1803400" y="1798632"/>
            <a:ext cx="5765800" cy="2201863"/>
          </a:xfrm>
          <a:prstGeom prst="rect">
            <a:avLst/>
          </a:prstGeom>
        </p:spPr>
        <p:txBody>
          <a:bodyPr vert="horz" lIns="0"/>
          <a:lstStyle>
            <a:lvl1pPr marL="0" indent="0">
              <a:lnSpc>
                <a:spcPts val="4000"/>
              </a:lnSpc>
              <a:spcBef>
                <a:spcPts val="0"/>
              </a:spcBef>
              <a:spcAft>
                <a:spcPts val="1000"/>
              </a:spcAft>
              <a:buNone/>
              <a:defRPr sz="4000" b="0" i="0" kern="0" spc="-60">
                <a:solidFill>
                  <a:schemeClr val="bg1"/>
                </a:solidFill>
                <a:latin typeface="Museo900-Regular"/>
                <a:cs typeface="Museo900-Regular"/>
              </a:defRPr>
            </a:lvl1pPr>
            <a:lvl2pPr marL="0" indent="0">
              <a:lnSpc>
                <a:spcPts val="2000"/>
              </a:lnSpc>
              <a:spcBef>
                <a:spcPts val="500"/>
              </a:spcBef>
              <a:buNone/>
              <a:defRPr sz="2500" b="0" i="0">
                <a:solidFill>
                  <a:schemeClr val="bg1"/>
                </a:solidFill>
                <a:latin typeface="Museo300-Regular"/>
                <a:cs typeface="Museo300-Regular"/>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2" name="Picture 1" descr="Arrow Unit 5.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06800" y="4248000"/>
            <a:ext cx="685800" cy="685800"/>
          </a:xfrm>
          <a:prstGeom prst="rect">
            <a:avLst/>
          </a:prstGeom>
        </p:spPr>
      </p:pic>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00682B"/>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3221812"/>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600188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E6FF83"/>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2" name="Picture 11" descr="Unit 5.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0682B"/>
                </a:solidFill>
                <a:latin typeface="Arial"/>
                <a:cs typeface="Arial"/>
              </a:defRPr>
            </a:lvl2pPr>
            <a:lvl3pPr marL="723900" indent="-279400">
              <a:lnSpc>
                <a:spcPct val="100000"/>
              </a:lnSpc>
              <a:buFont typeface="Arial"/>
              <a:buChar char="•"/>
              <a:defRPr lang="en-US" sz="2000" kern="1200" baseline="0" dirty="0" smtClean="0">
                <a:solidFill>
                  <a:srgbClr val="E6FF8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‘What if’ scenarios</a:t>
            </a:r>
          </a:p>
          <a:p>
            <a:pPr>
              <a:spcBef>
                <a:spcPts val="288"/>
              </a:spcBef>
            </a:pPr>
            <a:r>
              <a:rPr lang="en-US" sz="1200" b="0" dirty="0">
                <a:solidFill>
                  <a:srgbClr val="FFFFFF"/>
                </a:solidFill>
                <a:effectLst>
                  <a:glow rad="228600">
                    <a:schemeClr val="tx1">
                      <a:alpha val="40000"/>
                    </a:schemeClr>
                  </a:glow>
                </a:effectLst>
                <a:latin typeface="Arial"/>
                <a:cs typeface="Arial"/>
              </a:rPr>
              <a:t>Spreadsheet modelling</a:t>
            </a:r>
          </a:p>
        </p:txBody>
      </p:sp>
      <p:pic>
        <p:nvPicPr>
          <p:cNvPr id="9" name="Picture 8" descr="Logo Unit 5.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descr="Unit 5.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0682B"/>
                </a:solidFill>
                <a:latin typeface="Arial"/>
                <a:cs typeface="Arial"/>
              </a:defRPr>
            </a:lvl2pPr>
            <a:lvl3pPr marL="723900" indent="-279400">
              <a:lnSpc>
                <a:spcPct val="100000"/>
              </a:lnSpc>
              <a:buFont typeface="Arial"/>
              <a:buChar char="•"/>
              <a:defRPr lang="en-US" sz="2000" kern="1200" baseline="0" dirty="0" smtClean="0">
                <a:solidFill>
                  <a:srgbClr val="E6FF8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11" name="TextBox 10"/>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‘What if’ scenarios</a:t>
            </a:r>
          </a:p>
          <a:p>
            <a:pPr>
              <a:spcBef>
                <a:spcPts val="288"/>
              </a:spcBef>
            </a:pPr>
            <a:r>
              <a:rPr lang="en-US" sz="1200" b="0" dirty="0">
                <a:solidFill>
                  <a:srgbClr val="FFFFFF"/>
                </a:solidFill>
                <a:effectLst>
                  <a:glow rad="228600">
                    <a:schemeClr val="tx1">
                      <a:alpha val="40000"/>
                    </a:schemeClr>
                  </a:glow>
                </a:effectLst>
                <a:latin typeface="Arial"/>
                <a:cs typeface="Arial"/>
              </a:rPr>
              <a:t>Spreadsheet modelling</a:t>
            </a:r>
          </a:p>
        </p:txBody>
      </p:sp>
      <p:pic>
        <p:nvPicPr>
          <p:cNvPr id="12" name="Picture 11" descr="Logo Unit 5.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 name="Picture 6" descr="Unit 5.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pic>
        <p:nvPicPr>
          <p:cNvPr id="8" name="Picture 7"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0682B"/>
                </a:solidFill>
                <a:latin typeface="Arial"/>
                <a:cs typeface="Arial"/>
              </a:defRPr>
            </a:lvl2pPr>
            <a:lvl3pPr marL="723900" indent="-279400">
              <a:lnSpc>
                <a:spcPct val="100000"/>
              </a:lnSpc>
              <a:buFont typeface="Arial"/>
              <a:buChar char="•"/>
              <a:defRPr lang="en-US" sz="2000" kern="1200" baseline="0" dirty="0" smtClean="0">
                <a:solidFill>
                  <a:srgbClr val="E6FF8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11" name="TextBox 10"/>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‘What if’ scenarios</a:t>
            </a:r>
          </a:p>
          <a:p>
            <a:pPr>
              <a:spcBef>
                <a:spcPts val="288"/>
              </a:spcBef>
            </a:pPr>
            <a:r>
              <a:rPr lang="en-US" sz="1200" b="0" dirty="0">
                <a:solidFill>
                  <a:srgbClr val="FFFFFF"/>
                </a:solidFill>
                <a:effectLst>
                  <a:glow rad="228600">
                    <a:schemeClr val="tx1">
                      <a:alpha val="40000"/>
                    </a:schemeClr>
                  </a:glow>
                </a:effectLst>
                <a:latin typeface="Arial"/>
                <a:cs typeface="Arial"/>
              </a:rPr>
              <a:t>Spreadsheet modelling</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6" name="Picture 5" descr="Unit 5.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0682B"/>
                </a:solidFill>
                <a:latin typeface="Arial"/>
                <a:cs typeface="Arial"/>
              </a:defRPr>
            </a:lvl2pPr>
            <a:lvl3pPr marL="723900" indent="-279400">
              <a:lnSpc>
                <a:spcPct val="100000"/>
              </a:lnSpc>
              <a:buFont typeface="Arial"/>
              <a:buChar char="•"/>
              <a:defRPr lang="en-US" sz="2000" kern="1200" baseline="0" dirty="0" smtClean="0">
                <a:solidFill>
                  <a:srgbClr val="E6FF8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‘What if’ scenarios</a:t>
            </a:r>
          </a:p>
          <a:p>
            <a:pPr>
              <a:spcBef>
                <a:spcPts val="288"/>
              </a:spcBef>
            </a:pPr>
            <a:r>
              <a:rPr lang="en-US" sz="1200" b="0" dirty="0">
                <a:solidFill>
                  <a:srgbClr val="FFFFFF"/>
                </a:solidFill>
                <a:effectLst>
                  <a:glow rad="228600">
                    <a:schemeClr val="tx1">
                      <a:alpha val="40000"/>
                    </a:schemeClr>
                  </a:glow>
                </a:effectLst>
                <a:latin typeface="Arial"/>
                <a:cs typeface="Arial"/>
              </a:rPr>
              <a:t>Spreadsheet modelling</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7" name="Picture 6" descr="Unit 5.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11" name="TextBox 10"/>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‘What if’ scenarios</a:t>
            </a:r>
          </a:p>
          <a:p>
            <a:pPr>
              <a:spcBef>
                <a:spcPts val="288"/>
              </a:spcBef>
            </a:pPr>
            <a:r>
              <a:rPr lang="en-US" sz="1200" b="0" dirty="0">
                <a:solidFill>
                  <a:srgbClr val="FFFFFF"/>
                </a:solidFill>
                <a:effectLst>
                  <a:glow rad="228600">
                    <a:schemeClr val="tx1">
                      <a:alpha val="40000"/>
                    </a:schemeClr>
                  </a:glow>
                </a:effectLst>
                <a:latin typeface="Arial"/>
                <a:cs typeface="Arial"/>
              </a:rPr>
              <a:t>Spreadsheet modelling</a:t>
            </a:r>
          </a:p>
        </p:txBody>
      </p:sp>
      <p:pic>
        <p:nvPicPr>
          <p:cNvPr id="12" name="Picture 11" descr="Logo Unit 5.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
        <p:nvSpPr>
          <p:cNvPr id="8" name="Rectangle 7"/>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2017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2578484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4" r:id="rId3"/>
    <p:sldLayoutId id="2147483652" r:id="rId4"/>
    <p:sldLayoutId id="2147483653" r:id="rId5"/>
    <p:sldLayoutId id="2147483655" r:id="rId6"/>
    <p:sldLayoutId id="2147483656" r:id="rId7"/>
    <p:sldLayoutId id="2147483668"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‘What if’ scenarios</a:t>
            </a:r>
          </a:p>
          <a:p>
            <a:pPr lvl="1"/>
            <a:r>
              <a:rPr lang="en-US" dirty="0"/>
              <a:t>Spreadsheet modelling</a:t>
            </a:r>
          </a:p>
          <a:p>
            <a:pPr lvl="1"/>
            <a:endParaRPr lang="en-US" dirty="0"/>
          </a:p>
          <a:p>
            <a:pPr lvl="1"/>
            <a:r>
              <a:rPr lang="en-US">
                <a:solidFill>
                  <a:srgbClr val="00682B"/>
                </a:solidFill>
              </a:rPr>
              <a:t>3</a:t>
            </a:r>
            <a:r>
              <a:rPr lang="en-US" baseline="30000">
                <a:solidFill>
                  <a:srgbClr val="00682B"/>
                </a:solidFill>
              </a:rPr>
              <a:t>rd</a:t>
            </a:r>
            <a:r>
              <a:rPr lang="en-US">
                <a:solidFill>
                  <a:srgbClr val="00682B"/>
                </a:solidFill>
              </a:rPr>
              <a:t> Edition</a:t>
            </a:r>
          </a:p>
          <a:p>
            <a:pPr lvl="1"/>
            <a:endParaRPr lang="en-US" dirty="0"/>
          </a:p>
        </p:txBody>
      </p:sp>
    </p:spTree>
    <p:extLst>
      <p:ext uri="{BB962C8B-B14F-4D97-AF65-F5344CB8AC3E}">
        <p14:creationId xmlns:p14="http://schemas.microsoft.com/office/powerpoint/2010/main" val="367336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9001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solidFill>
                  <a:schemeClr val="bg1"/>
                </a:solidFill>
              </a:rPr>
              <a:t>Use a spreadsheet to model outcomes </a:t>
            </a:r>
          </a:p>
          <a:p>
            <a:pPr lvl="0"/>
            <a:r>
              <a:rPr lang="en-GB" dirty="0">
                <a:solidFill>
                  <a:schemeClr val="bg1"/>
                </a:solidFill>
              </a:rPr>
              <a:t>Use </a:t>
            </a:r>
            <a:r>
              <a:rPr lang="en-GB" b="1" dirty="0">
                <a:solidFill>
                  <a:schemeClr val="bg1"/>
                </a:solidFill>
              </a:rPr>
              <a:t>functions </a:t>
            </a:r>
            <a:r>
              <a:rPr lang="en-GB" dirty="0">
                <a:solidFill>
                  <a:schemeClr val="bg1"/>
                </a:solidFill>
              </a:rPr>
              <a:t>including </a:t>
            </a:r>
            <a:r>
              <a:rPr lang="en-GB" b="1" dirty="0">
                <a:solidFill>
                  <a:schemeClr val="bg1"/>
                </a:solidFill>
              </a:rPr>
              <a:t>Max</a:t>
            </a:r>
            <a:r>
              <a:rPr lang="en-GB" dirty="0">
                <a:solidFill>
                  <a:schemeClr val="bg1"/>
                </a:solidFill>
              </a:rPr>
              <a:t>, </a:t>
            </a:r>
            <a:r>
              <a:rPr lang="en-GB" b="1" dirty="0">
                <a:solidFill>
                  <a:schemeClr val="bg1"/>
                </a:solidFill>
              </a:rPr>
              <a:t>Min</a:t>
            </a:r>
            <a:r>
              <a:rPr lang="en-GB" dirty="0">
                <a:solidFill>
                  <a:schemeClr val="bg1"/>
                </a:solidFill>
              </a:rPr>
              <a:t> and </a:t>
            </a:r>
            <a:r>
              <a:rPr lang="en-GB" b="1" dirty="0">
                <a:solidFill>
                  <a:schemeClr val="bg1"/>
                </a:solidFill>
              </a:rPr>
              <a:t>If </a:t>
            </a:r>
          </a:p>
          <a:p>
            <a:pPr lvl="0"/>
            <a:r>
              <a:rPr lang="en-GB" dirty="0">
                <a:solidFill>
                  <a:schemeClr val="bg1"/>
                </a:solidFill>
              </a:rPr>
              <a:t>Name a cell</a:t>
            </a:r>
          </a:p>
          <a:p>
            <a:r>
              <a:rPr lang="en-GB" dirty="0">
                <a:solidFill>
                  <a:schemeClr val="bg1"/>
                </a:solidFill>
              </a:rPr>
              <a:t>Sort data into different sequences</a:t>
            </a:r>
          </a:p>
          <a:p>
            <a:pPr lvl="0"/>
            <a:r>
              <a:rPr lang="en-GB" dirty="0">
                <a:solidFill>
                  <a:schemeClr val="bg1"/>
                </a:solidFill>
              </a:rPr>
              <a:t>Try out different ‘What if’ scenarios to achieve a goal</a:t>
            </a:r>
          </a:p>
          <a:p>
            <a:pPr lvl="0"/>
            <a:r>
              <a:rPr lang="en-GB" dirty="0">
                <a:solidFill>
                  <a:schemeClr val="bg1"/>
                </a:solidFill>
              </a:rPr>
              <a:t>Display formulae in a spreadsheet</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2385463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724280" y="971009"/>
            <a:ext cx="7797230" cy="1228491"/>
          </a:xfrm>
        </p:spPr>
        <p:txBody>
          <a:bodyPr/>
          <a:lstStyle/>
          <a:p>
            <a:pPr marL="0" indent="0">
              <a:buNone/>
            </a:pPr>
            <a:r>
              <a:rPr lang="en-GB" dirty="0"/>
              <a:t>Open the spreadsheet Merchandising TBNT UK that you worked on in the last lesson.</a:t>
            </a:r>
            <a:r>
              <a:rPr lang="en-US" dirty="0"/>
              <a:t> (Your figures may be different from the ones below.)</a:t>
            </a:r>
            <a:endParaRPr lang="en-GB" dirty="0"/>
          </a:p>
          <a:p>
            <a:endParaRPr lang="en-GB" dirty="0"/>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24788" y="2266715"/>
            <a:ext cx="7796722" cy="4010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2616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Increasing merchandising profits</a:t>
            </a:r>
            <a:endParaRPr lang="en-GB" dirty="0"/>
          </a:p>
        </p:txBody>
      </p:sp>
      <p:sp>
        <p:nvSpPr>
          <p:cNvPr id="3" name="Text Placeholder 2"/>
          <p:cNvSpPr>
            <a:spLocks noGrp="1"/>
          </p:cNvSpPr>
          <p:nvPr>
            <p:ph type="body" sz="quarter" idx="14"/>
          </p:nvPr>
        </p:nvSpPr>
        <p:spPr>
          <a:xfrm>
            <a:off x="743520" y="2247876"/>
            <a:ext cx="7797230" cy="3453607"/>
          </a:xfrm>
        </p:spPr>
        <p:txBody>
          <a:bodyPr/>
          <a:lstStyle/>
          <a:p>
            <a:r>
              <a:rPr lang="en-US" dirty="0"/>
              <a:t>Use your research on merchandise to add three</a:t>
            </a:r>
            <a:r>
              <a:rPr lang="en-US" b="1" dirty="0"/>
              <a:t> </a:t>
            </a:r>
            <a:r>
              <a:rPr lang="en-US" dirty="0"/>
              <a:t>new products to your spreadsheet</a:t>
            </a:r>
          </a:p>
          <a:p>
            <a:r>
              <a:rPr lang="en-US" dirty="0"/>
              <a:t>Estimate some possible sales figures for </a:t>
            </a:r>
            <a:br>
              <a:rPr lang="en-US" dirty="0"/>
            </a:br>
            <a:r>
              <a:rPr lang="en-US" dirty="0"/>
              <a:t>these products </a:t>
            </a:r>
          </a:p>
          <a:p>
            <a:pPr lvl="1"/>
            <a:r>
              <a:rPr lang="en-US" dirty="0"/>
              <a:t>How will you arrive at a reasonable estimate?</a:t>
            </a:r>
          </a:p>
        </p:txBody>
      </p:sp>
    </p:spTree>
    <p:extLst>
      <p:ext uri="{BB962C8B-B14F-4D97-AF65-F5344CB8AC3E}">
        <p14:creationId xmlns:p14="http://schemas.microsoft.com/office/powerpoint/2010/main" val="369896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‘What if’ scenarios</a:t>
            </a:r>
          </a:p>
        </p:txBody>
      </p:sp>
      <p:sp>
        <p:nvSpPr>
          <p:cNvPr id="3" name="Text Placeholder 2"/>
          <p:cNvSpPr>
            <a:spLocks noGrp="1"/>
          </p:cNvSpPr>
          <p:nvPr>
            <p:ph type="body" sz="quarter" idx="14"/>
          </p:nvPr>
        </p:nvSpPr>
        <p:spPr/>
        <p:txBody>
          <a:bodyPr/>
          <a:lstStyle/>
          <a:p>
            <a:r>
              <a:rPr lang="en-GB" dirty="0"/>
              <a:t>One of the great advantages of using a spreadsheet is that you can try out different options</a:t>
            </a:r>
          </a:p>
          <a:p>
            <a:pPr lvl="1"/>
            <a:r>
              <a:rPr lang="en-GB" dirty="0"/>
              <a:t>‘What if’ we charge more for T-shirts?</a:t>
            </a:r>
          </a:p>
          <a:p>
            <a:pPr lvl="1"/>
            <a:r>
              <a:rPr lang="en-GB" dirty="0"/>
              <a:t>‘What if’ we lower the price on hoodies and sell twice </a:t>
            </a:r>
            <a:br>
              <a:rPr lang="en-GB" dirty="0"/>
            </a:br>
            <a:r>
              <a:rPr lang="en-GB" dirty="0"/>
              <a:t>as many?</a:t>
            </a:r>
          </a:p>
          <a:p>
            <a:pPr lvl="1"/>
            <a:r>
              <a:rPr lang="en-GB" dirty="0"/>
              <a:t>What other scenarios can we try?</a:t>
            </a:r>
          </a:p>
          <a:p>
            <a:endParaRPr lang="en-GB" dirty="0"/>
          </a:p>
        </p:txBody>
      </p:sp>
    </p:spTree>
    <p:extLst>
      <p:ext uri="{BB962C8B-B14F-4D97-AF65-F5344CB8AC3E}">
        <p14:creationId xmlns:p14="http://schemas.microsoft.com/office/powerpoint/2010/main" val="994551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Which item gives the </a:t>
            </a:r>
            <a:br>
              <a:rPr lang="en-GB" dirty="0"/>
            </a:br>
            <a:r>
              <a:rPr lang="en-GB" dirty="0"/>
              <a:t>most profit?</a:t>
            </a:r>
          </a:p>
        </p:txBody>
      </p:sp>
      <p:sp>
        <p:nvSpPr>
          <p:cNvPr id="3" name="Text Placeholder 2"/>
          <p:cNvSpPr>
            <a:spLocks noGrp="1"/>
          </p:cNvSpPr>
          <p:nvPr>
            <p:ph type="body" sz="quarter" idx="14"/>
          </p:nvPr>
        </p:nvSpPr>
        <p:spPr>
          <a:xfrm>
            <a:off x="724280" y="2214922"/>
            <a:ext cx="7797230" cy="3453607"/>
          </a:xfrm>
        </p:spPr>
        <p:txBody>
          <a:bodyPr/>
          <a:lstStyle/>
          <a:p>
            <a:r>
              <a:rPr lang="en-GB" dirty="0"/>
              <a:t>Finding the product that produces the maximum profit will help us decide where to put in the maximum effort!</a:t>
            </a:r>
          </a:p>
          <a:p>
            <a:r>
              <a:rPr lang="en-GB" dirty="0"/>
              <a:t>Use a function </a:t>
            </a:r>
            <a:r>
              <a:rPr lang="en-GB" b="1" dirty="0"/>
              <a:t>Max </a:t>
            </a:r>
            <a:r>
              <a:rPr lang="en-GB" dirty="0"/>
              <a:t>to find the maximum profit figure</a:t>
            </a:r>
          </a:p>
          <a:p>
            <a:r>
              <a:rPr lang="en-GB" dirty="0"/>
              <a:t>Name this cell </a:t>
            </a:r>
            <a:r>
              <a:rPr lang="en-GB" b="1" dirty="0" err="1"/>
              <a:t>Max_Profit</a:t>
            </a:r>
            <a:r>
              <a:rPr lang="en-GB" dirty="0"/>
              <a:t> by entering the name to the right of the formula bar</a:t>
            </a:r>
          </a:p>
          <a:p>
            <a:endParaRPr lang="en-GB" dirty="0"/>
          </a:p>
        </p:txBody>
      </p:sp>
    </p:spTree>
    <p:extLst>
      <p:ext uri="{BB962C8B-B14F-4D97-AF65-F5344CB8AC3E}">
        <p14:creationId xmlns:p14="http://schemas.microsoft.com/office/powerpoint/2010/main" val="1462999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 ‘IF’ function</a:t>
            </a:r>
          </a:p>
        </p:txBody>
      </p:sp>
      <p:sp>
        <p:nvSpPr>
          <p:cNvPr id="3" name="Text Placeholder 2"/>
          <p:cNvSpPr>
            <a:spLocks noGrp="1"/>
          </p:cNvSpPr>
          <p:nvPr>
            <p:ph type="body" sz="quarter" idx="14"/>
          </p:nvPr>
        </p:nvSpPr>
        <p:spPr/>
        <p:txBody>
          <a:bodyPr/>
          <a:lstStyle/>
          <a:p>
            <a:r>
              <a:rPr lang="en-GB" dirty="0"/>
              <a:t>The result of an ‘IF’ function depends on a condition which you specify</a:t>
            </a:r>
          </a:p>
          <a:p>
            <a:pPr marL="0" indent="0" algn="ctr">
              <a:buNone/>
            </a:pPr>
            <a:r>
              <a:rPr lang="en-GB" sz="3200" b="1" i="1" dirty="0">
                <a:solidFill>
                  <a:srgbClr val="2DD28C"/>
                </a:solidFill>
              </a:rPr>
              <a:t>=IF(</a:t>
            </a:r>
            <a:r>
              <a:rPr lang="en-GB" sz="3200" b="1" i="1" dirty="0" err="1">
                <a:solidFill>
                  <a:srgbClr val="0F785A"/>
                </a:solidFill>
              </a:rPr>
              <a:t>Condition</a:t>
            </a:r>
            <a:r>
              <a:rPr lang="en-GB" sz="3200" b="1" i="1" dirty="0" err="1">
                <a:solidFill>
                  <a:srgbClr val="2DD28C"/>
                </a:solidFill>
              </a:rPr>
              <a:t>,</a:t>
            </a:r>
            <a:r>
              <a:rPr lang="en-GB" sz="3200" b="1" i="1" dirty="0" err="1">
                <a:solidFill>
                  <a:srgbClr val="0F785A"/>
                </a:solidFill>
              </a:rPr>
              <a:t>value</a:t>
            </a:r>
            <a:r>
              <a:rPr lang="en-GB" sz="3200" b="1" i="1" dirty="0">
                <a:solidFill>
                  <a:srgbClr val="5AD2B4"/>
                </a:solidFill>
              </a:rPr>
              <a:t> </a:t>
            </a:r>
            <a:r>
              <a:rPr lang="en-GB" sz="3200" b="1" i="1" dirty="0">
                <a:solidFill>
                  <a:srgbClr val="0F785A"/>
                </a:solidFill>
              </a:rPr>
              <a:t>if</a:t>
            </a:r>
            <a:r>
              <a:rPr lang="en-GB" sz="3200" b="1" i="1" dirty="0">
                <a:solidFill>
                  <a:srgbClr val="5AD2B4"/>
                </a:solidFill>
              </a:rPr>
              <a:t> </a:t>
            </a:r>
            <a:r>
              <a:rPr lang="en-GB" sz="3200" b="1" i="1" dirty="0" err="1">
                <a:solidFill>
                  <a:srgbClr val="0F785A"/>
                </a:solidFill>
              </a:rPr>
              <a:t>true</a:t>
            </a:r>
            <a:r>
              <a:rPr lang="en-GB" sz="3200" b="1" i="1" dirty="0" err="1">
                <a:solidFill>
                  <a:srgbClr val="2DD28C"/>
                </a:solidFill>
              </a:rPr>
              <a:t>,</a:t>
            </a:r>
            <a:r>
              <a:rPr lang="en-GB" sz="3200" b="1" i="1" dirty="0" err="1">
                <a:solidFill>
                  <a:srgbClr val="0F785A"/>
                </a:solidFill>
              </a:rPr>
              <a:t>value</a:t>
            </a:r>
            <a:r>
              <a:rPr lang="en-GB" sz="3200" b="1" i="1" dirty="0">
                <a:solidFill>
                  <a:srgbClr val="5AD2B4"/>
                </a:solidFill>
              </a:rPr>
              <a:t> </a:t>
            </a:r>
            <a:r>
              <a:rPr lang="en-GB" sz="3200" b="1" i="1" dirty="0">
                <a:solidFill>
                  <a:srgbClr val="0F785A"/>
                </a:solidFill>
              </a:rPr>
              <a:t>if</a:t>
            </a:r>
            <a:r>
              <a:rPr lang="en-GB" sz="3200" b="1" i="1" dirty="0">
                <a:solidFill>
                  <a:srgbClr val="5AD2B4"/>
                </a:solidFill>
              </a:rPr>
              <a:t> </a:t>
            </a:r>
            <a:r>
              <a:rPr lang="en-GB" sz="3200" b="1" i="1" dirty="0">
                <a:solidFill>
                  <a:srgbClr val="0F785A"/>
                </a:solidFill>
              </a:rPr>
              <a:t>false</a:t>
            </a:r>
            <a:r>
              <a:rPr lang="en-GB" sz="3200" b="1" i="1" dirty="0">
                <a:solidFill>
                  <a:srgbClr val="2DD28C"/>
                </a:solidFill>
              </a:rPr>
              <a:t>)</a:t>
            </a:r>
          </a:p>
          <a:p>
            <a:r>
              <a:rPr lang="en-GB" dirty="0"/>
              <a:t>In cell F7, enter an IF function </a:t>
            </a:r>
          </a:p>
          <a:p>
            <a:pPr marL="0" indent="0" algn="ctr">
              <a:buNone/>
            </a:pPr>
            <a:r>
              <a:rPr lang="en-GB" b="1" dirty="0">
                <a:solidFill>
                  <a:srgbClr val="2DD28C"/>
                </a:solidFill>
              </a:rPr>
              <a:t>=IF(</a:t>
            </a:r>
            <a:r>
              <a:rPr lang="en-GB" b="1" dirty="0">
                <a:solidFill>
                  <a:srgbClr val="0F785A"/>
                </a:solidFill>
              </a:rPr>
              <a:t>E7=</a:t>
            </a:r>
            <a:r>
              <a:rPr lang="en-GB" b="1" dirty="0" err="1">
                <a:solidFill>
                  <a:srgbClr val="0F785A"/>
                </a:solidFill>
              </a:rPr>
              <a:t>Max_Profit</a:t>
            </a:r>
            <a:r>
              <a:rPr lang="en-GB" b="1" dirty="0" err="1">
                <a:solidFill>
                  <a:srgbClr val="2DD28C"/>
                </a:solidFill>
              </a:rPr>
              <a:t>,</a:t>
            </a:r>
            <a:r>
              <a:rPr lang="en-GB" b="1" dirty="0" err="1">
                <a:solidFill>
                  <a:srgbClr val="0F785A"/>
                </a:solidFill>
              </a:rPr>
              <a:t>"Max</a:t>
            </a:r>
            <a:r>
              <a:rPr lang="en-GB" b="1" dirty="0">
                <a:solidFill>
                  <a:srgbClr val="0F785A"/>
                </a:solidFill>
              </a:rPr>
              <a:t> profit"</a:t>
            </a:r>
            <a:r>
              <a:rPr lang="en-GB" b="1" dirty="0">
                <a:solidFill>
                  <a:srgbClr val="2DD28C"/>
                </a:solidFill>
              </a:rPr>
              <a:t>,</a:t>
            </a:r>
            <a:r>
              <a:rPr lang="en-GB" b="1" dirty="0">
                <a:solidFill>
                  <a:srgbClr val="0F785A"/>
                </a:solidFill>
              </a:rPr>
              <a:t>""</a:t>
            </a:r>
            <a:r>
              <a:rPr lang="en-GB" b="1" dirty="0">
                <a:solidFill>
                  <a:srgbClr val="2DD28C"/>
                </a:solidFill>
              </a:rPr>
              <a:t>)</a:t>
            </a:r>
          </a:p>
          <a:p>
            <a:r>
              <a:rPr lang="en-GB" dirty="0"/>
              <a:t>Copy this function down the column</a:t>
            </a:r>
          </a:p>
          <a:p>
            <a:pPr lvl="1"/>
            <a:r>
              <a:rPr lang="en-GB" dirty="0"/>
              <a:t>Why did we need to name the cell containing the </a:t>
            </a:r>
            <a:br>
              <a:rPr lang="en-GB" dirty="0"/>
            </a:br>
            <a:r>
              <a:rPr lang="en-GB" dirty="0"/>
              <a:t>maximum profit?</a:t>
            </a:r>
          </a:p>
        </p:txBody>
      </p:sp>
    </p:spTree>
    <p:extLst>
      <p:ext uri="{BB962C8B-B14F-4D97-AF65-F5344CB8AC3E}">
        <p14:creationId xmlns:p14="http://schemas.microsoft.com/office/powerpoint/2010/main" val="306812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Sorting data</a:t>
            </a:r>
          </a:p>
        </p:txBody>
      </p:sp>
      <p:sp>
        <p:nvSpPr>
          <p:cNvPr id="3" name="Text Placeholder 2"/>
          <p:cNvSpPr>
            <a:spLocks noGrp="1"/>
          </p:cNvSpPr>
          <p:nvPr>
            <p:ph type="body" sz="quarter" idx="14"/>
          </p:nvPr>
        </p:nvSpPr>
        <p:spPr/>
        <p:txBody>
          <a:bodyPr/>
          <a:lstStyle/>
          <a:p>
            <a:r>
              <a:rPr lang="en-GB" dirty="0"/>
              <a:t>Sort by different columns of data</a:t>
            </a:r>
          </a:p>
          <a:p>
            <a:r>
              <a:rPr lang="en-GB" dirty="0"/>
              <a:t>Sort in ascending or descending order</a:t>
            </a:r>
          </a:p>
          <a:p>
            <a:endParaRPr lang="en-GB" dirty="0"/>
          </a:p>
        </p:txBody>
      </p:sp>
      <p:grpSp>
        <p:nvGrpSpPr>
          <p:cNvPr id="4" name="Group 3"/>
          <p:cNvGrpSpPr/>
          <p:nvPr/>
        </p:nvGrpSpPr>
        <p:grpSpPr>
          <a:xfrm>
            <a:off x="1043608" y="3123955"/>
            <a:ext cx="7106444" cy="2619375"/>
            <a:chOff x="876300" y="3284984"/>
            <a:chExt cx="7106444" cy="2619375"/>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284984"/>
              <a:ext cx="5715000"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76300" y="3832392"/>
              <a:ext cx="1103435" cy="1524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711836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3</a:t>
            </a:r>
          </a:p>
        </p:txBody>
      </p:sp>
      <p:sp>
        <p:nvSpPr>
          <p:cNvPr id="3" name="Text Placeholder 2"/>
          <p:cNvSpPr>
            <a:spLocks noGrp="1"/>
          </p:cNvSpPr>
          <p:nvPr>
            <p:ph type="body" sz="quarter" idx="14"/>
          </p:nvPr>
        </p:nvSpPr>
        <p:spPr/>
        <p:txBody>
          <a:bodyPr/>
          <a:lstStyle/>
          <a:p>
            <a:r>
              <a:rPr lang="en-GB" dirty="0"/>
              <a:t>Now try </a:t>
            </a:r>
            <a:r>
              <a:rPr lang="en-GB" b="1" dirty="0"/>
              <a:t>Tasks 1-3 </a:t>
            </a:r>
            <a:r>
              <a:rPr lang="en-GB" dirty="0"/>
              <a:t>on </a:t>
            </a:r>
            <a:r>
              <a:rPr lang="en-GB" b="1" dirty="0"/>
              <a:t>Worksheet 3</a:t>
            </a:r>
          </a:p>
          <a:p>
            <a:endParaRPr lang="en-GB" dirty="0"/>
          </a:p>
        </p:txBody>
      </p:sp>
    </p:spTree>
    <p:extLst>
      <p:ext uri="{BB962C8B-B14F-4D97-AF65-F5344CB8AC3E}">
        <p14:creationId xmlns:p14="http://schemas.microsoft.com/office/powerpoint/2010/main" val="3315283260"/>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8" ma:contentTypeDescription="Create a new document." ma:contentTypeScope="" ma:versionID="7d7e32a136ce163c10e0b0fab176421b">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2ad6a626a5ca9bfe9ca720138e73002"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A164F70-F2E0-44F7-A119-7E549039DC23}"/>
</file>

<file path=customXml/itemProps2.xml><?xml version="1.0" encoding="utf-8"?>
<ds:datastoreItem xmlns:ds="http://schemas.openxmlformats.org/officeDocument/2006/customXml" ds:itemID="{0A5EF38D-4DDE-4DE2-92F1-69FB2A2DEFE7}"/>
</file>

<file path=customXml/itemProps3.xml><?xml version="1.0" encoding="utf-8"?>
<ds:datastoreItem xmlns:ds="http://schemas.openxmlformats.org/officeDocument/2006/customXml" ds:itemID="{CCED5C89-7A6D-442A-8987-027FCFE65972}"/>
</file>

<file path=docProps/app.xml><?xml version="1.0" encoding="utf-8"?>
<Properties xmlns="http://schemas.openxmlformats.org/officeDocument/2006/extended-properties" xmlns:vt="http://schemas.openxmlformats.org/officeDocument/2006/docPropsVTypes">
  <Template>Unit 5</Template>
  <TotalTime>60</TotalTime>
  <Words>285</Words>
  <Application>Microsoft Office PowerPoint</Application>
  <PresentationFormat>On-screen Show (4:3)</PresentationFormat>
  <Paragraphs>37</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Museo300-Regular</vt:lpstr>
      <vt:lpstr>Museo900-Regular</vt:lpstr>
      <vt:lpstr>Arial</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Rob Heathcote</cp:lastModifiedBy>
  <cp:revision>13</cp:revision>
  <dcterms:created xsi:type="dcterms:W3CDTF">2014-10-01T11:17:57Z</dcterms:created>
  <dcterms:modified xsi:type="dcterms:W3CDTF">2017-10-13T14:08:43Z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