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7" r:id="rId3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ED07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60" d="100"/>
          <a:sy n="60" d="100"/>
        </p:scale>
        <p:origin x="-1410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28.31858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8-01-11T15:08:31.54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B0B9D36-5103-4415-B8FC-D293E365DC5F}" emma:medium="tactile" emma:mode="ink">
          <msink:context xmlns:msink="http://schemas.microsoft.com/ink/2010/main" type="writingRegion" rotatedBoundingBox="24306,17250 24321,17250 24321,17265 24306,17265"/>
        </emma:interpretation>
      </emma:emma>
    </inkml:annotationXML>
    <inkml:traceGroup>
      <inkml:annotationXML>
        <emma:emma xmlns:emma="http://www.w3.org/2003/04/emma" version="1.0">
          <emma:interpretation id="{EE5D8382-67F4-44C8-82AC-2E80F7A2113E}" emma:medium="tactile" emma:mode="ink">
            <msink:context xmlns:msink="http://schemas.microsoft.com/ink/2010/main" type="paragraph" rotatedBoundingBox="24306,17250 24321,17250 24321,17265 24306,1726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46476D2-7135-4E71-B475-6930420EB288}" emma:medium="tactile" emma:mode="ink">
              <msink:context xmlns:msink="http://schemas.microsoft.com/ink/2010/main" type="line" rotatedBoundingBox="24306,17250 24321,17250 24321,17265 24306,17265"/>
            </emma:interpretation>
          </emma:emma>
        </inkml:annotationXML>
        <inkml:traceGroup>
          <inkml:annotationXML>
            <emma:emma xmlns:emma="http://www.w3.org/2003/04/emma" version="1.0">
              <emma:interpretation id="{CCEE1FD1-D1D5-4796-A080-C6948CC3AA26}" emma:medium="tactile" emma:mode="ink">
                <msink:context xmlns:msink="http://schemas.microsoft.com/ink/2010/main" type="inkWord" rotatedBoundingBox="24306,17250 24321,17250 24321,17265 24306,17265"/>
              </emma:interpretation>
              <emma:one-of disjunction-type="recognition" id="oneOf0">
                <emma:interpretation id="interp0" emma:lang="en-GB" emma:confidence="0">
                  <emma:literal>.</emma:literal>
                </emma:interpretation>
                <emma:interpretation id="interp1" emma:lang="en-GB" emma:confidence="0">
                  <emma:literal>`</emma:literal>
                </emma:interpretation>
                <emma:interpretation id="interp2" emma:lang="en-GB" emma:confidence="0">
                  <emma:literal>'</emma:literal>
                </emma:interpretation>
                <emma:interpretation id="interp3" emma:lang="en-GB" emma:confidence="0">
                  <emma:literal>l</emma:literal>
                </emma:interpretation>
                <emma:interpretation id="interp4" emma:lang="en-GB" emma:confidence="0">
                  <emma:literal>,</emma:literal>
                </emma:interpretation>
              </emma:one-of>
            </emma:emma>
          </inkml:annotationXML>
          <inkml:trace contextRef="#ctx0" brushRef="#br0">0 0 0</inkml:trace>
        </inkml:traceGroup>
      </inkml:traceGroup>
    </inkml:traceGroup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9A29A-92A0-429E-B385-DAADBF4F2FDE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C3385-5770-4643-993D-5958905751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856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46FC-0B22-4988-BAAA-AEE2FC69F5FD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65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46FC-0B22-4988-BAAA-AEE2FC69F5FD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75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46FC-0B22-4988-BAAA-AEE2FC69F5FD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457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46FC-0B22-4988-BAAA-AEE2FC69F5FD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07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46FC-0B22-4988-BAAA-AEE2FC69F5FD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912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46FC-0B22-4988-BAAA-AEE2FC69F5FD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959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46FC-0B22-4988-BAAA-AEE2FC69F5FD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874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46FC-0B22-4988-BAAA-AEE2FC69F5FD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094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46FC-0B22-4988-BAAA-AEE2FC69F5FD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798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46FC-0B22-4988-BAAA-AEE2FC69F5FD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169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46FC-0B22-4988-BAAA-AEE2FC69F5FD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272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A46FC-0B22-4988-BAAA-AEE2FC69F5FD}" type="datetimeFigureOut">
              <a:rPr lang="en-GB" smtClean="0"/>
              <a:t>12/01/2018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31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2.png"/><Relationship Id="rId7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399" y="92074"/>
            <a:ext cx="455907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Biology Topic 6 Summary Sheet</a:t>
            </a:r>
            <a:endParaRPr lang="en-GB" b="1" u="sng" dirty="0"/>
          </a:p>
        </p:txBody>
      </p:sp>
      <p:sp>
        <p:nvSpPr>
          <p:cNvPr id="11" name="Rectangle 10"/>
          <p:cNvSpPr/>
          <p:nvPr/>
        </p:nvSpPr>
        <p:spPr>
          <a:xfrm>
            <a:off x="44450" y="526286"/>
            <a:ext cx="4554846" cy="1931164"/>
          </a:xfrm>
          <a:prstGeom prst="rect">
            <a:avLst/>
          </a:prstGeom>
          <a:noFill/>
          <a:ln w="38100">
            <a:solidFill>
              <a:srgbClr val="ED07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9609753" y="954874"/>
            <a:ext cx="1998047" cy="6582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63500" y="2642407"/>
            <a:ext cx="4532894" cy="4154044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8075609" y="3988327"/>
            <a:ext cx="4058433" cy="2789196"/>
          </a:xfrm>
          <a:prstGeom prst="rect">
            <a:avLst/>
          </a:prstGeom>
          <a:noFill/>
          <a:ln w="38100"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4673600" y="2950136"/>
            <a:ext cx="5047915" cy="966511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51577" y="526286"/>
            <a:ext cx="4532894" cy="117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200" b="1" u="sng" dirty="0" smtClean="0"/>
              <a:t>CB6a Photosynthesis</a:t>
            </a:r>
          </a:p>
          <a:p>
            <a:pPr>
              <a:lnSpc>
                <a:spcPct val="150000"/>
              </a:lnSpc>
            </a:pPr>
            <a:r>
              <a:rPr lang="en-GB" sz="1200" dirty="0" smtClean="0"/>
              <a:t>All organisms need </a:t>
            </a:r>
            <a:r>
              <a:rPr lang="en-GB" sz="1200" b="1" dirty="0" smtClean="0">
                <a:solidFill>
                  <a:srgbClr val="FF0000"/>
                </a:solidFill>
              </a:rPr>
              <a:t>ENERGY</a:t>
            </a:r>
            <a:r>
              <a:rPr lang="en-GB" sz="1200" dirty="0" smtClean="0"/>
              <a:t>. Plants and algae can trap energy transferred by light from the Sun. This energy is then transferred to </a:t>
            </a:r>
            <a:r>
              <a:rPr lang="en-GB" sz="1200" b="1" dirty="0" smtClean="0">
                <a:solidFill>
                  <a:srgbClr val="FF0000"/>
                </a:solidFill>
              </a:rPr>
              <a:t>GLUCOSE</a:t>
            </a:r>
            <a:r>
              <a:rPr lang="en-GB" sz="1200" dirty="0" smtClean="0"/>
              <a:t> in a process called </a:t>
            </a:r>
            <a:r>
              <a:rPr lang="en-GB" sz="1200" b="1" dirty="0" smtClean="0">
                <a:solidFill>
                  <a:srgbClr val="FF0000"/>
                </a:solidFill>
              </a:rPr>
              <a:t>PHOTOSYNTHESIS</a:t>
            </a:r>
            <a:r>
              <a:rPr lang="en-GB" sz="1200" dirty="0" smtClean="0"/>
              <a:t>. </a:t>
            </a:r>
            <a:endParaRPr lang="en-GB" sz="12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146826" y="1782217"/>
            <a:ext cx="4310873" cy="588111"/>
            <a:chOff x="146826" y="1744117"/>
            <a:chExt cx="4310873" cy="588111"/>
          </a:xfrm>
        </p:grpSpPr>
        <p:sp>
          <p:nvSpPr>
            <p:cNvPr id="62" name="Rectangle 5"/>
            <p:cNvSpPr txBox="1">
              <a:spLocks noChangeArrowheads="1"/>
            </p:cNvSpPr>
            <p:nvPr/>
          </p:nvSpPr>
          <p:spPr>
            <a:xfrm>
              <a:off x="146826" y="1744117"/>
              <a:ext cx="4310873" cy="588111"/>
            </a:xfrm>
            <a:prstGeom prst="rect">
              <a:avLst/>
            </a:prstGeom>
            <a:solidFill>
              <a:srgbClr val="CC99FF"/>
            </a:solidFill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1100" dirty="0" smtClean="0"/>
                <a:t>                                                      sunlight energy</a:t>
              </a:r>
            </a:p>
            <a:p>
              <a:pPr marL="0" indent="0">
                <a:buNone/>
              </a:pPr>
              <a:r>
                <a:rPr lang="en-GB" sz="1200" dirty="0" smtClean="0"/>
                <a:t>Carbon dioxide + water                                             Glucose + oxygen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1790700" y="2070323"/>
              <a:ext cx="1276350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7" name="TextBox 66"/>
          <p:cNvSpPr txBox="1"/>
          <p:nvPr/>
        </p:nvSpPr>
        <p:spPr>
          <a:xfrm>
            <a:off x="51577" y="2649390"/>
            <a:ext cx="4532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/>
              <a:t>CB6a Photosynthesis – leaf adaptations</a:t>
            </a:r>
          </a:p>
        </p:txBody>
      </p:sp>
      <p:pic>
        <p:nvPicPr>
          <p:cNvPr id="68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27" t="6801" r="19280" b="15000"/>
          <a:stretch/>
        </p:blipFill>
        <p:spPr bwMode="auto">
          <a:xfrm>
            <a:off x="1367417" y="3879237"/>
            <a:ext cx="2098365" cy="2235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9" name="TextBox 68"/>
          <p:cNvSpPr txBox="1"/>
          <p:nvPr/>
        </p:nvSpPr>
        <p:spPr>
          <a:xfrm>
            <a:off x="1516504" y="2896136"/>
            <a:ext cx="3067966" cy="79438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50" dirty="0" smtClean="0"/>
              <a:t>The </a:t>
            </a:r>
            <a:r>
              <a:rPr lang="en-GB" sz="1050" b="1" dirty="0" smtClean="0">
                <a:solidFill>
                  <a:srgbClr val="FF0000"/>
                </a:solidFill>
              </a:rPr>
              <a:t>PALISADE CELLS </a:t>
            </a:r>
            <a:r>
              <a:rPr lang="en-GB" sz="1050" dirty="0" smtClean="0"/>
              <a:t>trap most light so most photosynthesis happens here. </a:t>
            </a:r>
            <a:r>
              <a:rPr lang="en-GB" sz="1050" dirty="0"/>
              <a:t>T</a:t>
            </a:r>
            <a:r>
              <a:rPr lang="en-GB" sz="1050" dirty="0" smtClean="0"/>
              <a:t>hey contain lots of chloroplasts containing green chlorophyll to this.</a:t>
            </a:r>
            <a:endParaRPr lang="en-GB" sz="1050" dirty="0"/>
          </a:p>
        </p:txBody>
      </p:sp>
      <p:sp>
        <p:nvSpPr>
          <p:cNvPr id="70" name="TextBox 69"/>
          <p:cNvSpPr txBox="1"/>
          <p:nvPr/>
        </p:nvSpPr>
        <p:spPr>
          <a:xfrm>
            <a:off x="63500" y="6083496"/>
            <a:ext cx="4394199" cy="55201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50" dirty="0" smtClean="0"/>
              <a:t>The bottom layer of the leaf contains tiny holes called </a:t>
            </a:r>
            <a:r>
              <a:rPr lang="en-GB" sz="1050" b="1" dirty="0" smtClean="0">
                <a:solidFill>
                  <a:srgbClr val="FF0000"/>
                </a:solidFill>
              </a:rPr>
              <a:t>STOMATA</a:t>
            </a:r>
            <a:r>
              <a:rPr lang="en-GB" sz="1050" dirty="0" smtClean="0"/>
              <a:t> . They allow the gases involved in photosynthesis to enter and leave the leaf.</a:t>
            </a:r>
            <a:endParaRPr lang="en-GB" sz="1050" dirty="0"/>
          </a:p>
        </p:txBody>
      </p:sp>
      <p:sp>
        <p:nvSpPr>
          <p:cNvPr id="71" name="TextBox 70"/>
          <p:cNvSpPr txBox="1"/>
          <p:nvPr/>
        </p:nvSpPr>
        <p:spPr>
          <a:xfrm>
            <a:off x="141501" y="3645679"/>
            <a:ext cx="1147916" cy="127913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50" b="1" dirty="0" smtClean="0">
                <a:solidFill>
                  <a:srgbClr val="FF0000"/>
                </a:solidFill>
              </a:rPr>
              <a:t>AIR SPACES </a:t>
            </a:r>
            <a:r>
              <a:rPr lang="en-GB" sz="1050" dirty="0" smtClean="0"/>
              <a:t>are inside the leaf  so that gases can move through to cells.</a:t>
            </a:r>
            <a:endParaRPr lang="en-GB" sz="1050" dirty="0"/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1155032" y="4469506"/>
            <a:ext cx="864268" cy="52725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H="1">
            <a:off x="2593334" y="3714057"/>
            <a:ext cx="218451" cy="29906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 flipV="1">
            <a:off x="2811785" y="5614557"/>
            <a:ext cx="702812" cy="54108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4596793" y="4017499"/>
            <a:ext cx="3416638" cy="2779044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4418342" y="4064682"/>
            <a:ext cx="397959" cy="27204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6" name="Picture 7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5699" y="5335712"/>
            <a:ext cx="3367101" cy="1359980"/>
          </a:xfrm>
          <a:prstGeom prst="rect">
            <a:avLst/>
          </a:prstGeom>
        </p:spPr>
      </p:pic>
      <p:sp>
        <p:nvSpPr>
          <p:cNvPr id="77" name="Subtitle 3"/>
          <p:cNvSpPr>
            <a:spLocks noGrp="1"/>
          </p:cNvSpPr>
          <p:nvPr>
            <p:ph type="subTitle" idx="1"/>
          </p:nvPr>
        </p:nvSpPr>
        <p:spPr>
          <a:xfrm>
            <a:off x="4267040" y="4131539"/>
            <a:ext cx="3743668" cy="1436914"/>
          </a:xfrm>
        </p:spPr>
        <p:txBody>
          <a:bodyPr>
            <a:normAutofit/>
          </a:bodyPr>
          <a:lstStyle/>
          <a:p>
            <a:pPr algn="l"/>
            <a:r>
              <a:rPr lang="en-GB" sz="1050" dirty="0" smtClean="0">
                <a:solidFill>
                  <a:schemeClr val="tx1"/>
                </a:solidFill>
                <a:latin typeface="Calibri" panose="020F0502020204030204" pitchFamily="34" charset="0"/>
              </a:rPr>
              <a:t>The stomata are opened and closed by specialised GUARD CELLS. </a:t>
            </a:r>
          </a:p>
          <a:p>
            <a:pPr algn="l"/>
            <a:r>
              <a:rPr lang="en-GB" sz="1050" dirty="0" smtClean="0">
                <a:solidFill>
                  <a:schemeClr val="tx1"/>
                </a:solidFill>
                <a:latin typeface="Calibri" panose="020F0502020204030204" pitchFamily="34" charset="0"/>
              </a:rPr>
              <a:t>In the light, water flows into pairs of </a:t>
            </a:r>
            <a:r>
              <a:rPr lang="en-GB" sz="105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guard cells</a:t>
            </a:r>
            <a:r>
              <a:rPr lang="en-GB" sz="105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making them rigid. This opens the stomata.</a:t>
            </a:r>
          </a:p>
          <a:p>
            <a:pPr algn="l"/>
            <a:r>
              <a:rPr lang="en-GB" sz="1050" dirty="0" smtClean="0">
                <a:solidFill>
                  <a:schemeClr val="tx1"/>
                </a:solidFill>
                <a:latin typeface="Calibri" panose="020F0502020204030204" pitchFamily="34" charset="0"/>
              </a:rPr>
              <a:t>At night, water flows out of the guard cells. They lose their rigidity and the stoma shuts.</a:t>
            </a:r>
            <a:endParaRPr lang="en-GB" sz="105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660123" y="38717"/>
            <a:ext cx="5010592" cy="2804472"/>
            <a:chOff x="4710923" y="64117"/>
            <a:chExt cx="5010592" cy="2804472"/>
          </a:xfrm>
        </p:grpSpPr>
        <p:sp>
          <p:nvSpPr>
            <p:cNvPr id="59" name="Rectangle 58"/>
            <p:cNvSpPr/>
            <p:nvPr/>
          </p:nvSpPr>
          <p:spPr>
            <a:xfrm>
              <a:off x="4710924" y="122987"/>
              <a:ext cx="5010591" cy="2745602"/>
            </a:xfrm>
            <a:prstGeom prst="rect">
              <a:avLst/>
            </a:prstGeom>
            <a:noFill/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710923" y="64117"/>
              <a:ext cx="2772719" cy="27699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GB" sz="1100" b="1" u="sng" dirty="0" smtClean="0"/>
                <a:t>CB6b Factors </a:t>
              </a:r>
              <a:r>
                <a:rPr lang="en-GB" sz="1100" b="1" u="sng" dirty="0"/>
                <a:t>t</a:t>
              </a:r>
              <a:r>
                <a:rPr lang="en-GB" sz="1100" b="1" u="sng" dirty="0" smtClean="0"/>
                <a:t>hat Affect Photosynthesis</a:t>
              </a:r>
            </a:p>
            <a:p>
              <a:pPr>
                <a:lnSpc>
                  <a:spcPct val="150000"/>
                </a:lnSpc>
              </a:pPr>
              <a:r>
                <a:rPr lang="en-GB" sz="1050" b="1" dirty="0"/>
                <a:t>3</a:t>
              </a:r>
              <a:r>
                <a:rPr lang="en-GB" sz="1050" dirty="0"/>
                <a:t> </a:t>
              </a:r>
              <a:r>
                <a:rPr lang="en-GB" sz="1050" b="1" dirty="0"/>
                <a:t>limiting factors </a:t>
              </a:r>
              <a:r>
                <a:rPr lang="en-GB" sz="1050" dirty="0"/>
                <a:t>will affect the RATE (speed) of photosynthesis:</a:t>
              </a:r>
            </a:p>
            <a:p>
              <a:pPr marL="514350" indent="-514350">
                <a:lnSpc>
                  <a:spcPct val="150000"/>
                </a:lnSpc>
                <a:buAutoNum type="arabicPeriod"/>
              </a:pPr>
              <a:r>
                <a:rPr lang="en-GB" sz="1050" b="1" dirty="0"/>
                <a:t>Temperature</a:t>
              </a:r>
            </a:p>
            <a:p>
              <a:pPr marL="514350" indent="-514350">
                <a:lnSpc>
                  <a:spcPct val="150000"/>
                </a:lnSpc>
                <a:buAutoNum type="arabicPeriod"/>
              </a:pPr>
              <a:r>
                <a:rPr lang="en-GB" sz="1050" b="1" dirty="0"/>
                <a:t>Light intensity</a:t>
              </a:r>
            </a:p>
            <a:p>
              <a:pPr marL="514350" indent="-514350">
                <a:lnSpc>
                  <a:spcPct val="150000"/>
                </a:lnSpc>
                <a:buAutoNum type="arabicPeriod"/>
              </a:pPr>
              <a:r>
                <a:rPr lang="en-GB" sz="1050" b="1" dirty="0"/>
                <a:t>Carbon dioxide concentration</a:t>
              </a:r>
            </a:p>
            <a:p>
              <a:pPr>
                <a:lnSpc>
                  <a:spcPct val="150000"/>
                </a:lnSpc>
              </a:pPr>
              <a:endParaRPr lang="en-GB" sz="1050" dirty="0"/>
            </a:p>
            <a:p>
              <a:pPr>
                <a:lnSpc>
                  <a:spcPct val="150000"/>
                </a:lnSpc>
              </a:pPr>
              <a:r>
                <a:rPr lang="en-GB" sz="1050" dirty="0"/>
                <a:t>These can make photosynthesis faster or </a:t>
              </a:r>
              <a:r>
                <a:rPr lang="en-GB" sz="1050" dirty="0" smtClean="0"/>
                <a:t>slower. We </a:t>
              </a:r>
              <a:r>
                <a:rPr lang="en-GB" sz="1050" dirty="0"/>
                <a:t>can measure this by counting the number of </a:t>
              </a:r>
              <a:r>
                <a:rPr lang="en-GB" sz="1050" b="1" dirty="0"/>
                <a:t>oxygen bubbles </a:t>
              </a:r>
              <a:r>
                <a:rPr lang="en-GB" sz="1050" dirty="0"/>
                <a:t>made </a:t>
              </a:r>
              <a:endParaRPr lang="en-GB" sz="1050" dirty="0" smtClean="0"/>
            </a:p>
            <a:p>
              <a:pPr>
                <a:lnSpc>
                  <a:spcPct val="150000"/>
                </a:lnSpc>
              </a:pPr>
              <a:r>
                <a:rPr lang="en-GB" sz="1050" dirty="0" smtClean="0"/>
                <a:t>by </a:t>
              </a:r>
              <a:r>
                <a:rPr lang="en-GB" sz="1050" dirty="0"/>
                <a:t>a water plant in a minute.</a:t>
              </a:r>
            </a:p>
          </p:txBody>
        </p:sp>
        <p:pic>
          <p:nvPicPr>
            <p:cNvPr id="79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10096" y="204535"/>
              <a:ext cx="1894797" cy="2577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80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96" t="2316" r="11325" b="5377"/>
          <a:stretch/>
        </p:blipFill>
        <p:spPr bwMode="auto">
          <a:xfrm>
            <a:off x="9835268" y="114122"/>
            <a:ext cx="2281868" cy="4809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" name="TextBox 80"/>
          <p:cNvSpPr txBox="1"/>
          <p:nvPr/>
        </p:nvSpPr>
        <p:spPr>
          <a:xfrm>
            <a:off x="8079722" y="4103232"/>
            <a:ext cx="188977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u="sng" dirty="0" smtClean="0"/>
              <a:t>CB6d Transpiration and Translocation</a:t>
            </a:r>
          </a:p>
          <a:p>
            <a:endParaRPr lang="en-GB" sz="1000" b="1" u="sng" dirty="0" smtClean="0"/>
          </a:p>
          <a:p>
            <a:r>
              <a:rPr lang="en-GB" sz="1000" dirty="0" smtClean="0"/>
              <a:t>The flow of water and minerals into a root, up the stem via</a:t>
            </a:r>
            <a:r>
              <a:rPr lang="en-GB" sz="1000" b="1" dirty="0" smtClean="0">
                <a:solidFill>
                  <a:srgbClr val="FF0000"/>
                </a:solidFill>
              </a:rPr>
              <a:t> XYLEM VESSELS</a:t>
            </a:r>
            <a:r>
              <a:rPr lang="en-GB" sz="1000" dirty="0" smtClean="0"/>
              <a:t> and out of the leaves is called </a:t>
            </a:r>
            <a:r>
              <a:rPr lang="en-GB" sz="1000" b="1" dirty="0" smtClean="0">
                <a:solidFill>
                  <a:srgbClr val="FF0000"/>
                </a:solidFill>
              </a:rPr>
              <a:t>TRANSPIRATION</a:t>
            </a:r>
            <a:r>
              <a:rPr lang="en-GB" sz="1000" dirty="0" smtClean="0"/>
              <a:t>. </a:t>
            </a:r>
          </a:p>
          <a:p>
            <a:endParaRPr lang="en-GB" sz="1000" dirty="0" smtClean="0"/>
          </a:p>
          <a:p>
            <a:r>
              <a:rPr lang="en-GB" sz="1000" dirty="0" smtClean="0"/>
              <a:t>Plants </a:t>
            </a:r>
            <a:r>
              <a:rPr lang="en-GB" sz="1000" dirty="0"/>
              <a:t>make sucrose sugar from the glucose made during photosynthesis.</a:t>
            </a:r>
          </a:p>
          <a:p>
            <a:r>
              <a:rPr lang="en-GB" sz="1000" dirty="0"/>
              <a:t>S</a:t>
            </a:r>
            <a:r>
              <a:rPr lang="en-GB" sz="1000" dirty="0" smtClean="0"/>
              <a:t>ucrose travels UP AND DOWN  the plant stem in the </a:t>
            </a:r>
            <a:r>
              <a:rPr lang="en-GB" sz="1000" b="1" dirty="0" smtClean="0">
                <a:solidFill>
                  <a:srgbClr val="FF0000"/>
                </a:solidFill>
              </a:rPr>
              <a:t>SIEVE TUBES </a:t>
            </a:r>
            <a:r>
              <a:rPr lang="en-GB" sz="1000" dirty="0" smtClean="0"/>
              <a:t>of </a:t>
            </a:r>
            <a:r>
              <a:rPr lang="en-GB" sz="1000" b="1" dirty="0" smtClean="0">
                <a:solidFill>
                  <a:srgbClr val="FF0000"/>
                </a:solidFill>
              </a:rPr>
              <a:t>PHLOEM</a:t>
            </a:r>
            <a:r>
              <a:rPr lang="en-GB" sz="1000" dirty="0" smtClean="0"/>
              <a:t> tissue. </a:t>
            </a:r>
            <a:r>
              <a:rPr lang="en-GB" sz="1000" dirty="0"/>
              <a:t>This process is called </a:t>
            </a:r>
            <a:r>
              <a:rPr lang="en-GB" sz="1000" b="1" dirty="0">
                <a:solidFill>
                  <a:srgbClr val="FF0000"/>
                </a:solidFill>
              </a:rPr>
              <a:t>TRANSLOCATION</a:t>
            </a:r>
            <a:endParaRPr lang="en-GB" sz="1000" dirty="0" smtClean="0">
              <a:solidFill>
                <a:srgbClr val="FF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640118" y="2885900"/>
            <a:ext cx="503677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000" b="1" u="sng" dirty="0" smtClean="0"/>
              <a:t>CB6d Osmosis and Active Transport</a:t>
            </a:r>
          </a:p>
          <a:p>
            <a:pPr>
              <a:lnSpc>
                <a:spcPct val="150000"/>
              </a:lnSpc>
            </a:pPr>
            <a:r>
              <a:rPr lang="en-GB" sz="1000" dirty="0" smtClean="0"/>
              <a:t>Water moves into a plant by </a:t>
            </a:r>
            <a:r>
              <a:rPr lang="en-GB" sz="1000" b="1" dirty="0" smtClean="0">
                <a:solidFill>
                  <a:srgbClr val="FF0000"/>
                </a:solidFill>
              </a:rPr>
              <a:t>OSMOSIS</a:t>
            </a:r>
            <a:r>
              <a:rPr lang="en-GB" sz="1000" dirty="0" smtClean="0"/>
              <a:t>  across a </a:t>
            </a:r>
            <a:r>
              <a:rPr lang="en-GB" sz="1000" b="1" dirty="0" smtClean="0">
                <a:solidFill>
                  <a:srgbClr val="FF0000"/>
                </a:solidFill>
              </a:rPr>
              <a:t>semi-permeable membrane</a:t>
            </a:r>
            <a:r>
              <a:rPr lang="en-GB" sz="1000" dirty="0" smtClean="0"/>
              <a:t>– from an </a:t>
            </a:r>
            <a:r>
              <a:rPr lang="en-GB" sz="1000" b="1" dirty="0" smtClean="0">
                <a:solidFill>
                  <a:srgbClr val="FF0000"/>
                </a:solidFill>
              </a:rPr>
              <a:t>area of high concentration to low concentration </a:t>
            </a:r>
            <a:r>
              <a:rPr lang="en-GB" sz="1000" dirty="0" smtClean="0"/>
              <a:t>(down a concentration gradient). Active transport moves minerals against the concentration gradient. This requires lots of energy. </a:t>
            </a:r>
          </a:p>
          <a:p>
            <a:pPr>
              <a:lnSpc>
                <a:spcPct val="150000"/>
              </a:lnSpc>
            </a:pPr>
            <a:endParaRPr lang="en-GB" sz="1000" dirty="0" smtClean="0"/>
          </a:p>
        </p:txBody>
      </p:sp>
      <p:pic>
        <p:nvPicPr>
          <p:cNvPr id="30" name="Picture 2" descr="http://ts1.mm.bing.net/th?&amp;id=HN.608023664160803256&amp;w=300&amp;h=300&amp;c=0&amp;pid=1.9&amp;rs=0&amp;p=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7130" y="5122842"/>
            <a:ext cx="977174" cy="76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>
            <a:off x="10908900" y="4742594"/>
            <a:ext cx="1153634" cy="1522751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/>
          <p:cNvCxnSpPr>
            <a:endCxn id="2" idx="2"/>
          </p:cNvCxnSpPr>
          <p:nvPr/>
        </p:nvCxnSpPr>
        <p:spPr>
          <a:xfrm flipH="1">
            <a:off x="10908900" y="4469506"/>
            <a:ext cx="67302" cy="10344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1089955" y="4469066"/>
            <a:ext cx="565225" cy="29468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3" name="Ink 12"/>
              <p14:cNvContentPartPr/>
              <p14:nvPr/>
            </p14:nvContentPartPr>
            <p14:xfrm>
              <a:off x="8750220" y="6210180"/>
              <a:ext cx="360" cy="360"/>
            </p14:xfrm>
          </p:contentPart>
        </mc:Choice>
        <mc:Fallback xmlns="">
          <p:pic>
            <p:nvPicPr>
              <p:cNvPr id="13" name="Ink 12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738340" y="6198300"/>
                <a:ext cx="24120" cy="24120"/>
              </a:xfrm>
              <a:prstGeom prst="rect">
                <a:avLst/>
              </a:prstGeom>
            </p:spPr>
          </p:pic>
        </mc:Fallback>
      </mc:AlternateContent>
      <p:sp>
        <p:nvSpPr>
          <p:cNvPr id="42" name="Rectangle 41"/>
          <p:cNvSpPr/>
          <p:nvPr/>
        </p:nvSpPr>
        <p:spPr>
          <a:xfrm>
            <a:off x="9797169" y="114122"/>
            <a:ext cx="2336873" cy="3852346"/>
          </a:xfrm>
          <a:prstGeom prst="rect">
            <a:avLst/>
          </a:prstGeom>
          <a:noFill/>
          <a:ln w="38100">
            <a:solidFill>
              <a:srgbClr val="CC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61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63500" y="601097"/>
            <a:ext cx="314959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b="1" u="sng" dirty="0" smtClean="0"/>
              <a:t>CB6b Factors </a:t>
            </a:r>
            <a:r>
              <a:rPr lang="en-GB" b="1" u="sng" dirty="0"/>
              <a:t>t</a:t>
            </a:r>
            <a:r>
              <a:rPr lang="en-GB" b="1" u="sng" dirty="0" smtClean="0"/>
              <a:t>hat Affect Photosynthesis</a:t>
            </a:r>
          </a:p>
          <a:p>
            <a:pPr>
              <a:lnSpc>
                <a:spcPct val="150000"/>
              </a:lnSpc>
            </a:pPr>
            <a:r>
              <a:rPr lang="en-GB" sz="1600" b="1" dirty="0"/>
              <a:t>3</a:t>
            </a:r>
            <a:r>
              <a:rPr lang="en-GB" sz="1600" dirty="0"/>
              <a:t> </a:t>
            </a:r>
            <a:r>
              <a:rPr lang="en-GB" sz="1600" b="1" dirty="0"/>
              <a:t>limiting factors </a:t>
            </a:r>
            <a:r>
              <a:rPr lang="en-GB" sz="1600" dirty="0"/>
              <a:t>will affect the RATE (speed) of photosynthesis: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GB" sz="1600" b="1" dirty="0"/>
              <a:t>Temperature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GB" sz="1600" b="1" dirty="0"/>
              <a:t>Light intensity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GB" sz="1600" b="1" dirty="0"/>
              <a:t>Carbon dioxide concentration</a:t>
            </a:r>
          </a:p>
          <a:p>
            <a:pPr>
              <a:lnSpc>
                <a:spcPct val="150000"/>
              </a:lnSpc>
            </a:pPr>
            <a:endParaRPr lang="en-GB" sz="1600" dirty="0"/>
          </a:p>
          <a:p>
            <a:pPr>
              <a:lnSpc>
                <a:spcPct val="150000"/>
              </a:lnSpc>
            </a:pPr>
            <a:r>
              <a:rPr lang="en-GB" sz="1600" dirty="0"/>
              <a:t>These can make photosynthesis faster or </a:t>
            </a:r>
            <a:r>
              <a:rPr lang="en-GB" sz="1600" dirty="0" smtClean="0"/>
              <a:t>slower. We </a:t>
            </a:r>
            <a:r>
              <a:rPr lang="en-GB" sz="1600" dirty="0"/>
              <a:t>can measure this by counting the number of </a:t>
            </a:r>
            <a:r>
              <a:rPr lang="en-GB" sz="1600" b="1" dirty="0"/>
              <a:t>oxygen bubbles </a:t>
            </a:r>
            <a:r>
              <a:rPr lang="en-GB" sz="1600" dirty="0"/>
              <a:t>made </a:t>
            </a:r>
            <a:endParaRPr lang="en-GB" sz="1600" dirty="0" smtClean="0"/>
          </a:p>
          <a:p>
            <a:pPr>
              <a:lnSpc>
                <a:spcPct val="150000"/>
              </a:lnSpc>
            </a:pPr>
            <a:r>
              <a:rPr lang="en-GB" sz="1600" dirty="0" smtClean="0"/>
              <a:t>by </a:t>
            </a:r>
            <a:r>
              <a:rPr lang="en-GB" sz="1600" dirty="0"/>
              <a:t>a water plant in a minute.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500" y="101600"/>
            <a:ext cx="32131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Biology Topic 6 Summary Sheet</a:t>
            </a:r>
            <a:endParaRPr lang="en-GB" b="1" u="sng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373272" y="107665"/>
            <a:ext cx="8718644" cy="788158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GB" sz="2000" b="1" u="sng" dirty="0"/>
              <a:t>Core practical : </a:t>
            </a:r>
            <a:r>
              <a:rPr lang="en-GB" sz="2000" dirty="0" smtClean="0"/>
              <a:t>Investigating the effect of light intensity on the rate of photosynthesis. </a:t>
            </a:r>
            <a:endParaRPr lang="en-GB" sz="2000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3361469" y="964204"/>
            <a:ext cx="4662592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500" b="1" u="sng" dirty="0" smtClean="0"/>
              <a:t>METHOD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GB" sz="1500" dirty="0" smtClean="0"/>
              <a:t>Set </a:t>
            </a:r>
            <a:r>
              <a:rPr lang="en-GB" sz="1500" dirty="0"/>
              <a:t>up the apparatus as in the diagram. </a:t>
            </a:r>
            <a:endParaRPr lang="en-GB" sz="1500" dirty="0" smtClean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GB" sz="1500" dirty="0" smtClean="0"/>
              <a:t>Leave </a:t>
            </a:r>
            <a:r>
              <a:rPr lang="en-GB" sz="1500" dirty="0"/>
              <a:t>for five minutes for the pondweed to acclimatise to the new light intensity. </a:t>
            </a:r>
            <a:endParaRPr lang="en-GB" sz="1500" dirty="0" smtClean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GB" sz="1500" dirty="0" smtClean="0"/>
              <a:t>Count </a:t>
            </a:r>
            <a:r>
              <a:rPr lang="en-GB" sz="1500" dirty="0"/>
              <a:t>the number of bubbles given off in one </a:t>
            </a:r>
            <a:r>
              <a:rPr lang="en-GB" sz="1500" dirty="0" smtClean="0"/>
              <a:t>minute, use a timer to do this.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GB" sz="1500" dirty="0" smtClean="0"/>
              <a:t>Move </a:t>
            </a:r>
            <a:r>
              <a:rPr lang="en-GB" sz="1500" dirty="0"/>
              <a:t>the light 10 cm further back. </a:t>
            </a:r>
            <a:r>
              <a:rPr lang="en-GB" sz="1500" dirty="0" smtClean="0"/>
              <a:t>Repeat steps 1 to 3 until 60 </a:t>
            </a:r>
            <a:r>
              <a:rPr lang="en-GB" sz="1500" dirty="0"/>
              <a:t>cm is reached.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087895" y="996288"/>
            <a:ext cx="3943747" cy="29945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Font typeface="Arial" panose="020B0604020202020204" pitchFamily="34" charset="0"/>
              <a:buNone/>
            </a:pPr>
            <a:r>
              <a:rPr lang="en-GB" sz="1600" b="1" u="sng" dirty="0" smtClean="0"/>
              <a:t>FINDINGS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087893" y="4503642"/>
            <a:ext cx="3943747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400" b="1" u="sng" dirty="0" smtClean="0">
                <a:solidFill>
                  <a:srgbClr val="FF0000"/>
                </a:solidFill>
              </a:rPr>
              <a:t>Control variable </a:t>
            </a:r>
            <a:r>
              <a:rPr lang="en-GB" sz="1400" dirty="0" smtClean="0"/>
              <a:t>– the size of pondweed, volume of water,, the temperature.</a:t>
            </a:r>
          </a:p>
          <a:p>
            <a:pPr>
              <a:lnSpc>
                <a:spcPct val="150000"/>
              </a:lnSpc>
            </a:pPr>
            <a:r>
              <a:rPr lang="en-GB" sz="1400" b="1" u="sng" dirty="0" smtClean="0">
                <a:solidFill>
                  <a:srgbClr val="FF0000"/>
                </a:solidFill>
              </a:rPr>
              <a:t>Independent variable </a:t>
            </a:r>
            <a:r>
              <a:rPr lang="en-GB" sz="1400" dirty="0" smtClean="0"/>
              <a:t>– the light intensity (how close the light is)</a:t>
            </a:r>
          </a:p>
          <a:p>
            <a:pPr>
              <a:lnSpc>
                <a:spcPct val="150000"/>
              </a:lnSpc>
            </a:pPr>
            <a:r>
              <a:rPr lang="en-GB" sz="1400" b="1" u="sng" dirty="0" smtClean="0">
                <a:solidFill>
                  <a:srgbClr val="FF0000"/>
                </a:solidFill>
              </a:rPr>
              <a:t>Dependent variable </a:t>
            </a:r>
            <a:r>
              <a:rPr lang="en-GB" sz="1400" dirty="0" smtClean="0"/>
              <a:t>–. The number of oxygen bubbles given off (the rate of photosynthesis). </a:t>
            </a:r>
            <a:endParaRPr lang="en-GB" sz="1400" dirty="0"/>
          </a:p>
        </p:txBody>
      </p:sp>
      <p:sp>
        <p:nvSpPr>
          <p:cNvPr id="2" name="Rectangle 1"/>
          <p:cNvSpPr/>
          <p:nvPr/>
        </p:nvSpPr>
        <p:spPr>
          <a:xfrm>
            <a:off x="8087894" y="1408665"/>
            <a:ext cx="3943747" cy="248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GB" sz="1600" dirty="0" smtClean="0"/>
              <a:t>The </a:t>
            </a:r>
            <a:r>
              <a:rPr lang="en-GB" sz="1600" dirty="0"/>
              <a:t>further the light moves from the plant, </a:t>
            </a:r>
            <a:r>
              <a:rPr lang="en-GB" sz="1600" dirty="0" smtClean="0"/>
              <a:t>the light intensity decreases. This causes plants to photosynthesise less/slower which leads to fewer </a:t>
            </a:r>
            <a:r>
              <a:rPr lang="en-GB" sz="1600" dirty="0"/>
              <a:t>oxygen bubbles </a:t>
            </a:r>
            <a:r>
              <a:rPr lang="en-GB" sz="1600" dirty="0" smtClean="0"/>
              <a:t>produced </a:t>
            </a:r>
            <a:r>
              <a:rPr lang="en-GB" sz="1600" dirty="0"/>
              <a:t>by photosynthesis.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3501" y="659966"/>
            <a:ext cx="3213099" cy="5461433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3276600" y="3990800"/>
            <a:ext cx="32131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400" b="1" u="sng" dirty="0" smtClean="0"/>
              <a:t>Equipment Used: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6092" y="3990800"/>
            <a:ext cx="3297969" cy="2766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24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541</Words>
  <Application>Microsoft Office PowerPoint</Application>
  <PresentationFormat>Widescreen</PresentationFormat>
  <Paragraphs>49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Core practical : Investigating the effect of light intensity on the rate of photosynthesis.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McEntee</dc:creator>
  <cp:lastModifiedBy>Sarah McEntee</cp:lastModifiedBy>
  <cp:revision>48</cp:revision>
  <cp:lastPrinted>2017-12-20T12:10:58Z</cp:lastPrinted>
  <dcterms:created xsi:type="dcterms:W3CDTF">2017-11-29T08:32:50Z</dcterms:created>
  <dcterms:modified xsi:type="dcterms:W3CDTF">2018-01-12T09:43:09Z</dcterms:modified>
</cp:coreProperties>
</file>