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4"/>
  </p:notesMasterIdLst>
  <p:sldIdLst>
    <p:sldId id="260" r:id="rId5"/>
    <p:sldId id="263" r:id="rId6"/>
    <p:sldId id="264" r:id="rId7"/>
    <p:sldId id="265" r:id="rId8"/>
    <p:sldId id="266" r:id="rId9"/>
    <p:sldId id="267" r:id="rId10"/>
    <p:sldId id="268" r:id="rId11"/>
    <p:sldId id="270" r:id="rId12"/>
    <p:sldId id="271" r:id="rId13"/>
    <p:sldId id="279" r:id="rId14"/>
    <p:sldId id="280" r:id="rId15"/>
    <p:sldId id="272" r:id="rId16"/>
    <p:sldId id="273" r:id="rId17"/>
    <p:sldId id="274" r:id="rId18"/>
    <p:sldId id="275" r:id="rId19"/>
    <p:sldId id="276" r:id="rId20"/>
    <p:sldId id="277" r:id="rId21"/>
    <p:sldId id="282" r:id="rId22"/>
    <p:sldId id="281" r:id="rId23"/>
  </p:sldIdLst>
  <p:sldSz cx="9144000" cy="6858000" type="screen4x3"/>
  <p:notesSz cx="6858000" cy="9144000"/>
  <p:embeddedFontLst>
    <p:embeddedFont>
      <p:font typeface="Museo900-Regular" panose="02000000000000000000" pitchFamily="2" charset="0"/>
      <p:bold r:id="rId25"/>
    </p:embeddedFont>
    <p:embeddedFont>
      <p:font typeface="Museo 500" panose="02000000000000000000" pitchFamily="2" charset="0"/>
      <p:regular r:id="rId26"/>
    </p:embeddedFont>
    <p:embeddedFont>
      <p:font typeface="Museo 700" panose="02000000000000000000" pitchFamily="2" charset="0"/>
      <p:bold r:id="rId27"/>
    </p:embeddedFont>
    <p:embeddedFont>
      <p:font typeface="Calibri" panose="020F0502020204030204" pitchFamily="34" charset="0"/>
      <p:regular r:id="rId28"/>
      <p:bold r:id="rId29"/>
      <p:italic r:id="rId30"/>
      <p:boldItalic r:id="rId31"/>
    </p:embeddedFont>
    <p:embeddedFont>
      <p:font typeface="Museo 100" panose="02000000000000000000" pitchFamily="2" charset="0"/>
      <p:regular r:id="rId32"/>
    </p:embeddedFont>
    <p:embeddedFont>
      <p:font typeface="Museo 900" panose="02000000000000000000" pitchFamily="2" charset="0"/>
      <p:bold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650B"/>
    <a:srgbClr val="FFA90B"/>
    <a:srgbClr val="92FF92"/>
    <a:srgbClr val="17E083"/>
    <a:srgbClr val="83FFBD"/>
    <a:srgbClr val="0BD947"/>
    <a:srgbClr val="FFFF77"/>
    <a:srgbClr val="B2D90B"/>
    <a:srgbClr val="FF607E"/>
    <a:srgbClr val="C40A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snapToObjects="1" showGuides="1">
      <p:cViewPr varScale="1">
        <p:scale>
          <a:sx n="118" d="100"/>
          <a:sy n="118" d="100"/>
        </p:scale>
        <p:origin x="1302"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BFC59D6F-D4C5-4559-B85F-76D5A1670C88}"/>
    <pc:docChg chg="modSld">
      <pc:chgData name="Rob Heathcote" userId="62419938-1f1d-43ca-9327-cfd6c1894440" providerId="ADAL" clId="{BFC59D6F-D4C5-4559-B85F-76D5A1670C88}" dt="2019-01-31T11:47:39.247" v="3" actId="15"/>
      <pc:docMkLst>
        <pc:docMk/>
      </pc:docMkLst>
      <pc:sldChg chg="modSp">
        <pc:chgData name="Rob Heathcote" userId="62419938-1f1d-43ca-9327-cfd6c1894440" providerId="ADAL" clId="{BFC59D6F-D4C5-4559-B85F-76D5A1670C88}" dt="2019-01-31T11:47:27.778" v="2" actId="6549"/>
        <pc:sldMkLst>
          <pc:docMk/>
          <pc:sldMk cId="3097358543" sldId="260"/>
        </pc:sldMkLst>
        <pc:spChg chg="mod">
          <ac:chgData name="Rob Heathcote" userId="62419938-1f1d-43ca-9327-cfd6c1894440" providerId="ADAL" clId="{BFC59D6F-D4C5-4559-B85F-76D5A1670C88}" dt="2019-01-31T11:47:27.778" v="2" actId="6549"/>
          <ac:spMkLst>
            <pc:docMk/>
            <pc:sldMk cId="3097358543" sldId="260"/>
            <ac:spMk id="6" creationId="{00000000-0000-0000-0000-000000000000}"/>
          </ac:spMkLst>
        </pc:spChg>
      </pc:sldChg>
      <pc:sldChg chg="modSp">
        <pc:chgData name="Rob Heathcote" userId="62419938-1f1d-43ca-9327-cfd6c1894440" providerId="ADAL" clId="{BFC59D6F-D4C5-4559-B85F-76D5A1670C88}" dt="2019-01-31T11:47:39.247" v="3" actId="15"/>
        <pc:sldMkLst>
          <pc:docMk/>
          <pc:sldMk cId="2494129688" sldId="272"/>
        </pc:sldMkLst>
        <pc:spChg chg="mod">
          <ac:chgData name="Rob Heathcote" userId="62419938-1f1d-43ca-9327-cfd6c1894440" providerId="ADAL" clId="{BFC59D6F-D4C5-4559-B85F-76D5A1670C88}" dt="2019-01-31T11:47:39.247" v="3" actId="15"/>
          <ac:spMkLst>
            <pc:docMk/>
            <pc:sldMk cId="2494129688" sldId="272"/>
            <ac:spMk id="4" creationId="{00000000-0000-0000-0000-000000000000}"/>
          </ac:spMkLst>
        </pc:spChg>
      </pc:sldChg>
    </pc:docChg>
  </pc:docChgLst>
  <pc:docChgLst>
    <pc:chgData name="Rob Heathcote" userId="62419938-1f1d-43ca-9327-cfd6c1894440" providerId="ADAL" clId="{B4911B7A-2EC7-46FB-BA49-940232C72CEE}"/>
    <pc:docChg chg="modSld modMainMaster">
      <pc:chgData name="Rob Heathcote" userId="62419938-1f1d-43ca-9327-cfd6c1894440" providerId="ADAL" clId="{B4911B7A-2EC7-46FB-BA49-940232C72CEE}" dt="2018-12-17T12:27:23.609" v="5" actId="20577"/>
      <pc:docMkLst>
        <pc:docMk/>
      </pc:docMkLst>
      <pc:sldChg chg="modSp">
        <pc:chgData name="Rob Heathcote" userId="62419938-1f1d-43ca-9327-cfd6c1894440" providerId="ADAL" clId="{B4911B7A-2EC7-46FB-BA49-940232C72CEE}" dt="2018-12-17T12:25:33.610" v="0" actId="113"/>
        <pc:sldMkLst>
          <pc:docMk/>
          <pc:sldMk cId="3097358543" sldId="260"/>
        </pc:sldMkLst>
        <pc:spChg chg="mod">
          <ac:chgData name="Rob Heathcote" userId="62419938-1f1d-43ca-9327-cfd6c1894440" providerId="ADAL" clId="{B4911B7A-2EC7-46FB-BA49-940232C72CEE}" dt="2018-12-17T12:25:33.610" v="0" actId="113"/>
          <ac:spMkLst>
            <pc:docMk/>
            <pc:sldMk cId="3097358543" sldId="260"/>
            <ac:spMk id="6" creationId="{00000000-0000-0000-0000-000000000000}"/>
          </ac:spMkLst>
        </pc:spChg>
      </pc:sldChg>
      <pc:sldChg chg="modSp">
        <pc:chgData name="Rob Heathcote" userId="62419938-1f1d-43ca-9327-cfd6c1894440" providerId="ADAL" clId="{B4911B7A-2EC7-46FB-BA49-940232C72CEE}" dt="2018-12-17T12:25:50.834" v="2" actId="20577"/>
        <pc:sldMkLst>
          <pc:docMk/>
          <pc:sldMk cId="3711753367" sldId="263"/>
        </pc:sldMkLst>
        <pc:spChg chg="mod">
          <ac:chgData name="Rob Heathcote" userId="62419938-1f1d-43ca-9327-cfd6c1894440" providerId="ADAL" clId="{B4911B7A-2EC7-46FB-BA49-940232C72CEE}" dt="2018-12-17T12:25:50.834" v="2" actId="20577"/>
          <ac:spMkLst>
            <pc:docMk/>
            <pc:sldMk cId="3711753367" sldId="263"/>
            <ac:spMk id="2" creationId="{00000000-0000-0000-0000-000000000000}"/>
          </ac:spMkLst>
        </pc:spChg>
      </pc:sldChg>
      <pc:sldChg chg="modSp">
        <pc:chgData name="Rob Heathcote" userId="62419938-1f1d-43ca-9327-cfd6c1894440" providerId="ADAL" clId="{B4911B7A-2EC7-46FB-BA49-940232C72CEE}" dt="2018-12-17T12:26:07.168" v="3" actId="20577"/>
        <pc:sldMkLst>
          <pc:docMk/>
          <pc:sldMk cId="970464317" sldId="271"/>
        </pc:sldMkLst>
        <pc:spChg chg="mod">
          <ac:chgData name="Rob Heathcote" userId="62419938-1f1d-43ca-9327-cfd6c1894440" providerId="ADAL" clId="{B4911B7A-2EC7-46FB-BA49-940232C72CEE}" dt="2018-12-17T12:26:07.168" v="3" actId="20577"/>
          <ac:spMkLst>
            <pc:docMk/>
            <pc:sldMk cId="970464317" sldId="271"/>
            <ac:spMk id="4" creationId="{00000000-0000-0000-0000-000000000000}"/>
          </ac:spMkLst>
        </pc:spChg>
      </pc:sldChg>
      <pc:sldChg chg="modSp">
        <pc:chgData name="Rob Heathcote" userId="62419938-1f1d-43ca-9327-cfd6c1894440" providerId="ADAL" clId="{B4911B7A-2EC7-46FB-BA49-940232C72CEE}" dt="2018-12-17T12:27:23.609" v="5" actId="20577"/>
        <pc:sldMkLst>
          <pc:docMk/>
          <pc:sldMk cId="1652705244" sldId="280"/>
        </pc:sldMkLst>
        <pc:spChg chg="mod">
          <ac:chgData name="Rob Heathcote" userId="62419938-1f1d-43ca-9327-cfd6c1894440" providerId="ADAL" clId="{B4911B7A-2EC7-46FB-BA49-940232C72CEE}" dt="2018-12-17T12:27:23.609" v="5" actId="20577"/>
          <ac:spMkLst>
            <pc:docMk/>
            <pc:sldMk cId="1652705244" sldId="280"/>
            <ac:spMk id="2" creationId="{00000000-0000-0000-0000-000000000000}"/>
          </ac:spMkLst>
        </pc:spChg>
      </pc:sldChg>
      <pc:sldMasterChg chg="modSldLayout">
        <pc:chgData name="Rob Heathcote" userId="62419938-1f1d-43ca-9327-cfd6c1894440" providerId="ADAL" clId="{B4911B7A-2EC7-46FB-BA49-940232C72CEE}" dt="2018-12-17T12:25:43.221" v="1" actId="20577"/>
        <pc:sldMasterMkLst>
          <pc:docMk/>
          <pc:sldMasterMk cId="3316734550" sldId="2147483648"/>
        </pc:sldMasterMkLst>
        <pc:sldLayoutChg chg="modSp">
          <pc:chgData name="Rob Heathcote" userId="62419938-1f1d-43ca-9327-cfd6c1894440" providerId="ADAL" clId="{B4911B7A-2EC7-46FB-BA49-940232C72CEE}" dt="2018-12-17T12:25:43.221" v="1" actId="20577"/>
          <pc:sldLayoutMkLst>
            <pc:docMk/>
            <pc:sldMasterMk cId="3316734550" sldId="2147483648"/>
            <pc:sldLayoutMk cId="2421343522" sldId="2147483665"/>
          </pc:sldLayoutMkLst>
          <pc:spChg chg="mod">
            <ac:chgData name="Rob Heathcote" userId="62419938-1f1d-43ca-9327-cfd6c1894440" providerId="ADAL" clId="{B4911B7A-2EC7-46FB-BA49-940232C72CEE}" dt="2018-12-17T12:25:43.221" v="1" actId="20577"/>
            <ac:spMkLst>
              <pc:docMk/>
              <pc:sldMasterMk cId="3316734550" sldId="2147483648"/>
              <pc:sldLayoutMk cId="2421343522" sldId="2147483665"/>
              <ac:spMk id="2"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31/01/2019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5910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247780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3" cy="6858000"/>
            <a:chOff x="0" y="0"/>
            <a:chExt cx="9144003" cy="6858000"/>
          </a:xfrm>
        </p:grpSpPr>
        <p:pic>
          <p:nvPicPr>
            <p:cNvPr id="11" name="Picture 10" descr="Unit 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6779382" y="517236"/>
              <a:ext cx="2364621" cy="73890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10" name="Picture 9"/>
            <p:cNvPicPr>
              <a:picLocks noChangeAspect="1"/>
            </p:cNvPicPr>
            <p:nvPr userDrawn="1"/>
          </p:nvPicPr>
          <p:blipFill>
            <a:blip r:embed="rId3"/>
            <a:stretch>
              <a:fillRect/>
            </a:stretch>
          </p:blipFill>
          <p:spPr>
            <a:xfrm>
              <a:off x="6882134" y="621048"/>
              <a:ext cx="1642741" cy="547581"/>
            </a:xfrm>
            <a:prstGeom prst="rect">
              <a:avLst/>
            </a:prstGeom>
          </p:spPr>
        </p:pic>
      </p:grpSp>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a:ln>
            <a:noFill/>
          </a:ln>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FFA90B"/>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24" name="Text Placeholder 23"/>
          <p:cNvSpPr>
            <a:spLocks noGrp="1"/>
          </p:cNvSpPr>
          <p:nvPr>
            <p:ph type="body" sz="quarter" idx="12"/>
          </p:nvPr>
        </p:nvSpPr>
        <p:spPr>
          <a:xfrm>
            <a:off x="1135884" y="4100382"/>
            <a:ext cx="972000" cy="972000"/>
          </a:xfrm>
          <a:prstGeom prst="rect">
            <a:avLst/>
          </a:prstGeom>
          <a:noFill/>
          <a:ln w="114300" cmpd="sng">
            <a:solidFill>
              <a:srgbClr val="D9650B"/>
            </a:solidFill>
            <a:miter lim="800000"/>
          </a:ln>
        </p:spPr>
        <p:txBody>
          <a:bodyPr vert="horz" lIns="0" tIns="0" rIns="0" bIns="0" anchor="ctr" anchorCtr="0"/>
          <a:lstStyle>
            <a:lvl1pPr marL="0" indent="0" algn="ctr">
              <a:buNone/>
              <a:defRPr sz="7200" b="1">
                <a:solidFill>
                  <a:srgbClr val="D9650B"/>
                </a:solidFill>
                <a:latin typeface="Museo900-Regular"/>
                <a:cs typeface="Museo900-Regular"/>
              </a:defRPr>
            </a:lvl1pPr>
          </a:lstStyle>
          <a:p>
            <a:pPr lvl="0"/>
            <a:r>
              <a:rPr lang="en-US"/>
              <a:t>Click to edit Master text styles</a:t>
            </a:r>
          </a:p>
        </p:txBody>
      </p:sp>
      <p:pic>
        <p:nvPicPr>
          <p:cNvPr id="8" name="Picture 7" descr="Logo.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9650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3721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A90B"/>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9" name="Picture 28"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Designing a database table</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31" name="Picture 30" descr="Logo Unit 9.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5" name="Picture 54"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56" name="Picture 5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5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9" name="TextBox 5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Designing a database table</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5" name="Picture 54"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9" name="TextBox 5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Designing a database table</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60" name="Picture 59" descr="Logo Unit 9.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3" name="Picture 52"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57" name="TextBox 5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Designing a database table</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Designing a database table</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11" name="Picture 10" descr="Logo Unit 9.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42134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z="4000" dirty="0">
                <a:latin typeface="Museo 700" panose="02000000000000000000" pitchFamily="50" charset="0"/>
              </a:rPr>
              <a:t>Cambridge</a:t>
            </a:r>
            <a:endParaRPr lang="en-US" sz="4000" b="0" dirty="0">
              <a:latin typeface="Museo900-Regular"/>
              <a:cs typeface="Museo900-Regular"/>
            </a:endParaRPr>
          </a:p>
          <a:p>
            <a:pPr lvl="2"/>
            <a:r>
              <a:rPr lang="en-US" dirty="0">
                <a:latin typeface="Museo 500" panose="02000000000000000000" pitchFamily="50" charset="0"/>
              </a:rPr>
              <a:t>IGCSE</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Section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Designing a database table</a:t>
            </a:r>
          </a:p>
          <a:p>
            <a:endParaRPr lang="en-US" sz="2000" dirty="0">
              <a:latin typeface="Museo 900" panose="02000000000000000000" pitchFamily="50" charset="0"/>
            </a:endParaRPr>
          </a:p>
          <a:p>
            <a:r>
              <a:rPr lang="en-US" sz="2000" b="0" dirty="0">
                <a:latin typeface="Museo 100" panose="02000000000000000000" pitchFamily="50" charset="0"/>
              </a:rPr>
              <a:t>Unit 8: System design and databases</a:t>
            </a:r>
          </a:p>
        </p:txBody>
      </p:sp>
      <p:sp>
        <p:nvSpPr>
          <p:cNvPr id="7" name="Text Placeholder 6"/>
          <p:cNvSpPr>
            <a:spLocks noGrp="1"/>
          </p:cNvSpPr>
          <p:nvPr>
            <p:ph type="body" sz="quarter" idx="12"/>
          </p:nvPr>
        </p:nvSpPr>
        <p:spPr/>
        <p:txBody>
          <a:bodyPr/>
          <a:lstStyle/>
          <a:p>
            <a:pPr>
              <a:lnSpc>
                <a:spcPts val="4800"/>
              </a:lnSpc>
              <a:spcBef>
                <a:spcPts val="0"/>
              </a:spcBef>
            </a:pPr>
            <a:r>
              <a:rPr lang="en-US" sz="4500" kern="0" spc="-140" dirty="0">
                <a:latin typeface="Arial"/>
                <a:cs typeface="Arial"/>
              </a:rPr>
              <a:t>4</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ltLang="en-US" dirty="0"/>
              <a:t>Choosing data types</a:t>
            </a:r>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450188983"/>
              </p:ext>
            </p:extLst>
          </p:nvPr>
        </p:nvGraphicFramePr>
        <p:xfrm>
          <a:off x="771237" y="1844675"/>
          <a:ext cx="7596000" cy="3983039"/>
        </p:xfrm>
        <a:graphic>
          <a:graphicData uri="http://schemas.openxmlformats.org/drawingml/2006/table">
            <a:tbl>
              <a:tblPr firstRow="1" bandRow="1">
                <a:tableStyleId>{69012ECD-51FC-41F1-AA8D-1B2483CD663E}</a:tableStyleId>
              </a:tblPr>
              <a:tblGrid>
                <a:gridCol w="2645960">
                  <a:extLst>
                    <a:ext uri="{9D8B030D-6E8A-4147-A177-3AD203B41FA5}">
                      <a16:colId xmlns:a16="http://schemas.microsoft.com/office/drawing/2014/main" val="20000"/>
                    </a:ext>
                  </a:extLst>
                </a:gridCol>
                <a:gridCol w="2501154">
                  <a:extLst>
                    <a:ext uri="{9D8B030D-6E8A-4147-A177-3AD203B41FA5}">
                      <a16:colId xmlns:a16="http://schemas.microsoft.com/office/drawing/2014/main" val="20001"/>
                    </a:ext>
                  </a:extLst>
                </a:gridCol>
                <a:gridCol w="2448886">
                  <a:extLst>
                    <a:ext uri="{9D8B030D-6E8A-4147-A177-3AD203B41FA5}">
                      <a16:colId xmlns:a16="http://schemas.microsoft.com/office/drawing/2014/main" val="20002"/>
                    </a:ext>
                  </a:extLst>
                </a:gridCol>
              </a:tblGrid>
              <a:tr h="782338">
                <a:tc>
                  <a:txBody>
                    <a:bodyPr/>
                    <a:lstStyle/>
                    <a:p>
                      <a:pPr algn="l"/>
                      <a:r>
                        <a:rPr lang="en-GB" sz="2800" dirty="0">
                          <a:latin typeface="Arial" panose="020B0604020202020204" pitchFamily="34" charset="0"/>
                          <a:cs typeface="Arial" panose="020B0604020202020204" pitchFamily="34" charset="0"/>
                        </a:rPr>
                        <a:t>Data</a:t>
                      </a:r>
                    </a:p>
                  </a:txBody>
                  <a:tcPr marL="90053" marR="90053" marT="45724" marB="4572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D9650B"/>
                      </a:solidFill>
                      <a:prstDash val="solid"/>
                      <a:round/>
                      <a:headEnd type="none" w="med" len="med"/>
                      <a:tailEnd type="none" w="med" len="med"/>
                    </a:lnB>
                    <a:solidFill>
                      <a:srgbClr val="D9650B"/>
                    </a:solidFill>
                  </a:tcPr>
                </a:tc>
                <a:tc>
                  <a:txBody>
                    <a:bodyPr/>
                    <a:lstStyle/>
                    <a:p>
                      <a:pPr algn="l"/>
                      <a:r>
                        <a:rPr lang="en-GB" sz="2800" dirty="0">
                          <a:latin typeface="Arial" panose="020B0604020202020204" pitchFamily="34" charset="0"/>
                          <a:cs typeface="Arial" panose="020B0604020202020204" pitchFamily="34" charset="0"/>
                        </a:rPr>
                        <a:t>Example</a:t>
                      </a:r>
                    </a:p>
                  </a:txBody>
                  <a:tcPr marL="90053" marR="90053" marT="45724" marB="45724" anchor="ctr">
                    <a:lnT w="12700" cap="flat" cmpd="sng" algn="ctr">
                      <a:noFill/>
                      <a:prstDash val="solid"/>
                      <a:round/>
                      <a:headEnd type="none" w="med" len="med"/>
                      <a:tailEnd type="none" w="med" len="med"/>
                    </a:lnT>
                    <a:lnB w="12700" cap="flat" cmpd="sng" algn="ctr">
                      <a:solidFill>
                        <a:srgbClr val="D9650B"/>
                      </a:solidFill>
                      <a:prstDash val="solid"/>
                      <a:round/>
                      <a:headEnd type="none" w="med" len="med"/>
                      <a:tailEnd type="none" w="med" len="med"/>
                    </a:lnB>
                    <a:solidFill>
                      <a:srgbClr val="D9650B"/>
                    </a:solidFill>
                  </a:tcPr>
                </a:tc>
                <a:tc>
                  <a:txBody>
                    <a:bodyPr/>
                    <a:lstStyle/>
                    <a:p>
                      <a:pPr algn="l"/>
                      <a:r>
                        <a:rPr lang="en-GB" sz="2800" dirty="0">
                          <a:latin typeface="Arial" panose="020B0604020202020204" pitchFamily="34" charset="0"/>
                          <a:cs typeface="Arial" panose="020B0604020202020204" pitchFamily="34" charset="0"/>
                        </a:rPr>
                        <a:t>Data Type</a:t>
                      </a:r>
                    </a:p>
                  </a:txBody>
                  <a:tcPr marL="90053" marR="90053" marT="45724" marB="4572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650B"/>
                      </a:solidFill>
                      <a:prstDash val="solid"/>
                      <a:round/>
                      <a:headEnd type="none" w="med" len="med"/>
                      <a:tailEnd type="none" w="med" len="med"/>
                    </a:lnB>
                    <a:solidFill>
                      <a:srgbClr val="D9650B"/>
                    </a:solidFill>
                  </a:tcPr>
                </a:tc>
                <a:extLst>
                  <a:ext uri="{0D108BD9-81ED-4DB2-BD59-A6C34878D82A}">
                    <a16:rowId xmlns:a16="http://schemas.microsoft.com/office/drawing/2014/main" val="10000"/>
                  </a:ext>
                </a:extLst>
              </a:tr>
              <a:tr h="457243">
                <a:tc>
                  <a:txBody>
                    <a:bodyPr/>
                    <a:lstStyle/>
                    <a:p>
                      <a:pPr algn="l"/>
                      <a:r>
                        <a:rPr lang="en-GB" sz="2000" b="1" dirty="0">
                          <a:latin typeface="Arial" panose="020B0604020202020204" pitchFamily="34" charset="0"/>
                          <a:cs typeface="Arial" panose="020B0604020202020204" pitchFamily="34" charset="0"/>
                        </a:rPr>
                        <a:t>Age</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i="1" dirty="0">
                          <a:latin typeface="Arial" panose="020B0604020202020204" pitchFamily="34" charset="0"/>
                          <a:cs typeface="Arial" panose="020B0604020202020204" pitchFamily="34" charset="0"/>
                        </a:rPr>
                        <a:t>14</a:t>
                      </a: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i="1" dirty="0">
                          <a:latin typeface="Arial" panose="020B0604020202020204" pitchFamily="34" charset="0"/>
                          <a:cs typeface="Arial" panose="020B0604020202020204" pitchFamily="34" charset="0"/>
                        </a:rPr>
                        <a:t>Integer</a:t>
                      </a: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1"/>
                  </a:ext>
                </a:extLst>
              </a:tr>
              <a:tr h="457243">
                <a:tc>
                  <a:txBody>
                    <a:bodyPr/>
                    <a:lstStyle/>
                    <a:p>
                      <a:pPr algn="l"/>
                      <a:r>
                        <a:rPr lang="en-GB" sz="2000" b="1" dirty="0">
                          <a:latin typeface="Arial" panose="020B0604020202020204" pitchFamily="34" charset="0"/>
                          <a:cs typeface="Arial" panose="020B0604020202020204" pitchFamily="34" charset="0"/>
                        </a:rPr>
                        <a:t>Shoe Size</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i="1" dirty="0">
                          <a:latin typeface="Arial" panose="020B0604020202020204" pitchFamily="34" charset="0"/>
                          <a:cs typeface="Arial" panose="020B0604020202020204" pitchFamily="34" charset="0"/>
                        </a:rPr>
                        <a:t>6.5</a:t>
                      </a: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i="1" dirty="0">
                          <a:latin typeface="Arial" panose="020B0604020202020204" pitchFamily="34" charset="0"/>
                          <a:cs typeface="Arial" panose="020B0604020202020204" pitchFamily="34" charset="0"/>
                        </a:rPr>
                        <a:t>Real</a:t>
                      </a: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2"/>
                  </a:ext>
                </a:extLst>
              </a:tr>
              <a:tr h="457243">
                <a:tc>
                  <a:txBody>
                    <a:bodyPr/>
                    <a:lstStyle/>
                    <a:p>
                      <a:pPr algn="l"/>
                      <a:r>
                        <a:rPr lang="en-GB" sz="2000" b="1" dirty="0">
                          <a:latin typeface="Arial" panose="020B0604020202020204" pitchFamily="34" charset="0"/>
                          <a:cs typeface="Arial" panose="020B0604020202020204" pitchFamily="34" charset="0"/>
                        </a:rPr>
                        <a:t>Price</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dirty="0">
                          <a:latin typeface="Arial" panose="020B0604020202020204" pitchFamily="34" charset="0"/>
                          <a:cs typeface="Arial" panose="020B0604020202020204" pitchFamily="34" charset="0"/>
                        </a:rPr>
                        <a:t>14.99</a:t>
                      </a: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endParaRPr lang="en-GB" sz="2000" dirty="0">
                        <a:solidFill>
                          <a:srgbClr val="FF0000"/>
                        </a:solidFill>
                        <a:latin typeface="Arial" panose="020B0604020202020204" pitchFamily="34" charset="0"/>
                        <a:cs typeface="Arial" panose="020B0604020202020204" pitchFamily="34" charset="0"/>
                      </a:endParaRP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3"/>
                  </a:ext>
                </a:extLst>
              </a:tr>
              <a:tr h="457243">
                <a:tc>
                  <a:txBody>
                    <a:bodyPr/>
                    <a:lstStyle/>
                    <a:p>
                      <a:pPr algn="l"/>
                      <a:r>
                        <a:rPr lang="en-GB" sz="2000" b="1" dirty="0">
                          <a:latin typeface="Arial" panose="020B0604020202020204" pitchFamily="34" charset="0"/>
                          <a:cs typeface="Arial" panose="020B0604020202020204" pitchFamily="34" charset="0"/>
                        </a:rPr>
                        <a:t>Date of Birth</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endParaRPr lang="en-GB" sz="2000" dirty="0">
                        <a:solidFill>
                          <a:srgbClr val="FF0000"/>
                        </a:solidFill>
                        <a:latin typeface="Arial" panose="020B0604020202020204" pitchFamily="34" charset="0"/>
                        <a:cs typeface="Arial" panose="020B0604020202020204" pitchFamily="34" charset="0"/>
                      </a:endParaRP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endParaRPr lang="en-GB" sz="2000" dirty="0">
                        <a:solidFill>
                          <a:srgbClr val="FF0000"/>
                        </a:solidFill>
                        <a:latin typeface="Arial" panose="020B0604020202020204" pitchFamily="34" charset="0"/>
                        <a:cs typeface="Arial" panose="020B0604020202020204" pitchFamily="34" charset="0"/>
                      </a:endParaRP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4"/>
                  </a:ext>
                </a:extLst>
              </a:tr>
              <a:tr h="457243">
                <a:tc>
                  <a:txBody>
                    <a:bodyPr/>
                    <a:lstStyle/>
                    <a:p>
                      <a:pPr algn="l"/>
                      <a:r>
                        <a:rPr lang="en-GB" sz="2000" b="1" dirty="0">
                          <a:latin typeface="Arial" panose="020B0604020202020204" pitchFamily="34" charset="0"/>
                          <a:cs typeface="Arial" panose="020B0604020202020204" pitchFamily="34" charset="0"/>
                        </a:rPr>
                        <a:t>Height in CM</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endParaRPr lang="en-GB" sz="2000" dirty="0">
                        <a:solidFill>
                          <a:srgbClr val="FF0000"/>
                        </a:solidFill>
                        <a:latin typeface="Arial" panose="020B0604020202020204" pitchFamily="34" charset="0"/>
                        <a:cs typeface="Arial" panose="020B0604020202020204" pitchFamily="34" charset="0"/>
                      </a:endParaRP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endParaRPr lang="en-GB" sz="2000" dirty="0">
                        <a:solidFill>
                          <a:srgbClr val="FF0000"/>
                        </a:solidFill>
                        <a:latin typeface="Arial" panose="020B0604020202020204" pitchFamily="34" charset="0"/>
                        <a:cs typeface="Arial" panose="020B0604020202020204" pitchFamily="34" charset="0"/>
                      </a:endParaRP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5"/>
                  </a:ext>
                </a:extLst>
              </a:tr>
              <a:tr h="457243">
                <a:tc>
                  <a:txBody>
                    <a:bodyPr/>
                    <a:lstStyle/>
                    <a:p>
                      <a:pPr algn="l"/>
                      <a:r>
                        <a:rPr lang="en-GB" sz="2000" b="1" dirty="0">
                          <a:latin typeface="Arial" panose="020B0604020202020204" pitchFamily="34" charset="0"/>
                          <a:cs typeface="Arial" panose="020B0604020202020204" pitchFamily="34" charset="0"/>
                        </a:rPr>
                        <a:t>Quantity in Stock</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endParaRPr lang="en-GB" sz="2000" dirty="0">
                        <a:solidFill>
                          <a:srgbClr val="FF0000"/>
                        </a:solidFill>
                        <a:latin typeface="Arial" panose="020B0604020202020204" pitchFamily="34" charset="0"/>
                        <a:cs typeface="Arial" panose="020B0604020202020204" pitchFamily="34" charset="0"/>
                      </a:endParaRP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endParaRPr lang="en-GB" sz="2000" dirty="0">
                        <a:solidFill>
                          <a:srgbClr val="FF0000"/>
                        </a:solidFill>
                        <a:latin typeface="Arial" panose="020B0604020202020204" pitchFamily="34" charset="0"/>
                        <a:cs typeface="Arial" panose="020B0604020202020204" pitchFamily="34" charset="0"/>
                      </a:endParaRP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6"/>
                  </a:ext>
                </a:extLst>
              </a:tr>
              <a:tr h="457243">
                <a:tc>
                  <a:txBody>
                    <a:bodyPr/>
                    <a:lstStyle/>
                    <a:p>
                      <a:pPr algn="l"/>
                      <a:r>
                        <a:rPr lang="en-GB" sz="2000" b="1" dirty="0">
                          <a:latin typeface="Arial" panose="020B0604020202020204" pitchFamily="34" charset="0"/>
                          <a:cs typeface="Arial" panose="020B0604020202020204" pitchFamily="34" charset="0"/>
                        </a:rPr>
                        <a:t>Telephone Number</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endParaRPr lang="en-GB" sz="2000" dirty="0">
                        <a:solidFill>
                          <a:srgbClr val="FF0000"/>
                        </a:solidFill>
                        <a:latin typeface="Arial" panose="020B0604020202020204" pitchFamily="34" charset="0"/>
                        <a:cs typeface="Arial" panose="020B0604020202020204" pitchFamily="34" charset="0"/>
                      </a:endParaRP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endParaRPr lang="en-GB" sz="2000" dirty="0">
                        <a:solidFill>
                          <a:srgbClr val="FF0000"/>
                        </a:solidFill>
                        <a:latin typeface="Arial" panose="020B0604020202020204" pitchFamily="34" charset="0"/>
                        <a:cs typeface="Arial" panose="020B0604020202020204" pitchFamily="34" charset="0"/>
                      </a:endParaRP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507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ltLang="en-US" dirty="0"/>
              <a:t>Choosing data types </a:t>
            </a:r>
            <a:r>
              <a:rPr lang="en-GB" altLang="en-US" dirty="0">
                <a:solidFill>
                  <a:srgbClr val="FF0000"/>
                </a:solidFill>
              </a:rPr>
              <a:t>Answers</a:t>
            </a:r>
            <a:endParaRPr lang="en-GB" dirty="0">
              <a:solidFill>
                <a:srgbClr val="FF0000"/>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1017591664"/>
              </p:ext>
            </p:extLst>
          </p:nvPr>
        </p:nvGraphicFramePr>
        <p:xfrm>
          <a:off x="771237" y="1844675"/>
          <a:ext cx="7596000" cy="3983039"/>
        </p:xfrm>
        <a:graphic>
          <a:graphicData uri="http://schemas.openxmlformats.org/drawingml/2006/table">
            <a:tbl>
              <a:tblPr firstRow="1" bandRow="1">
                <a:tableStyleId>{69012ECD-51FC-41F1-AA8D-1B2483CD663E}</a:tableStyleId>
              </a:tblPr>
              <a:tblGrid>
                <a:gridCol w="2645960">
                  <a:extLst>
                    <a:ext uri="{9D8B030D-6E8A-4147-A177-3AD203B41FA5}">
                      <a16:colId xmlns:a16="http://schemas.microsoft.com/office/drawing/2014/main" val="20000"/>
                    </a:ext>
                  </a:extLst>
                </a:gridCol>
                <a:gridCol w="2501154">
                  <a:extLst>
                    <a:ext uri="{9D8B030D-6E8A-4147-A177-3AD203B41FA5}">
                      <a16:colId xmlns:a16="http://schemas.microsoft.com/office/drawing/2014/main" val="20001"/>
                    </a:ext>
                  </a:extLst>
                </a:gridCol>
                <a:gridCol w="2448886">
                  <a:extLst>
                    <a:ext uri="{9D8B030D-6E8A-4147-A177-3AD203B41FA5}">
                      <a16:colId xmlns:a16="http://schemas.microsoft.com/office/drawing/2014/main" val="20002"/>
                    </a:ext>
                  </a:extLst>
                </a:gridCol>
              </a:tblGrid>
              <a:tr h="782338">
                <a:tc>
                  <a:txBody>
                    <a:bodyPr/>
                    <a:lstStyle/>
                    <a:p>
                      <a:pPr algn="l"/>
                      <a:r>
                        <a:rPr lang="en-GB" sz="2800" dirty="0">
                          <a:latin typeface="Arial" panose="020B0604020202020204" pitchFamily="34" charset="0"/>
                          <a:cs typeface="Arial" panose="020B0604020202020204" pitchFamily="34" charset="0"/>
                        </a:rPr>
                        <a:t>Attribute</a:t>
                      </a:r>
                    </a:p>
                  </a:txBody>
                  <a:tcPr marL="90053" marR="90053" marT="45724" marB="4572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D9650B"/>
                      </a:solidFill>
                      <a:prstDash val="solid"/>
                      <a:round/>
                      <a:headEnd type="none" w="med" len="med"/>
                      <a:tailEnd type="none" w="med" len="med"/>
                    </a:lnB>
                    <a:solidFill>
                      <a:srgbClr val="D9650B"/>
                    </a:solidFill>
                  </a:tcPr>
                </a:tc>
                <a:tc>
                  <a:txBody>
                    <a:bodyPr/>
                    <a:lstStyle/>
                    <a:p>
                      <a:pPr algn="l"/>
                      <a:r>
                        <a:rPr lang="en-GB" sz="2800" dirty="0">
                          <a:latin typeface="Arial" panose="020B0604020202020204" pitchFamily="34" charset="0"/>
                          <a:cs typeface="Arial" panose="020B0604020202020204" pitchFamily="34" charset="0"/>
                        </a:rPr>
                        <a:t>Example</a:t>
                      </a:r>
                    </a:p>
                  </a:txBody>
                  <a:tcPr marL="90053" marR="90053" marT="45724" marB="45724" anchor="ctr">
                    <a:lnT w="12700" cap="flat" cmpd="sng" algn="ctr">
                      <a:noFill/>
                      <a:prstDash val="solid"/>
                      <a:round/>
                      <a:headEnd type="none" w="med" len="med"/>
                      <a:tailEnd type="none" w="med" len="med"/>
                    </a:lnT>
                    <a:lnB w="12700" cap="flat" cmpd="sng" algn="ctr">
                      <a:solidFill>
                        <a:srgbClr val="D9650B"/>
                      </a:solidFill>
                      <a:prstDash val="solid"/>
                      <a:round/>
                      <a:headEnd type="none" w="med" len="med"/>
                      <a:tailEnd type="none" w="med" len="med"/>
                    </a:lnB>
                    <a:solidFill>
                      <a:srgbClr val="D9650B"/>
                    </a:solidFill>
                  </a:tcPr>
                </a:tc>
                <a:tc>
                  <a:txBody>
                    <a:bodyPr/>
                    <a:lstStyle/>
                    <a:p>
                      <a:pPr algn="l"/>
                      <a:r>
                        <a:rPr lang="en-GB" sz="2800" dirty="0">
                          <a:latin typeface="Arial" panose="020B0604020202020204" pitchFamily="34" charset="0"/>
                          <a:cs typeface="Arial" panose="020B0604020202020204" pitchFamily="34" charset="0"/>
                        </a:rPr>
                        <a:t>Data Type</a:t>
                      </a:r>
                    </a:p>
                  </a:txBody>
                  <a:tcPr marL="90053" marR="90053" marT="45724" marB="4572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650B"/>
                      </a:solidFill>
                      <a:prstDash val="solid"/>
                      <a:round/>
                      <a:headEnd type="none" w="med" len="med"/>
                      <a:tailEnd type="none" w="med" len="med"/>
                    </a:lnB>
                    <a:solidFill>
                      <a:srgbClr val="D9650B"/>
                    </a:solidFill>
                  </a:tcPr>
                </a:tc>
                <a:extLst>
                  <a:ext uri="{0D108BD9-81ED-4DB2-BD59-A6C34878D82A}">
                    <a16:rowId xmlns:a16="http://schemas.microsoft.com/office/drawing/2014/main" val="10000"/>
                  </a:ext>
                </a:extLst>
              </a:tr>
              <a:tr h="457243">
                <a:tc>
                  <a:txBody>
                    <a:bodyPr/>
                    <a:lstStyle/>
                    <a:p>
                      <a:pPr algn="l"/>
                      <a:r>
                        <a:rPr lang="en-GB" sz="2000" b="1" dirty="0">
                          <a:latin typeface="Arial" panose="020B0604020202020204" pitchFamily="34" charset="0"/>
                          <a:cs typeface="Arial" panose="020B0604020202020204" pitchFamily="34" charset="0"/>
                        </a:rPr>
                        <a:t>Age</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i="1" dirty="0">
                          <a:latin typeface="Arial" panose="020B0604020202020204" pitchFamily="34" charset="0"/>
                          <a:cs typeface="Arial" panose="020B0604020202020204" pitchFamily="34" charset="0"/>
                        </a:rPr>
                        <a:t>14</a:t>
                      </a: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i="1" dirty="0">
                          <a:latin typeface="Arial" panose="020B0604020202020204" pitchFamily="34" charset="0"/>
                          <a:cs typeface="Arial" panose="020B0604020202020204" pitchFamily="34" charset="0"/>
                        </a:rPr>
                        <a:t>Integer</a:t>
                      </a: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1"/>
                  </a:ext>
                </a:extLst>
              </a:tr>
              <a:tr h="457243">
                <a:tc>
                  <a:txBody>
                    <a:bodyPr/>
                    <a:lstStyle/>
                    <a:p>
                      <a:pPr algn="l"/>
                      <a:r>
                        <a:rPr lang="en-GB" sz="2000" b="1" dirty="0">
                          <a:latin typeface="Arial" panose="020B0604020202020204" pitchFamily="34" charset="0"/>
                          <a:cs typeface="Arial" panose="020B0604020202020204" pitchFamily="34" charset="0"/>
                        </a:rPr>
                        <a:t>Shoe Size</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i="1" dirty="0">
                          <a:latin typeface="Arial" panose="020B0604020202020204" pitchFamily="34" charset="0"/>
                          <a:cs typeface="Arial" panose="020B0604020202020204" pitchFamily="34" charset="0"/>
                        </a:rPr>
                        <a:t>6.5</a:t>
                      </a: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i="1" dirty="0">
                          <a:latin typeface="Arial" panose="020B0604020202020204" pitchFamily="34" charset="0"/>
                          <a:cs typeface="Arial" panose="020B0604020202020204" pitchFamily="34" charset="0"/>
                        </a:rPr>
                        <a:t>Real</a:t>
                      </a: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2"/>
                  </a:ext>
                </a:extLst>
              </a:tr>
              <a:tr h="457243">
                <a:tc>
                  <a:txBody>
                    <a:bodyPr/>
                    <a:lstStyle/>
                    <a:p>
                      <a:pPr algn="l"/>
                      <a:r>
                        <a:rPr lang="en-GB" sz="2000" b="1" dirty="0">
                          <a:latin typeface="Arial" panose="020B0604020202020204" pitchFamily="34" charset="0"/>
                          <a:cs typeface="Arial" panose="020B0604020202020204" pitchFamily="34" charset="0"/>
                        </a:rPr>
                        <a:t>Price</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dirty="0">
                          <a:latin typeface="Arial" panose="020B0604020202020204" pitchFamily="34" charset="0"/>
                          <a:cs typeface="Arial" panose="020B0604020202020204" pitchFamily="34" charset="0"/>
                        </a:rPr>
                        <a:t>14.99</a:t>
                      </a: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dirty="0">
                          <a:solidFill>
                            <a:srgbClr val="FF0000"/>
                          </a:solidFill>
                          <a:latin typeface="Arial" panose="020B0604020202020204" pitchFamily="34" charset="0"/>
                          <a:cs typeface="Arial" panose="020B0604020202020204" pitchFamily="34" charset="0"/>
                        </a:rPr>
                        <a:t>Currency or Real</a:t>
                      </a: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3"/>
                  </a:ext>
                </a:extLst>
              </a:tr>
              <a:tr h="457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Date of Birth</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dirty="0">
                          <a:solidFill>
                            <a:srgbClr val="FF0000"/>
                          </a:solidFill>
                          <a:latin typeface="Arial" panose="020B0604020202020204" pitchFamily="34" charset="0"/>
                          <a:cs typeface="Arial" panose="020B0604020202020204" pitchFamily="34" charset="0"/>
                        </a:rPr>
                        <a:t>20/06/1992</a:t>
                      </a: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dirty="0">
                          <a:solidFill>
                            <a:srgbClr val="FF0000"/>
                          </a:solidFill>
                          <a:latin typeface="Arial" panose="020B0604020202020204" pitchFamily="34" charset="0"/>
                          <a:cs typeface="Arial" panose="020B0604020202020204" pitchFamily="34" charset="0"/>
                        </a:rPr>
                        <a:t>Date</a:t>
                      </a: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4"/>
                  </a:ext>
                </a:extLst>
              </a:tr>
              <a:tr h="457243">
                <a:tc>
                  <a:txBody>
                    <a:bodyPr/>
                    <a:lstStyle/>
                    <a:p>
                      <a:pPr algn="l"/>
                      <a:r>
                        <a:rPr lang="en-GB" sz="2000" b="1" dirty="0">
                          <a:latin typeface="Arial" panose="020B0604020202020204" pitchFamily="34" charset="0"/>
                          <a:cs typeface="Arial" panose="020B0604020202020204" pitchFamily="34" charset="0"/>
                        </a:rPr>
                        <a:t>Height in CM</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dirty="0">
                          <a:solidFill>
                            <a:srgbClr val="FF0000"/>
                          </a:solidFill>
                          <a:latin typeface="Arial" panose="020B0604020202020204" pitchFamily="34" charset="0"/>
                          <a:cs typeface="Arial" panose="020B0604020202020204" pitchFamily="34" charset="0"/>
                        </a:rPr>
                        <a:t>192 or</a:t>
                      </a:r>
                      <a:r>
                        <a:rPr lang="en-GB" sz="2000" baseline="0" dirty="0">
                          <a:solidFill>
                            <a:srgbClr val="FF0000"/>
                          </a:solidFill>
                          <a:latin typeface="Arial" panose="020B0604020202020204" pitchFamily="34" charset="0"/>
                          <a:cs typeface="Arial" panose="020B0604020202020204" pitchFamily="34" charset="0"/>
                        </a:rPr>
                        <a:t> 192.5</a:t>
                      </a:r>
                      <a:endParaRPr lang="en-GB" sz="2000" dirty="0">
                        <a:solidFill>
                          <a:srgbClr val="FF0000"/>
                        </a:solidFill>
                        <a:latin typeface="Arial" panose="020B0604020202020204" pitchFamily="34" charset="0"/>
                        <a:cs typeface="Arial" panose="020B0604020202020204" pitchFamily="34" charset="0"/>
                      </a:endParaRP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dirty="0">
                          <a:solidFill>
                            <a:srgbClr val="FF0000"/>
                          </a:solidFill>
                          <a:latin typeface="Arial" panose="020B0604020202020204" pitchFamily="34" charset="0"/>
                          <a:cs typeface="Arial" panose="020B0604020202020204" pitchFamily="34" charset="0"/>
                        </a:rPr>
                        <a:t>Integer or Real</a:t>
                      </a: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5"/>
                  </a:ext>
                </a:extLst>
              </a:tr>
              <a:tr h="457243">
                <a:tc>
                  <a:txBody>
                    <a:bodyPr/>
                    <a:lstStyle/>
                    <a:p>
                      <a:pPr algn="l"/>
                      <a:r>
                        <a:rPr lang="en-GB" sz="2000" b="1" dirty="0">
                          <a:latin typeface="Arial" panose="020B0604020202020204" pitchFamily="34" charset="0"/>
                          <a:cs typeface="Arial" panose="020B0604020202020204" pitchFamily="34" charset="0"/>
                        </a:rPr>
                        <a:t>Quantity in Stock</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dirty="0">
                          <a:solidFill>
                            <a:srgbClr val="FF0000"/>
                          </a:solidFill>
                          <a:latin typeface="Arial" panose="020B0604020202020204" pitchFamily="34" charset="0"/>
                          <a:cs typeface="Arial" panose="020B0604020202020204" pitchFamily="34" charset="0"/>
                        </a:rPr>
                        <a:t>7</a:t>
                      </a: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dirty="0">
                          <a:solidFill>
                            <a:srgbClr val="FF0000"/>
                          </a:solidFill>
                          <a:latin typeface="Arial" panose="020B0604020202020204" pitchFamily="34" charset="0"/>
                          <a:cs typeface="Arial" panose="020B0604020202020204" pitchFamily="34" charset="0"/>
                        </a:rPr>
                        <a:t>Integer</a:t>
                      </a: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6"/>
                  </a:ext>
                </a:extLst>
              </a:tr>
              <a:tr h="457243">
                <a:tc>
                  <a:txBody>
                    <a:bodyPr/>
                    <a:lstStyle/>
                    <a:p>
                      <a:pPr algn="l"/>
                      <a:r>
                        <a:rPr lang="en-GB" sz="2000" b="1" dirty="0">
                          <a:latin typeface="Arial" panose="020B0604020202020204" pitchFamily="34" charset="0"/>
                          <a:cs typeface="Arial" panose="020B0604020202020204" pitchFamily="34" charset="0"/>
                        </a:rPr>
                        <a:t>Telephone Number</a:t>
                      </a:r>
                    </a:p>
                  </a:txBody>
                  <a:tcPr marL="90053" marR="90053" marT="45724" marB="45724" anchor="ctr">
                    <a:lnL w="12700" cap="flat" cmpd="sng" algn="ctr">
                      <a:noFill/>
                      <a:prstDash val="solid"/>
                      <a:round/>
                      <a:headEnd type="none" w="med" len="med"/>
                      <a:tailEnd type="none" w="med" len="med"/>
                    </a:lnL>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dirty="0">
                          <a:solidFill>
                            <a:srgbClr val="FF0000"/>
                          </a:solidFill>
                          <a:latin typeface="Arial" panose="020B0604020202020204" pitchFamily="34" charset="0"/>
                          <a:cs typeface="Arial" panose="020B0604020202020204" pitchFamily="34" charset="0"/>
                        </a:rPr>
                        <a:t>001</a:t>
                      </a:r>
                      <a:r>
                        <a:rPr lang="en-GB" sz="2000" baseline="0" dirty="0">
                          <a:solidFill>
                            <a:srgbClr val="FF0000"/>
                          </a:solidFill>
                          <a:latin typeface="Arial" panose="020B0604020202020204" pitchFamily="34" charset="0"/>
                          <a:cs typeface="Arial" panose="020B0604020202020204" pitchFamily="34" charset="0"/>
                        </a:rPr>
                        <a:t> (</a:t>
                      </a:r>
                      <a:r>
                        <a:rPr lang="en-GB" sz="2000" dirty="0">
                          <a:solidFill>
                            <a:srgbClr val="FF0000"/>
                          </a:solidFill>
                          <a:latin typeface="Arial" panose="020B0604020202020204" pitchFamily="34" charset="0"/>
                          <a:cs typeface="Arial" panose="020B0604020202020204" pitchFamily="34" charset="0"/>
                        </a:rPr>
                        <a:t>910) 273-4848</a:t>
                      </a:r>
                    </a:p>
                  </a:txBody>
                  <a:tcPr marL="90053" marR="90053" marT="45724" marB="45724" anchor="ct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tc>
                  <a:txBody>
                    <a:bodyPr/>
                    <a:lstStyle/>
                    <a:p>
                      <a:pPr algn="l"/>
                      <a:r>
                        <a:rPr lang="en-GB" sz="2000" dirty="0">
                          <a:solidFill>
                            <a:srgbClr val="FF0000"/>
                          </a:solidFill>
                          <a:latin typeface="Arial" panose="020B0604020202020204" pitchFamily="34" charset="0"/>
                          <a:cs typeface="Arial" panose="020B0604020202020204" pitchFamily="34" charset="0"/>
                        </a:rPr>
                        <a:t>Text</a:t>
                      </a:r>
                    </a:p>
                  </a:txBody>
                  <a:tcPr marL="90053" marR="90053" marT="45724" marB="45724" anchor="ctr">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52705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The primary </a:t>
            </a:r>
            <a:r>
              <a:rPr lang="en-GB" dirty="0"/>
              <a:t>key field</a:t>
            </a:r>
          </a:p>
        </p:txBody>
      </p:sp>
      <p:sp>
        <p:nvSpPr>
          <p:cNvPr id="4" name="Text Placeholder 3"/>
          <p:cNvSpPr>
            <a:spLocks noGrp="1"/>
          </p:cNvSpPr>
          <p:nvPr>
            <p:ph type="body" sz="quarter" idx="14"/>
          </p:nvPr>
        </p:nvSpPr>
        <p:spPr/>
        <p:txBody>
          <a:bodyPr/>
          <a:lstStyle/>
          <a:p>
            <a:r>
              <a:rPr lang="en-GB" dirty="0"/>
              <a:t>One field in the database has to be designated as the </a:t>
            </a:r>
            <a:r>
              <a:rPr lang="en-GB" b="1" dirty="0">
                <a:solidFill>
                  <a:srgbClr val="D9650B"/>
                </a:solidFill>
              </a:rPr>
              <a:t>primary key</a:t>
            </a:r>
          </a:p>
          <a:p>
            <a:r>
              <a:rPr lang="en-GB" dirty="0"/>
              <a:t>Each record in the table must have a different value in the primary key field</a:t>
            </a:r>
          </a:p>
          <a:p>
            <a:r>
              <a:rPr lang="en-GB" dirty="0"/>
              <a:t>It uniquely identifies the record</a:t>
            </a:r>
          </a:p>
          <a:p>
            <a:pPr lvl="1"/>
            <a:r>
              <a:rPr lang="en-GB" dirty="0"/>
              <a:t>Which field is the primary key field in the </a:t>
            </a:r>
            <a:r>
              <a:rPr lang="en-GB" b="1" dirty="0" err="1"/>
              <a:t>TblFilm</a:t>
            </a:r>
            <a:r>
              <a:rPr lang="en-GB" b="1" dirty="0"/>
              <a:t> </a:t>
            </a:r>
            <a:r>
              <a:rPr lang="en-GB" dirty="0"/>
              <a:t>table?</a:t>
            </a:r>
          </a:p>
          <a:p>
            <a:endParaRPr lang="en-GB" dirty="0"/>
          </a:p>
        </p:txBody>
      </p:sp>
    </p:spTree>
    <p:extLst>
      <p:ext uri="{BB962C8B-B14F-4D97-AF65-F5344CB8AC3E}">
        <p14:creationId xmlns:p14="http://schemas.microsoft.com/office/powerpoint/2010/main" val="249412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Indexing a field</a:t>
            </a:r>
          </a:p>
        </p:txBody>
      </p:sp>
      <p:sp>
        <p:nvSpPr>
          <p:cNvPr id="3" name="Text Placeholder 2"/>
          <p:cNvSpPr>
            <a:spLocks noGrp="1"/>
          </p:cNvSpPr>
          <p:nvPr>
            <p:ph type="body" sz="quarter" idx="14"/>
          </p:nvPr>
        </p:nvSpPr>
        <p:spPr/>
        <p:txBody>
          <a:bodyPr/>
          <a:lstStyle/>
          <a:p>
            <a:r>
              <a:rPr lang="en-GB" dirty="0"/>
              <a:t>The primary key field is automatically </a:t>
            </a:r>
            <a:r>
              <a:rPr lang="en-GB" b="1" dirty="0">
                <a:solidFill>
                  <a:srgbClr val="D9650B"/>
                </a:solidFill>
              </a:rPr>
              <a:t>indexed</a:t>
            </a:r>
          </a:p>
          <a:p>
            <a:r>
              <a:rPr lang="en-GB" dirty="0"/>
              <a:t>You can specify that other fields are to be indexed</a:t>
            </a:r>
          </a:p>
          <a:p>
            <a:r>
              <a:rPr lang="en-GB" dirty="0"/>
              <a:t>For example, you could specify that the field </a:t>
            </a:r>
            <a:r>
              <a:rPr lang="en-GB" b="1" dirty="0">
                <a:solidFill>
                  <a:srgbClr val="D9650B"/>
                </a:solidFill>
              </a:rPr>
              <a:t>Title</a:t>
            </a:r>
            <a:r>
              <a:rPr lang="en-GB" dirty="0">
                <a:solidFill>
                  <a:srgbClr val="D9650B"/>
                </a:solidFill>
              </a:rPr>
              <a:t> </a:t>
            </a:r>
            <a:r>
              <a:rPr lang="en-GB" dirty="0"/>
              <a:t>is to be indexed</a:t>
            </a:r>
          </a:p>
          <a:p>
            <a:r>
              <a:rPr lang="en-GB" dirty="0"/>
              <a:t>In a very large database, this will speed up searches on that field, just like having an index at the back of a book </a:t>
            </a:r>
          </a:p>
        </p:txBody>
      </p:sp>
    </p:spTree>
    <p:extLst>
      <p:ext uri="{BB962C8B-B14F-4D97-AF65-F5344CB8AC3E}">
        <p14:creationId xmlns:p14="http://schemas.microsoft.com/office/powerpoint/2010/main" val="5484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Worksheet 1</a:t>
            </a:r>
            <a:endParaRPr lang="en-GB" dirty="0"/>
          </a:p>
        </p:txBody>
      </p:sp>
      <p:sp>
        <p:nvSpPr>
          <p:cNvPr id="4" name="Text Placeholder 3"/>
          <p:cNvSpPr>
            <a:spLocks noGrp="1"/>
          </p:cNvSpPr>
          <p:nvPr>
            <p:ph type="body" sz="quarter" idx="14"/>
          </p:nvPr>
        </p:nvSpPr>
        <p:spPr/>
        <p:txBody>
          <a:bodyPr/>
          <a:lstStyle/>
          <a:p>
            <a:r>
              <a:rPr lang="en-GB" dirty="0"/>
              <a:t>Complete </a:t>
            </a:r>
            <a:r>
              <a:rPr lang="en-GB" b="1" dirty="0"/>
              <a:t>Task 1</a:t>
            </a:r>
            <a:r>
              <a:rPr lang="en-GB" dirty="0"/>
              <a:t> to add some records to the </a:t>
            </a:r>
            <a:r>
              <a:rPr lang="en-GB" b="1" dirty="0"/>
              <a:t>Films</a:t>
            </a:r>
            <a:r>
              <a:rPr lang="en-GB" dirty="0"/>
              <a:t> database </a:t>
            </a:r>
          </a:p>
          <a:p>
            <a:r>
              <a:rPr lang="en-GB" dirty="0"/>
              <a:t>Complete </a:t>
            </a:r>
            <a:r>
              <a:rPr lang="en-GB" b="1" dirty="0"/>
              <a:t>Task 2</a:t>
            </a:r>
            <a:r>
              <a:rPr lang="en-GB" dirty="0"/>
              <a:t> to change the structure of the database table</a:t>
            </a:r>
          </a:p>
        </p:txBody>
      </p:sp>
    </p:spTree>
    <p:extLst>
      <p:ext uri="{BB962C8B-B14F-4D97-AF65-F5344CB8AC3E}">
        <p14:creationId xmlns:p14="http://schemas.microsoft.com/office/powerpoint/2010/main" val="150039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Validating fields</a:t>
            </a:r>
            <a:endParaRPr lang="en-GB" dirty="0"/>
          </a:p>
        </p:txBody>
      </p:sp>
      <p:sp>
        <p:nvSpPr>
          <p:cNvPr id="4" name="Text Placeholder 3"/>
          <p:cNvSpPr>
            <a:spLocks noGrp="1"/>
          </p:cNvSpPr>
          <p:nvPr>
            <p:ph type="body" sz="quarter" idx="14"/>
          </p:nvPr>
        </p:nvSpPr>
        <p:spPr/>
        <p:txBody>
          <a:bodyPr/>
          <a:lstStyle/>
          <a:p>
            <a:r>
              <a:rPr lang="en-GB" dirty="0"/>
              <a:t>In order to minimise errors when data is entered into the database, as many fields as possible should be </a:t>
            </a:r>
            <a:r>
              <a:rPr lang="en-GB" b="1" dirty="0"/>
              <a:t>validated</a:t>
            </a:r>
          </a:p>
          <a:p>
            <a:r>
              <a:rPr lang="en-GB" dirty="0"/>
              <a:t>This means specifying a rule that the data must obey</a:t>
            </a:r>
          </a:p>
          <a:p>
            <a:r>
              <a:rPr lang="en-GB" dirty="0"/>
              <a:t>Validation types include range checks, type checks, presence checks, format checks, list checks</a:t>
            </a:r>
          </a:p>
          <a:p>
            <a:endParaRPr lang="en-GB" dirty="0"/>
          </a:p>
        </p:txBody>
      </p:sp>
      <p:pic>
        <p:nvPicPr>
          <p:cNvPr id="2" name="Picture 1"/>
          <p:cNvPicPr>
            <a:picLocks noChangeAspect="1"/>
          </p:cNvPicPr>
          <p:nvPr/>
        </p:nvPicPr>
        <p:blipFill rotWithShape="1">
          <a:blip r:embed="rId2">
            <a:clrChange>
              <a:clrFrom>
                <a:srgbClr val="FFFFFB"/>
              </a:clrFrom>
              <a:clrTo>
                <a:srgbClr val="FFFFFB">
                  <a:alpha val="0"/>
                </a:srgbClr>
              </a:clrTo>
            </a:clrChange>
            <a:extLst>
              <a:ext uri="{28A0092B-C50C-407E-A947-70E740481C1C}">
                <a14:useLocalDpi xmlns:a14="http://schemas.microsoft.com/office/drawing/2010/main"/>
              </a:ext>
            </a:extLst>
          </a:blip>
          <a:srcRect/>
          <a:stretch/>
        </p:blipFill>
        <p:spPr>
          <a:xfrm>
            <a:off x="1853718" y="4467836"/>
            <a:ext cx="5401707" cy="1863365"/>
          </a:xfrm>
          <a:prstGeom prst="rect">
            <a:avLst/>
          </a:prstGeom>
        </p:spPr>
      </p:pic>
    </p:spTree>
    <p:extLst>
      <p:ext uri="{BB962C8B-B14F-4D97-AF65-F5344CB8AC3E}">
        <p14:creationId xmlns:p14="http://schemas.microsoft.com/office/powerpoint/2010/main" val="239984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Types of validation</a:t>
            </a:r>
            <a:endParaRPr lang="en-GB" dirty="0"/>
          </a:p>
        </p:txBody>
      </p:sp>
      <p:sp>
        <p:nvSpPr>
          <p:cNvPr id="4" name="Text Placeholder 3"/>
          <p:cNvSpPr>
            <a:spLocks noGrp="1"/>
          </p:cNvSpPr>
          <p:nvPr>
            <p:ph type="body" sz="quarter" idx="14"/>
          </p:nvPr>
        </p:nvSpPr>
        <p:spPr>
          <a:xfrm>
            <a:off x="724280" y="1704179"/>
            <a:ext cx="7797230" cy="3973950"/>
          </a:xfrm>
        </p:spPr>
        <p:txBody>
          <a:bodyPr/>
          <a:lstStyle/>
          <a:p>
            <a:r>
              <a:rPr lang="en-GB" b="1" dirty="0"/>
              <a:t>Range check</a:t>
            </a:r>
            <a:r>
              <a:rPr lang="en-GB" dirty="0"/>
              <a:t>: e.g. price must be between $1 and $25</a:t>
            </a:r>
          </a:p>
          <a:p>
            <a:r>
              <a:rPr lang="en-GB" b="1" dirty="0"/>
              <a:t>Type check</a:t>
            </a:r>
            <a:r>
              <a:rPr lang="en-GB" dirty="0"/>
              <a:t>: e.g. A field must be a number data type</a:t>
            </a:r>
          </a:p>
          <a:p>
            <a:r>
              <a:rPr lang="en-GB" b="1" dirty="0"/>
              <a:t>Presence check</a:t>
            </a:r>
            <a:r>
              <a:rPr lang="en-GB" dirty="0"/>
              <a:t>: Data must be entered in the field</a:t>
            </a:r>
          </a:p>
          <a:p>
            <a:r>
              <a:rPr lang="en-GB" b="1" dirty="0"/>
              <a:t>Format check</a:t>
            </a:r>
            <a:r>
              <a:rPr lang="en-GB" dirty="0"/>
              <a:t>: e.g. Data must be in the format         dd-mm-yy, or be an integer, or a valid postcode</a:t>
            </a:r>
          </a:p>
          <a:p>
            <a:r>
              <a:rPr lang="en-GB" b="1" dirty="0"/>
              <a:t>List check</a:t>
            </a:r>
            <a:r>
              <a:rPr lang="en-GB" dirty="0"/>
              <a:t>: Data must be one of the items on a predefined list</a:t>
            </a:r>
          </a:p>
          <a:p>
            <a:endParaRPr lang="en-GB" dirty="0"/>
          </a:p>
        </p:txBody>
      </p:sp>
    </p:spTree>
    <p:extLst>
      <p:ext uri="{BB962C8B-B14F-4D97-AF65-F5344CB8AC3E}">
        <p14:creationId xmlns:p14="http://schemas.microsoft.com/office/powerpoint/2010/main" val="44768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Worksheet 1</a:t>
            </a:r>
            <a:endParaRPr lang="en-GB" dirty="0"/>
          </a:p>
        </p:txBody>
      </p:sp>
      <p:sp>
        <p:nvSpPr>
          <p:cNvPr id="4" name="Text Placeholder 3"/>
          <p:cNvSpPr>
            <a:spLocks noGrp="1"/>
          </p:cNvSpPr>
          <p:nvPr>
            <p:ph type="body" sz="quarter" idx="14"/>
          </p:nvPr>
        </p:nvSpPr>
        <p:spPr/>
        <p:txBody>
          <a:bodyPr/>
          <a:lstStyle/>
          <a:p>
            <a:r>
              <a:rPr lang="en-GB" dirty="0"/>
              <a:t>Now try </a:t>
            </a:r>
            <a:r>
              <a:rPr lang="en-GB" b="1" dirty="0"/>
              <a:t>Task 3</a:t>
            </a:r>
            <a:r>
              <a:rPr lang="en-GB" dirty="0"/>
              <a:t> on the Worksheet</a:t>
            </a:r>
          </a:p>
        </p:txBody>
      </p:sp>
    </p:spTree>
    <p:extLst>
      <p:ext uri="{BB962C8B-B14F-4D97-AF65-F5344CB8AC3E}">
        <p14:creationId xmlns:p14="http://schemas.microsoft.com/office/powerpoint/2010/main" val="151324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888281-9C62-4351-A974-ACF5E0589F99}"/>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E6D73CA7-7F33-426D-BE9E-B36E92847A76}"/>
              </a:ext>
            </a:extLst>
          </p:cNvPr>
          <p:cNvSpPr>
            <a:spLocks noGrp="1"/>
          </p:cNvSpPr>
          <p:nvPr>
            <p:ph type="body" sz="quarter" idx="14"/>
          </p:nvPr>
        </p:nvSpPr>
        <p:spPr/>
        <p:txBody>
          <a:bodyPr/>
          <a:lstStyle/>
          <a:p>
            <a:r>
              <a:rPr lang="en-GB" dirty="0"/>
              <a:t>Using a database package like MS Access, you should be able to:</a:t>
            </a:r>
          </a:p>
          <a:p>
            <a:pPr lvl="1"/>
            <a:r>
              <a:rPr lang="en-GB" dirty="0"/>
              <a:t>Define a single-table database from given data storage requirements</a:t>
            </a:r>
          </a:p>
          <a:p>
            <a:pPr lvl="1"/>
            <a:r>
              <a:rPr lang="en-GB" dirty="0"/>
              <a:t>Choose and specify suitable data types</a:t>
            </a:r>
          </a:p>
          <a:p>
            <a:pPr lvl="1"/>
            <a:r>
              <a:rPr lang="en-GB" dirty="0"/>
              <a:t>Choose a suitable primary key for a database table</a:t>
            </a:r>
          </a:p>
        </p:txBody>
      </p:sp>
    </p:spTree>
    <p:extLst>
      <p:ext uri="{BB962C8B-B14F-4D97-AF65-F5344CB8AC3E}">
        <p14:creationId xmlns:p14="http://schemas.microsoft.com/office/powerpoint/2010/main" val="141689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29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altLang="en-US" sz="2400" dirty="0">
                <a:solidFill>
                  <a:schemeClr val="bg1"/>
                </a:solidFill>
              </a:rPr>
              <a:t>To discuss some of the many computer systems which may hold data about you or your family on a database</a:t>
            </a:r>
          </a:p>
          <a:p>
            <a:r>
              <a:rPr lang="en-GB" altLang="en-US" sz="2400" dirty="0">
                <a:solidFill>
                  <a:schemeClr val="bg1"/>
                </a:solidFill>
              </a:rPr>
              <a:t>To learn how this data is held so that information can be quickly retrieved</a:t>
            </a:r>
          </a:p>
          <a:p>
            <a:r>
              <a:rPr lang="en-GB" altLang="en-US" sz="2400" dirty="0">
                <a:solidFill>
                  <a:schemeClr val="bg1"/>
                </a:solidFill>
              </a:rPr>
              <a:t>To learn some database terms: record, field, table, primary key, index</a:t>
            </a:r>
          </a:p>
          <a:p>
            <a:r>
              <a:rPr lang="en-GB" altLang="en-US" sz="2400" dirty="0">
                <a:solidFill>
                  <a:schemeClr val="bg1"/>
                </a:solidFill>
              </a:rPr>
              <a:t>To set up a simple table in Access and enter </a:t>
            </a:r>
            <a:br>
              <a:rPr lang="en-GB" altLang="en-US" sz="2400" dirty="0">
                <a:solidFill>
                  <a:schemeClr val="bg1"/>
                </a:solidFill>
              </a:rPr>
            </a:br>
            <a:r>
              <a:rPr lang="en-GB" altLang="en-US" sz="2400" dirty="0">
                <a:solidFill>
                  <a:schemeClr val="bg1"/>
                </a:solidFill>
              </a:rPr>
              <a:t>some records</a:t>
            </a:r>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371175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379836" y="1513631"/>
            <a:ext cx="3160914" cy="4763579"/>
          </a:xfrm>
          <a:prstGeom prst="rect">
            <a:avLst/>
          </a:prstGeom>
        </p:spPr>
      </p:pic>
      <p:sp>
        <p:nvSpPr>
          <p:cNvPr id="3" name="Content Placeholder 2"/>
          <p:cNvSpPr>
            <a:spLocks noGrp="1"/>
          </p:cNvSpPr>
          <p:nvPr>
            <p:ph type="body" sz="quarter" idx="13"/>
          </p:nvPr>
        </p:nvSpPr>
        <p:spPr/>
        <p:txBody>
          <a:bodyPr>
            <a:noAutofit/>
          </a:bodyPr>
          <a:lstStyle/>
          <a:p>
            <a:pPr>
              <a:lnSpc>
                <a:spcPct val="90000"/>
              </a:lnSpc>
              <a:defRPr/>
            </a:pPr>
            <a:r>
              <a:rPr lang="en-GB" altLang="en-US" dirty="0"/>
              <a:t>Who holds data about you or your family?</a:t>
            </a:r>
          </a:p>
        </p:txBody>
      </p:sp>
      <p:sp>
        <p:nvSpPr>
          <p:cNvPr id="2" name="Text Placeholder 1"/>
          <p:cNvSpPr>
            <a:spLocks noGrp="1"/>
          </p:cNvSpPr>
          <p:nvPr>
            <p:ph type="body" sz="quarter" idx="14"/>
          </p:nvPr>
        </p:nvSpPr>
        <p:spPr>
          <a:xfrm>
            <a:off x="724280" y="2218099"/>
            <a:ext cx="5866643" cy="2939687"/>
          </a:xfrm>
        </p:spPr>
        <p:txBody>
          <a:bodyPr/>
          <a:lstStyle/>
          <a:p>
            <a:pPr>
              <a:lnSpc>
                <a:spcPct val="90000"/>
              </a:lnSpc>
              <a:defRPr/>
            </a:pPr>
            <a:r>
              <a:rPr lang="en-GB" altLang="en-US" dirty="0"/>
              <a:t>From the day you are born, someone </a:t>
            </a:r>
            <a:br>
              <a:rPr lang="en-GB" altLang="en-US" dirty="0"/>
            </a:br>
            <a:r>
              <a:rPr lang="en-GB" altLang="en-US" dirty="0"/>
              <a:t>holds data about you!</a:t>
            </a:r>
          </a:p>
          <a:p>
            <a:pPr lvl="1">
              <a:lnSpc>
                <a:spcPct val="90000"/>
              </a:lnSpc>
              <a:defRPr/>
            </a:pPr>
            <a:r>
              <a:rPr lang="en-GB" altLang="en-US" dirty="0"/>
              <a:t>What about when you start school?</a:t>
            </a:r>
          </a:p>
          <a:p>
            <a:pPr lvl="1">
              <a:lnSpc>
                <a:spcPct val="90000"/>
              </a:lnSpc>
              <a:defRPr/>
            </a:pPr>
            <a:r>
              <a:rPr lang="en-GB" altLang="en-US" dirty="0"/>
              <a:t>When you go to the doctor or the dentist?</a:t>
            </a:r>
          </a:p>
          <a:p>
            <a:pPr lvl="1">
              <a:lnSpc>
                <a:spcPct val="90000"/>
              </a:lnSpc>
              <a:defRPr/>
            </a:pPr>
            <a:r>
              <a:rPr lang="en-GB" altLang="en-US" dirty="0"/>
              <a:t>When you join a Sports Club or some other organisation?</a:t>
            </a:r>
          </a:p>
          <a:p>
            <a:pPr lvl="1">
              <a:lnSpc>
                <a:spcPct val="90000"/>
              </a:lnSpc>
              <a:defRPr/>
            </a:pPr>
            <a:r>
              <a:rPr lang="en-GB" altLang="en-US" dirty="0"/>
              <a:t>Does your family own a TV, a car, or buy things online?</a:t>
            </a:r>
          </a:p>
          <a:p>
            <a:endParaRPr lang="en-GB" dirty="0"/>
          </a:p>
        </p:txBody>
      </p:sp>
    </p:spTree>
    <p:extLst>
      <p:ext uri="{BB962C8B-B14F-4D97-AF65-F5344CB8AC3E}">
        <p14:creationId xmlns:p14="http://schemas.microsoft.com/office/powerpoint/2010/main" val="417004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466108" y="2043029"/>
            <a:ext cx="4478982" cy="4821967"/>
            <a:chOff x="4466108" y="2043029"/>
            <a:chExt cx="4478982" cy="4821967"/>
          </a:xfrm>
        </p:grpSpPr>
        <p:pic>
          <p:nvPicPr>
            <p:cNvPr id="6" name="Picture 5"/>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4466108" y="2043029"/>
              <a:ext cx="4478982" cy="4821967"/>
            </a:xfrm>
            <a:prstGeom prst="rect">
              <a:avLst/>
            </a:prstGeom>
          </p:spPr>
        </p:pic>
        <p:sp>
          <p:nvSpPr>
            <p:cNvPr id="5" name="TextBox 4"/>
            <p:cNvSpPr txBox="1"/>
            <p:nvPr/>
          </p:nvSpPr>
          <p:spPr>
            <a:xfrm rot="1529134">
              <a:off x="7030064" y="2369574"/>
              <a:ext cx="619433" cy="1200329"/>
            </a:xfrm>
            <a:prstGeom prst="rect">
              <a:avLst/>
            </a:prstGeom>
            <a:noFill/>
          </p:spPr>
          <p:txBody>
            <a:bodyPr wrap="square" rtlCol="0">
              <a:spAutoFit/>
            </a:bodyPr>
            <a:lstStyle/>
            <a:p>
              <a:r>
                <a:rPr lang="en-GB" sz="7200" b="1">
                  <a:latin typeface="Arial" panose="020B0604020202020204" pitchFamily="34" charset="0"/>
                  <a:cs typeface="Arial" panose="020B0604020202020204" pitchFamily="34" charset="0"/>
                </a:rPr>
                <a:t>?</a:t>
              </a:r>
              <a:endParaRPr lang="en-GB" b="1">
                <a:latin typeface="Arial" panose="020B0604020202020204" pitchFamily="34" charset="0"/>
                <a:cs typeface="Arial" panose="020B0604020202020204" pitchFamily="34" charset="0"/>
              </a:endParaRPr>
            </a:p>
          </p:txBody>
        </p:sp>
      </p:grpSp>
      <p:sp>
        <p:nvSpPr>
          <p:cNvPr id="3" name="Content Placeholder 2"/>
          <p:cNvSpPr>
            <a:spLocks noGrp="1"/>
          </p:cNvSpPr>
          <p:nvPr>
            <p:ph type="body" sz="quarter" idx="13"/>
          </p:nvPr>
        </p:nvSpPr>
        <p:spPr/>
        <p:txBody>
          <a:bodyPr/>
          <a:lstStyle/>
          <a:p>
            <a:r>
              <a:rPr lang="en-GB" dirty="0"/>
              <a:t>An entity in a database</a:t>
            </a:r>
          </a:p>
        </p:txBody>
      </p:sp>
      <p:sp>
        <p:nvSpPr>
          <p:cNvPr id="4" name="Text Placeholder 3"/>
          <p:cNvSpPr>
            <a:spLocks noGrp="1"/>
          </p:cNvSpPr>
          <p:nvPr>
            <p:ph type="body" sz="quarter" idx="14"/>
          </p:nvPr>
        </p:nvSpPr>
        <p:spPr/>
        <p:txBody>
          <a:bodyPr/>
          <a:lstStyle/>
          <a:p>
            <a:r>
              <a:rPr lang="en-GB" dirty="0"/>
              <a:t>An </a:t>
            </a:r>
            <a:r>
              <a:rPr lang="en-GB" b="1" dirty="0"/>
              <a:t>entity</a:t>
            </a:r>
            <a:r>
              <a:rPr lang="en-GB" dirty="0"/>
              <a:t> is a category of person or physical thing about which data is held in a database</a:t>
            </a:r>
          </a:p>
          <a:p>
            <a:r>
              <a:rPr lang="en-GB" dirty="0"/>
              <a:t>What entities do these organisations </a:t>
            </a:r>
            <a:br>
              <a:rPr lang="en-GB" dirty="0"/>
            </a:br>
            <a:r>
              <a:rPr lang="en-GB" dirty="0"/>
              <a:t>hold data about?</a:t>
            </a:r>
          </a:p>
          <a:p>
            <a:pPr lvl="1"/>
            <a:r>
              <a:rPr lang="en-GB" dirty="0"/>
              <a:t>A supermarket</a:t>
            </a:r>
          </a:p>
          <a:p>
            <a:pPr lvl="1"/>
            <a:r>
              <a:rPr lang="en-GB" dirty="0"/>
              <a:t>A cinema</a:t>
            </a:r>
          </a:p>
          <a:p>
            <a:pPr lvl="1"/>
            <a:r>
              <a:rPr lang="en-GB" dirty="0"/>
              <a:t>A Job Centre</a:t>
            </a:r>
          </a:p>
          <a:p>
            <a:pPr lvl="1"/>
            <a:r>
              <a:rPr lang="en-GB" dirty="0"/>
              <a:t>A secondary school</a:t>
            </a:r>
          </a:p>
          <a:p>
            <a:endParaRPr lang="en-GB" dirty="0"/>
          </a:p>
        </p:txBody>
      </p:sp>
    </p:spTree>
    <p:extLst>
      <p:ext uri="{BB962C8B-B14F-4D97-AF65-F5344CB8AC3E}">
        <p14:creationId xmlns:p14="http://schemas.microsoft.com/office/powerpoint/2010/main" val="413771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type="body" sz="quarter" idx="13"/>
          </p:nvPr>
        </p:nvSpPr>
        <p:spPr/>
        <p:txBody>
          <a:bodyPr/>
          <a:lstStyle/>
          <a:p>
            <a:r>
              <a:rPr lang="en-GB" altLang="en-US"/>
              <a:t>Database structure</a:t>
            </a:r>
            <a:endParaRPr lang="en-GB" altLang="en-US" dirty="0"/>
          </a:p>
        </p:txBody>
      </p:sp>
      <p:sp>
        <p:nvSpPr>
          <p:cNvPr id="2" name="Text Placeholder 1"/>
          <p:cNvSpPr>
            <a:spLocks noGrp="1"/>
          </p:cNvSpPr>
          <p:nvPr>
            <p:ph type="body" sz="quarter" idx="14"/>
          </p:nvPr>
        </p:nvSpPr>
        <p:spPr/>
        <p:txBody>
          <a:bodyPr/>
          <a:lstStyle/>
          <a:p>
            <a:r>
              <a:rPr lang="en-GB" altLang="en-US" dirty="0"/>
              <a:t>A database contains one or more </a:t>
            </a:r>
            <a:r>
              <a:rPr lang="en-GB" altLang="en-US" b="1" dirty="0"/>
              <a:t>tables</a:t>
            </a:r>
            <a:r>
              <a:rPr lang="en-GB" altLang="en-US" dirty="0"/>
              <a:t> </a:t>
            </a:r>
          </a:p>
          <a:p>
            <a:r>
              <a:rPr lang="en-GB" altLang="en-US" dirty="0"/>
              <a:t>A table has rows, each row containing one </a:t>
            </a:r>
            <a:r>
              <a:rPr lang="en-GB" altLang="en-US" b="1" dirty="0"/>
              <a:t>record</a:t>
            </a:r>
          </a:p>
          <a:p>
            <a:r>
              <a:rPr lang="en-GB" altLang="en-US" dirty="0"/>
              <a:t>Columns in the </a:t>
            </a:r>
            <a:r>
              <a:rPr lang="en-US" altLang="en-US" dirty="0"/>
              <a:t>table each contain one </a:t>
            </a:r>
            <a:r>
              <a:rPr lang="en-US" altLang="en-US" b="1" dirty="0"/>
              <a:t>field</a:t>
            </a:r>
            <a:r>
              <a:rPr lang="en-US" altLang="en-US" dirty="0"/>
              <a:t> of each record</a:t>
            </a:r>
            <a:endParaRPr lang="en-GB" altLang="en-US" dirty="0"/>
          </a:p>
          <a:p>
            <a:endParaRPr lang="en-GB" dirty="0"/>
          </a:p>
        </p:txBody>
      </p:sp>
    </p:spTree>
    <p:extLst>
      <p:ext uri="{BB962C8B-B14F-4D97-AF65-F5344CB8AC3E}">
        <p14:creationId xmlns:p14="http://schemas.microsoft.com/office/powerpoint/2010/main" val="422382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endParaRPr lang="en-GB" dirty="0"/>
          </a:p>
          <a:p>
            <a:endParaRPr lang="en-GB" dirty="0"/>
          </a:p>
        </p:txBody>
      </p:sp>
      <p:sp>
        <p:nvSpPr>
          <p:cNvPr id="4" name="Text Placeholder 3"/>
          <p:cNvSpPr>
            <a:spLocks noGrp="1"/>
          </p:cNvSpPr>
          <p:nvPr>
            <p:ph type="body" sz="quarter" idx="14"/>
          </p:nvPr>
        </p:nvSpPr>
        <p:spPr/>
        <p:txBody>
          <a:bodyPr/>
          <a:lstStyle/>
          <a:p>
            <a:r>
              <a:rPr lang="en-GB" sz="2400" dirty="0"/>
              <a:t>The screenshot shows a database about films</a:t>
            </a:r>
          </a:p>
          <a:p>
            <a:r>
              <a:rPr lang="en-GB" sz="2400" dirty="0"/>
              <a:t>This database has a single table with </a:t>
            </a:r>
            <a:r>
              <a:rPr lang="en-GB" sz="2400" b="1" dirty="0"/>
              <a:t>rows</a:t>
            </a:r>
            <a:r>
              <a:rPr lang="en-GB" sz="2400" dirty="0"/>
              <a:t> (records) and </a:t>
            </a:r>
            <a:r>
              <a:rPr lang="en-GB" sz="2400" b="1" dirty="0"/>
              <a:t>columns</a:t>
            </a:r>
            <a:r>
              <a:rPr lang="en-GB" sz="2400" dirty="0"/>
              <a:t> (fields)</a:t>
            </a:r>
          </a:p>
          <a:p>
            <a:endParaRPr lang="en-GB" dirty="0"/>
          </a:p>
        </p:txBody>
      </p:sp>
      <p:sp>
        <p:nvSpPr>
          <p:cNvPr id="6" name="Content Placeholder 2"/>
          <p:cNvSpPr txBox="1">
            <a:spLocks/>
          </p:cNvSpPr>
          <p:nvPr/>
        </p:nvSpPr>
        <p:spPr>
          <a:xfrm>
            <a:off x="734366" y="920660"/>
            <a:ext cx="7816470" cy="670772"/>
          </a:xfrm>
          <a:prstGeom prst="rect">
            <a:avLst/>
          </a:prstGeom>
        </p:spPr>
        <p:txBody>
          <a:bodyPr lIns="0">
            <a:noAutofit/>
          </a:bodyPr>
          <a:lstStyle>
            <a:lvl1pPr marL="0" indent="0" algn="l" defTabSz="457200" rtl="0" eaLnBrk="1" latinLnBrk="0" hangingPunct="1">
              <a:lnSpc>
                <a:spcPts val="3900"/>
              </a:lnSpc>
              <a:spcBef>
                <a:spcPts val="0"/>
              </a:spcBef>
              <a:spcAft>
                <a:spcPts val="1500"/>
              </a:spcAft>
              <a:buFont typeface="Arial"/>
              <a:buNone/>
              <a:defRPr sz="4000" b="1" i="0" kern="1200">
                <a:solidFill>
                  <a:schemeClr val="tx1"/>
                </a:solidFill>
                <a:latin typeface="Arial"/>
                <a:ea typeface="+mn-ea"/>
                <a:cs typeface="Arial"/>
              </a:defRPr>
            </a:lvl1pPr>
            <a:lvl2pPr marL="457200" indent="-457200" algn="l" defTabSz="457200" rtl="0" eaLnBrk="1" latinLnBrk="0" hangingPunct="1">
              <a:lnSpc>
                <a:spcPts val="2500"/>
              </a:lnSpc>
              <a:spcBef>
                <a:spcPts val="0"/>
              </a:spcBef>
              <a:spcAft>
                <a:spcPts val="1000"/>
              </a:spcAft>
              <a:buFont typeface="Arial"/>
              <a:buNone/>
              <a:defRPr sz="4000" b="0" kern="1200">
                <a:solidFill>
                  <a:schemeClr val="tx1">
                    <a:lumMod val="50000"/>
                    <a:lumOff val="50000"/>
                  </a:schemeClr>
                </a:solidFill>
                <a:latin typeface="Arial"/>
                <a:ea typeface="+mn-ea"/>
                <a:cs typeface="Arial"/>
              </a:defRPr>
            </a:lvl2pPr>
            <a:lvl3pPr marL="0" indent="0" algn="l" defTabSz="457200" rtl="0" eaLnBrk="1" latinLnBrk="0" hangingPunct="1">
              <a:lnSpc>
                <a:spcPts val="3600"/>
              </a:lnSpc>
              <a:spcBef>
                <a:spcPts val="0"/>
              </a:spcBef>
              <a:buFont typeface="Arial"/>
              <a:buNone/>
              <a:defRPr sz="3000" kern="1200">
                <a:solidFill>
                  <a:schemeClr val="tx1">
                    <a:lumMod val="50000"/>
                    <a:lumOff val="50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A Film </a:t>
            </a:r>
            <a:r>
              <a:rPr lang="en-GB" dirty="0"/>
              <a:t>database</a:t>
            </a:r>
            <a:endParaRPr lang="en-GB" altLang="en-US" dirty="0"/>
          </a:p>
        </p:txBody>
      </p:sp>
      <p:pic>
        <p:nvPicPr>
          <p:cNvPr id="1030" name="Picture 6" descr="C:\Users\Pat\AppData\Roaming\PixelMetrics\CaptureWiz\Temp\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34367" y="3194384"/>
            <a:ext cx="7812104"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2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MS Access database software</a:t>
            </a:r>
            <a:endParaRPr lang="en-GB" dirty="0"/>
          </a:p>
        </p:txBody>
      </p:sp>
      <p:sp>
        <p:nvSpPr>
          <p:cNvPr id="4" name="Text Placeholder 3"/>
          <p:cNvSpPr>
            <a:spLocks noGrp="1"/>
          </p:cNvSpPr>
          <p:nvPr>
            <p:ph type="body" sz="quarter" idx="14"/>
          </p:nvPr>
        </p:nvSpPr>
        <p:spPr/>
        <p:txBody>
          <a:bodyPr/>
          <a:lstStyle/>
          <a:p>
            <a:r>
              <a:rPr lang="en-GB" dirty="0"/>
              <a:t>MS Access is a Database Management System (</a:t>
            </a:r>
            <a:r>
              <a:rPr lang="en-GB" b="1" dirty="0"/>
              <a:t>DBMS</a:t>
            </a:r>
            <a:r>
              <a:rPr lang="en-GB" dirty="0"/>
              <a:t>)</a:t>
            </a:r>
          </a:p>
          <a:p>
            <a:r>
              <a:rPr lang="en-GB" dirty="0"/>
              <a:t>The </a:t>
            </a:r>
            <a:r>
              <a:rPr lang="en-GB" b="1" dirty="0" err="1"/>
              <a:t>tblFilm</a:t>
            </a:r>
            <a:r>
              <a:rPr lang="en-GB" dirty="0"/>
              <a:t> table was created using MS Access</a:t>
            </a:r>
          </a:p>
          <a:p>
            <a:r>
              <a:rPr lang="en-GB" dirty="0"/>
              <a:t>This software allows you to create new tables, input and validate data, query the database and produce reports</a:t>
            </a:r>
          </a:p>
          <a:p>
            <a:r>
              <a:rPr lang="en-GB" dirty="0"/>
              <a:t>Using Access you can create a </a:t>
            </a:r>
            <a:r>
              <a:rPr lang="en-GB" b="1" dirty="0"/>
              <a:t>customised application</a:t>
            </a:r>
          </a:p>
          <a:p>
            <a:endParaRPr lang="en-GB" dirty="0"/>
          </a:p>
        </p:txBody>
      </p:sp>
    </p:spTree>
    <p:extLst>
      <p:ext uri="{BB962C8B-B14F-4D97-AF65-F5344CB8AC3E}">
        <p14:creationId xmlns:p14="http://schemas.microsoft.com/office/powerpoint/2010/main" val="177941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Structure of a database table</a:t>
            </a:r>
          </a:p>
        </p:txBody>
      </p:sp>
      <p:sp>
        <p:nvSpPr>
          <p:cNvPr id="6" name="Text Placeholder 5"/>
          <p:cNvSpPr>
            <a:spLocks noGrp="1"/>
          </p:cNvSpPr>
          <p:nvPr>
            <p:ph type="body" sz="quarter" idx="14"/>
          </p:nvPr>
        </p:nvSpPr>
        <p:spPr/>
        <p:txBody>
          <a:bodyPr/>
          <a:lstStyle/>
          <a:p>
            <a:r>
              <a:rPr lang="en-GB" dirty="0"/>
              <a:t>Each field (or </a:t>
            </a:r>
            <a:r>
              <a:rPr lang="en-GB" dirty="0">
                <a:solidFill>
                  <a:srgbClr val="D9650B"/>
                </a:solidFill>
              </a:rPr>
              <a:t>attribute</a:t>
            </a:r>
            <a:r>
              <a:rPr lang="en-GB" dirty="0"/>
              <a:t>) in the table has to be given a name and a data type</a:t>
            </a:r>
          </a:p>
          <a:p>
            <a:endParaRPr lang="en-GB" dirty="0"/>
          </a:p>
        </p:txBody>
      </p:sp>
      <p:pic>
        <p:nvPicPr>
          <p:cNvPr id="2050" name="Picture 2" descr="C:\Users\Pat\AppData\Roaming\PixelMetrics\CaptureWiz\Temp\6.jpg"/>
          <p:cNvPicPr>
            <a:picLocks noChangeAspect="1" noChangeArrowheads="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a:ext>
            </a:extLst>
          </a:blip>
          <a:srcRect/>
          <a:stretch>
            <a:fillRect/>
          </a:stretch>
        </p:blipFill>
        <p:spPr bwMode="auto">
          <a:xfrm>
            <a:off x="1346979" y="3037722"/>
            <a:ext cx="6389604" cy="264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58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endParaRPr lang="en-GB" dirty="0"/>
          </a:p>
          <a:p>
            <a:endParaRPr lang="en-GB" dirty="0"/>
          </a:p>
        </p:txBody>
      </p:sp>
      <p:sp>
        <p:nvSpPr>
          <p:cNvPr id="4" name="Text Placeholder 3"/>
          <p:cNvSpPr>
            <a:spLocks noGrp="1"/>
          </p:cNvSpPr>
          <p:nvPr>
            <p:ph type="body" sz="quarter" idx="14"/>
          </p:nvPr>
        </p:nvSpPr>
        <p:spPr>
          <a:xfrm>
            <a:off x="724280" y="2102527"/>
            <a:ext cx="7797230" cy="4534247"/>
          </a:xfrm>
        </p:spPr>
        <p:txBody>
          <a:bodyPr/>
          <a:lstStyle/>
          <a:p>
            <a:r>
              <a:rPr lang="en-GB" dirty="0"/>
              <a:t>When you create a new database table, you need to specify what type of data is to be stored in each field</a:t>
            </a:r>
          </a:p>
          <a:p>
            <a:r>
              <a:rPr lang="en-GB" dirty="0"/>
              <a:t>Data types include:</a:t>
            </a:r>
          </a:p>
          <a:p>
            <a:pPr lvl="1"/>
            <a:r>
              <a:rPr lang="en-GB" dirty="0"/>
              <a:t>Text </a:t>
            </a:r>
          </a:p>
          <a:p>
            <a:pPr lvl="1"/>
            <a:r>
              <a:rPr lang="en-GB" dirty="0"/>
              <a:t>Integers </a:t>
            </a:r>
          </a:p>
          <a:p>
            <a:pPr lvl="1"/>
            <a:r>
              <a:rPr lang="en-GB" dirty="0"/>
              <a:t>Real numbers with a decimal point </a:t>
            </a:r>
          </a:p>
          <a:p>
            <a:pPr lvl="1"/>
            <a:r>
              <a:rPr lang="en-GB" dirty="0"/>
              <a:t>Dates </a:t>
            </a:r>
          </a:p>
          <a:p>
            <a:pPr lvl="1"/>
            <a:r>
              <a:rPr lang="en-GB" dirty="0"/>
              <a:t>Currency</a:t>
            </a:r>
          </a:p>
          <a:p>
            <a:pPr lvl="1"/>
            <a:r>
              <a:rPr lang="en-GB" dirty="0"/>
              <a:t>Yes/No fields</a:t>
            </a:r>
          </a:p>
          <a:p>
            <a:endParaRPr lang="en-GB" dirty="0"/>
          </a:p>
        </p:txBody>
      </p:sp>
      <p:sp>
        <p:nvSpPr>
          <p:cNvPr id="6" name="Text Placeholder 4"/>
          <p:cNvSpPr txBox="1">
            <a:spLocks/>
          </p:cNvSpPr>
          <p:nvPr/>
        </p:nvSpPr>
        <p:spPr>
          <a:xfrm>
            <a:off x="724279" y="906233"/>
            <a:ext cx="8095255" cy="670772"/>
          </a:xfrm>
          <a:prstGeom prst="rect">
            <a:avLst/>
          </a:prstGeom>
        </p:spPr>
        <p:txBody>
          <a:bodyPr lIns="0">
            <a:noAutofit/>
          </a:bodyPr>
          <a:lstStyle>
            <a:lvl1pPr marL="0" indent="0" algn="l" defTabSz="457200" rtl="0" eaLnBrk="1" latinLnBrk="0" hangingPunct="1">
              <a:lnSpc>
                <a:spcPts val="3900"/>
              </a:lnSpc>
              <a:spcBef>
                <a:spcPts val="0"/>
              </a:spcBef>
              <a:spcAft>
                <a:spcPts val="1500"/>
              </a:spcAft>
              <a:buFont typeface="Arial"/>
              <a:buNone/>
              <a:defRPr sz="4000" b="1" i="0" kern="1200">
                <a:solidFill>
                  <a:schemeClr val="tx1"/>
                </a:solidFill>
                <a:latin typeface="Arial"/>
                <a:ea typeface="+mn-ea"/>
                <a:cs typeface="Arial"/>
              </a:defRPr>
            </a:lvl1pPr>
            <a:lvl2pPr marL="457200" indent="-457200" algn="l" defTabSz="457200" rtl="0" eaLnBrk="1" latinLnBrk="0" hangingPunct="1">
              <a:lnSpc>
                <a:spcPts val="2500"/>
              </a:lnSpc>
              <a:spcBef>
                <a:spcPts val="0"/>
              </a:spcBef>
              <a:spcAft>
                <a:spcPts val="1000"/>
              </a:spcAft>
              <a:buFont typeface="Arial"/>
              <a:buNone/>
              <a:defRPr sz="4000" b="0" kern="1200">
                <a:solidFill>
                  <a:schemeClr val="tx1">
                    <a:lumMod val="50000"/>
                    <a:lumOff val="50000"/>
                  </a:schemeClr>
                </a:solidFill>
                <a:latin typeface="Arial"/>
                <a:ea typeface="+mn-ea"/>
                <a:cs typeface="Arial"/>
              </a:defRPr>
            </a:lvl2pPr>
            <a:lvl3pPr marL="0" indent="0" algn="l" defTabSz="457200" rtl="0" eaLnBrk="1" latinLnBrk="0" hangingPunct="1">
              <a:lnSpc>
                <a:spcPts val="3600"/>
              </a:lnSpc>
              <a:spcBef>
                <a:spcPts val="0"/>
              </a:spcBef>
              <a:buFont typeface="Arial"/>
              <a:buNone/>
              <a:defRPr sz="3000" kern="1200">
                <a:solidFill>
                  <a:schemeClr val="tx1">
                    <a:lumMod val="50000"/>
                    <a:lumOff val="50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Creating and amending a table structure</a:t>
            </a:r>
          </a:p>
        </p:txBody>
      </p:sp>
    </p:spTree>
    <p:extLst>
      <p:ext uri="{BB962C8B-B14F-4D97-AF65-F5344CB8AC3E}">
        <p14:creationId xmlns:p14="http://schemas.microsoft.com/office/powerpoint/2010/main" val="97046431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EFB0BE-E136-4A23-9810-207C2473B084}">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1ef05dc5-97a2-498b-bf7c-bd189143a1ff"/>
    <ds:schemaRef ds:uri="http://www.w3.org/XML/1998/namespace"/>
  </ds:schemaRefs>
</ds:datastoreItem>
</file>

<file path=customXml/itemProps2.xml><?xml version="1.0" encoding="utf-8"?>
<ds:datastoreItem xmlns:ds="http://schemas.openxmlformats.org/officeDocument/2006/customXml" ds:itemID="{EDE29651-4D00-429C-88DA-E6D653775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AF450D-341D-4971-B3FD-8A19AFE1CF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9</Template>
  <TotalTime>1700</TotalTime>
  <Words>689</Words>
  <Application>Microsoft Office PowerPoint</Application>
  <PresentationFormat>On-screen Show (4:3)</PresentationFormat>
  <Paragraphs>121</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Museo900-Regular</vt:lpstr>
      <vt:lpstr>Museo 500</vt:lpstr>
      <vt:lpstr>Museo 700</vt:lpstr>
      <vt:lpstr>Calibri</vt:lpstr>
      <vt:lpstr>Museo 100</vt:lpstr>
      <vt:lpstr>Museo 900</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38</cp:revision>
  <dcterms:created xsi:type="dcterms:W3CDTF">2015-05-06T08:54:04Z</dcterms:created>
  <dcterms:modified xsi:type="dcterms:W3CDTF">2019-01-31T11:47:55Z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