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3" r:id="rId4"/>
    <p:sldId id="264" r:id="rId5"/>
    <p:sldId id="277" r:id="rId6"/>
    <p:sldId id="265" r:id="rId7"/>
    <p:sldId id="279" r:id="rId8"/>
    <p:sldId id="278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80" r:id="rId17"/>
    <p:sldId id="271" r:id="rId18"/>
    <p:sldId id="274" r:id="rId19"/>
    <p:sldId id="275" r:id="rId20"/>
    <p:sldId id="276" r:id="rId21"/>
    <p:sldId id="281" r:id="rId22"/>
  </p:sldIdLst>
  <p:sldSz cx="9144000" cy="6858000" type="screen4x3"/>
  <p:notesSz cx="6858000" cy="9144000"/>
  <p:embeddedFontLst>
    <p:embeddedFont>
      <p:font typeface="Museo900-Regular" panose="02000000000000000000" pitchFamily="2" charset="0"/>
      <p:bold r:id="rId24"/>
    </p:embeddedFont>
    <p:embeddedFont>
      <p:font typeface="Museo 500" panose="02000000000000000000" pitchFamily="2" charset="0"/>
      <p:regular r:id="rId25"/>
    </p:embeddedFont>
    <p:embeddedFont>
      <p:font typeface="Museo 900" panose="02000000000000000000" pitchFamily="2" charset="0"/>
      <p:bold r:id="rId26"/>
    </p:embeddedFont>
    <p:embeddedFont>
      <p:font typeface="Museo 100" panose="02000000000000000000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useo 700" panose="02000000000000000000" pitchFamily="2" charset="0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B63"/>
    <a:srgbClr val="98A639"/>
    <a:srgbClr val="6C6F59"/>
    <a:srgbClr val="C0BB9E"/>
    <a:srgbClr val="2F586A"/>
    <a:srgbClr val="364656"/>
    <a:srgbClr val="274754"/>
    <a:srgbClr val="979A78"/>
    <a:srgbClr val="8D8959"/>
    <a:srgbClr val="2B7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102" y="330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16/08/2015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it 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B2CB6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B2CB6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B2CB63"/>
                </a:solidFill>
                <a:latin typeface="Arial"/>
                <a:cs typeface="Arial"/>
              </a:rPr>
              <a:t>3</a:t>
            </a:r>
            <a:endParaRPr lang="en-US" sz="4500" b="1" dirty="0">
              <a:solidFill>
                <a:srgbClr val="B2CB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9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98A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39506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B2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Client-server and peer-to-peer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  <p:pic>
        <p:nvPicPr>
          <p:cNvPr id="28" name="Picture 27" descr="Logo Unit 6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ogo Unit 6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39" name="Picture 3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Client-server and peer-to-peer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Client-server and peer-to-peer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2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Client-server and peer-to-peer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Client-server and peer-to-peer</a:t>
            </a:r>
            <a:endParaRPr lang="en-US" dirty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6</a:t>
            </a: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Communication: Technology and consequences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Client-server architecture</a:t>
            </a:r>
            <a:endParaRPr lang="en-GB" dirty="0"/>
          </a:p>
        </p:txBody>
      </p:sp>
      <p:grpSp>
        <p:nvGrpSpPr>
          <p:cNvPr id="71" name="Group 70"/>
          <p:cNvGrpSpPr/>
          <p:nvPr/>
        </p:nvGrpSpPr>
        <p:grpSpPr>
          <a:xfrm>
            <a:off x="1292899" y="1776318"/>
            <a:ext cx="6679231" cy="3845877"/>
            <a:chOff x="1292899" y="1987260"/>
            <a:chExt cx="6679231" cy="3845877"/>
          </a:xfrm>
        </p:grpSpPr>
        <p:grpSp>
          <p:nvGrpSpPr>
            <p:cNvPr id="57" name="Group 56"/>
            <p:cNvGrpSpPr/>
            <p:nvPr/>
          </p:nvGrpSpPr>
          <p:grpSpPr>
            <a:xfrm>
              <a:off x="1926065" y="2567143"/>
              <a:ext cx="5430317" cy="2954617"/>
              <a:chOff x="1926065" y="2567143"/>
              <a:chExt cx="5430317" cy="2954617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2877836" y="3699257"/>
                <a:ext cx="35839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2728847" y="2567143"/>
                <a:ext cx="1594484" cy="83014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4612346" y="2585651"/>
                <a:ext cx="1" cy="2256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859848" y="2664347"/>
                <a:ext cx="1546955" cy="76009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 flipV="1">
                <a:off x="1926065" y="3991179"/>
                <a:ext cx="2497448" cy="229063"/>
              </a:xfrm>
              <a:prstGeom prst="bentConnector3">
                <a:avLst>
                  <a:gd name="adj1" fmla="val 1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36"/>
              <p:cNvCxnSpPr/>
              <p:nvPr/>
            </p:nvCxnSpPr>
            <p:spPr>
              <a:xfrm rot="5400000">
                <a:off x="3208253" y="4062218"/>
                <a:ext cx="1382009" cy="1239933"/>
              </a:xfrm>
              <a:prstGeom prst="bentConnector3">
                <a:avLst>
                  <a:gd name="adj1" fmla="val 27315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36"/>
              <p:cNvCxnSpPr/>
              <p:nvPr/>
            </p:nvCxnSpPr>
            <p:spPr>
              <a:xfrm rot="16200000" flipH="1">
                <a:off x="4587588" y="4114899"/>
                <a:ext cx="1530580" cy="1283141"/>
              </a:xfrm>
              <a:prstGeom prst="bentConnector3">
                <a:avLst>
                  <a:gd name="adj1" fmla="val 2553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36"/>
              <p:cNvCxnSpPr/>
              <p:nvPr/>
            </p:nvCxnSpPr>
            <p:spPr>
              <a:xfrm>
                <a:off x="4810697" y="3991180"/>
                <a:ext cx="2545685" cy="229062"/>
              </a:xfrm>
              <a:prstGeom prst="bentConnector3">
                <a:avLst>
                  <a:gd name="adj1" fmla="val 73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1938139" y="4220243"/>
                <a:ext cx="0" cy="62172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7343801" y="4220243"/>
                <a:ext cx="0" cy="62172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1292899" y="1987260"/>
              <a:ext cx="6679231" cy="3845877"/>
              <a:chOff x="999098" y="1777882"/>
              <a:chExt cx="6679231" cy="38458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9098" y="4357427"/>
                <a:ext cx="1266332" cy="126633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29529" y="3172139"/>
                <a:ext cx="618370" cy="61837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37022" y="3083453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8970" y="3082590"/>
                <a:ext cx="754122" cy="75412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4896" y="1855632"/>
                <a:ext cx="622270" cy="62227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1997" y="4357427"/>
                <a:ext cx="1266332" cy="126633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7482" y="4357427"/>
                <a:ext cx="1266332" cy="126633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05548" y="4357427"/>
                <a:ext cx="1266332" cy="126633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3614" y="4357427"/>
                <a:ext cx="1266332" cy="126633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37022" y="1788875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43405" y="1777882"/>
                <a:ext cx="755783" cy="755783"/>
              </a:xfrm>
              <a:prstGeom prst="rect">
                <a:avLst/>
              </a:prstGeom>
            </p:spPr>
          </p:pic>
        </p:grpSp>
      </p:grpSp>
      <p:sp>
        <p:nvSpPr>
          <p:cNvPr id="72" name="TextBox 71"/>
          <p:cNvSpPr txBox="1"/>
          <p:nvPr/>
        </p:nvSpPr>
        <p:spPr>
          <a:xfrm>
            <a:off x="1566084" y="554276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98524" y="554276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60458" y="554276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17249" y="554276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49087" y="554276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5210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Multiple servers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There can often be many specialised servers, especially in a large client-server network.</a:t>
            </a:r>
          </a:p>
          <a:p>
            <a:r>
              <a:rPr lang="en-GB" dirty="0" smtClean="0"/>
              <a:t>Each one will be dedicated to a certain task:</a:t>
            </a:r>
          </a:p>
          <a:p>
            <a:pPr lvl="1"/>
            <a:r>
              <a:rPr lang="en-GB" dirty="0" smtClean="0"/>
              <a:t>Web server</a:t>
            </a:r>
          </a:p>
          <a:p>
            <a:pPr lvl="1"/>
            <a:r>
              <a:rPr lang="en-GB" dirty="0" smtClean="0"/>
              <a:t>Print server</a:t>
            </a:r>
          </a:p>
          <a:p>
            <a:pPr lvl="1"/>
            <a:r>
              <a:rPr lang="en-GB" dirty="0" smtClean="0"/>
              <a:t>Mail server</a:t>
            </a:r>
          </a:p>
          <a:p>
            <a:pPr lvl="1"/>
            <a:r>
              <a:rPr lang="en-GB" dirty="0" smtClean="0"/>
              <a:t>File server</a:t>
            </a:r>
          </a:p>
          <a:p>
            <a:pPr lvl="1"/>
            <a:r>
              <a:rPr lang="en-GB" dirty="0" smtClean="0"/>
              <a:t>Database server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4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Peer-to-peer architecture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peer-to-peer network has no central server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33435" y="2413856"/>
            <a:ext cx="3390869" cy="3499871"/>
            <a:chOff x="4812738" y="2015751"/>
            <a:chExt cx="3390869" cy="3499871"/>
          </a:xfrm>
        </p:grpSpPr>
        <p:grpSp>
          <p:nvGrpSpPr>
            <p:cNvPr id="17" name="Group 16"/>
            <p:cNvGrpSpPr/>
            <p:nvPr/>
          </p:nvGrpSpPr>
          <p:grpSpPr>
            <a:xfrm>
              <a:off x="5161308" y="2393642"/>
              <a:ext cx="2725907" cy="2744088"/>
              <a:chOff x="5161308" y="2393642"/>
              <a:chExt cx="2725907" cy="274408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5402374" y="3755134"/>
                <a:ext cx="224302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5946412" y="2616343"/>
                <a:ext cx="1171125" cy="230877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929213" y="2578789"/>
                <a:ext cx="1188324" cy="23463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5169908" y="2597566"/>
                <a:ext cx="560234" cy="96778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7336155" y="3963994"/>
                <a:ext cx="489560" cy="96778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326981" y="2574607"/>
                <a:ext cx="560234" cy="96778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161308" y="3972051"/>
                <a:ext cx="560234" cy="96778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130804" y="2393642"/>
                <a:ext cx="78616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6130804" y="5137730"/>
                <a:ext cx="78616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6118046" y="3963994"/>
                <a:ext cx="1527354" cy="94264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5407975" y="2575624"/>
                <a:ext cx="1527354" cy="94264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852030" y="2616343"/>
                <a:ext cx="0" cy="23438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116153" y="2616343"/>
                <a:ext cx="1527354" cy="94264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360125" y="3952502"/>
                <a:ext cx="1527354" cy="94264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193740" y="2616343"/>
                <a:ext cx="0" cy="23438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4812738" y="2015751"/>
              <a:ext cx="3390869" cy="3499871"/>
              <a:chOff x="4812738" y="2015751"/>
              <a:chExt cx="3390869" cy="349987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12738" y="3380149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47824" y="3380149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8521" y="2015751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8521" y="4759839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9646" y="2015751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9646" y="4759839"/>
                <a:ext cx="755783" cy="7557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899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Peer-to-peer networking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Features of a </a:t>
            </a:r>
            <a:r>
              <a:rPr lang="en-GB" dirty="0" smtClean="0"/>
              <a:t>peer-to-peer </a:t>
            </a:r>
            <a:r>
              <a:rPr lang="en-GB" dirty="0"/>
              <a:t>network include:</a:t>
            </a:r>
          </a:p>
          <a:p>
            <a:pPr lvl="1"/>
            <a:r>
              <a:rPr lang="en-GB" dirty="0" smtClean="0"/>
              <a:t>Suitable </a:t>
            </a:r>
            <a:r>
              <a:rPr lang="en-GB" dirty="0"/>
              <a:t>for a small </a:t>
            </a:r>
            <a:r>
              <a:rPr lang="en-GB" dirty="0" smtClean="0"/>
              <a:t>companies </a:t>
            </a:r>
            <a:r>
              <a:rPr lang="en-GB" dirty="0"/>
              <a:t>with </a:t>
            </a:r>
            <a:r>
              <a:rPr lang="en-GB" dirty="0" smtClean="0"/>
              <a:t>fewer computers</a:t>
            </a:r>
            <a:endParaRPr lang="en-GB" dirty="0"/>
          </a:p>
          <a:p>
            <a:pPr lvl="1"/>
            <a:r>
              <a:rPr lang="en-GB" dirty="0" smtClean="0"/>
              <a:t>No central server </a:t>
            </a:r>
            <a:r>
              <a:rPr lang="en-GB" dirty="0"/>
              <a:t>controls files or </a:t>
            </a:r>
            <a:r>
              <a:rPr lang="en-GB" dirty="0" smtClean="0"/>
              <a:t>security</a:t>
            </a:r>
          </a:p>
          <a:p>
            <a:pPr lvl="1"/>
            <a:r>
              <a:rPr lang="en-GB" dirty="0" smtClean="0"/>
              <a:t>All </a:t>
            </a:r>
            <a:r>
              <a:rPr lang="en-GB" dirty="0"/>
              <a:t>computers can </a:t>
            </a:r>
            <a:r>
              <a:rPr lang="en-GB" dirty="0" smtClean="0"/>
              <a:t>easily see </a:t>
            </a:r>
            <a:r>
              <a:rPr lang="en-GB" dirty="0"/>
              <a:t>files on all other </a:t>
            </a:r>
            <a:r>
              <a:rPr lang="en-GB" dirty="0" smtClean="0"/>
              <a:t>computers</a:t>
            </a:r>
          </a:p>
          <a:p>
            <a:pPr lvl="1"/>
            <a:r>
              <a:rPr lang="en-GB" dirty="0" smtClean="0"/>
              <a:t>All </a:t>
            </a:r>
            <a:r>
              <a:rPr lang="en-GB" dirty="0"/>
              <a:t>computers can communicate with each other without going through a </a:t>
            </a:r>
            <a:r>
              <a:rPr lang="en-GB" dirty="0" smtClean="0"/>
              <a:t>server</a:t>
            </a:r>
            <a:endParaRPr lang="en-GB" dirty="0"/>
          </a:p>
          <a:p>
            <a:pPr lvl="1"/>
            <a:r>
              <a:rPr lang="en-GB" dirty="0" smtClean="0"/>
              <a:t>If a computer is switched off, data </a:t>
            </a:r>
            <a:r>
              <a:rPr lang="en-GB" dirty="0"/>
              <a:t>cannot be </a:t>
            </a:r>
            <a:r>
              <a:rPr lang="en-GB" dirty="0" smtClean="0"/>
              <a:t>retrieved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3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3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3520" y="1723738"/>
            <a:ext cx="7797230" cy="2171305"/>
          </a:xfrm>
        </p:spPr>
        <p:txBody>
          <a:bodyPr/>
          <a:lstStyle/>
          <a:p>
            <a:r>
              <a:rPr lang="en-GB" sz="2800" dirty="0"/>
              <a:t>Complete </a:t>
            </a:r>
            <a:r>
              <a:rPr lang="en-GB" sz="2800" b="1" dirty="0" smtClean="0"/>
              <a:t>Task 1</a:t>
            </a:r>
            <a:r>
              <a:rPr lang="en-GB" sz="2800" dirty="0" smtClean="0"/>
              <a:t>, </a:t>
            </a:r>
            <a:r>
              <a:rPr lang="en-GB" sz="2800" b="1" dirty="0" smtClean="0"/>
              <a:t>Questions</a:t>
            </a:r>
            <a:r>
              <a:rPr lang="en-GB" sz="2800" dirty="0" smtClean="0"/>
              <a:t> </a:t>
            </a:r>
            <a:r>
              <a:rPr lang="en-GB" sz="2800" b="1" dirty="0" smtClean="0"/>
              <a:t>1</a:t>
            </a:r>
            <a:r>
              <a:rPr lang="en-GB" sz="2800" dirty="0" smtClean="0"/>
              <a:t> and </a:t>
            </a:r>
            <a:r>
              <a:rPr lang="en-GB" sz="2800" b="1" dirty="0" smtClean="0"/>
              <a:t>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970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Architecture </a:t>
            </a:r>
            <a:r>
              <a:rPr lang="en-GB" dirty="0"/>
              <a:t>summary</a:t>
            </a:r>
          </a:p>
          <a:p>
            <a:endParaRPr lang="en-GB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53027"/>
              </p:ext>
            </p:extLst>
          </p:nvPr>
        </p:nvGraphicFramePr>
        <p:xfrm>
          <a:off x="733805" y="1711229"/>
          <a:ext cx="7648195" cy="440362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23035"/>
                <a:gridCol w="3825160"/>
              </a:tblGrid>
              <a:tr h="468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server</a:t>
                      </a:r>
                      <a:endParaRPr kumimoji="0" lang="en-GB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Peer-to-peer</a:t>
                      </a:r>
                      <a:endParaRPr kumimoji="0" lang="en-GB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639"/>
                    </a:solidFill>
                  </a:tcPr>
                </a:tc>
              </a:tr>
              <a:tr h="754193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User IDs, passwords and access levels centrally controlled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Files and programs stored on individual computers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4193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0" lang="en-GB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Used in many small, medium-size and large organisations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Suitable for a home computer network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4193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7. Can be expensive to set up and to manage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Cheap to set up and maintain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4193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9. Backup is centralised and usually automated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6. Each computer on the network can act as both client and server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6741"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10. No access to other users’ files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8. Can be used for sharing of music and streaming coverage of live events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5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Peer-to-peer on a WAN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P2P configuration can also be used for file-sharing websites</a:t>
            </a:r>
          </a:p>
          <a:p>
            <a:r>
              <a:rPr lang="en-GB" dirty="0" smtClean="0"/>
              <a:t>BBC iPlayer, for example, uses P2P networking</a:t>
            </a:r>
          </a:p>
          <a:p>
            <a:r>
              <a:rPr lang="en-GB" dirty="0" smtClean="0"/>
              <a:t>This means that with thousands of people downloading, data can be passed between computers rather than just from the server</a:t>
            </a:r>
          </a:p>
          <a:p>
            <a:r>
              <a:rPr lang="en-GB" dirty="0" smtClean="0"/>
              <a:t>Peer-to-peer networks are often used for the illegal distribution of copyright material such as music and films, as they are very difficult to close down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54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Peer-to-peer file sharing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file request can return several parts of the same file from multiple copies on multiple computers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4750406" y="2888788"/>
            <a:ext cx="3908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query: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“AnotherBrickInTheWall.mp3”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9898" y="2805340"/>
            <a:ext cx="14810" cy="3033648"/>
          </a:xfrm>
          <a:prstGeom prst="straightConnector1">
            <a:avLst/>
          </a:prstGeom>
          <a:ln w="76200">
            <a:solidFill>
              <a:srgbClr val="B2CB63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44681" y="5853495"/>
            <a:ext cx="20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Millions of computers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1" name="Group 2050"/>
          <p:cNvGrpSpPr/>
          <p:nvPr/>
        </p:nvGrpSpPr>
        <p:grpSpPr>
          <a:xfrm>
            <a:off x="2714162" y="2692206"/>
            <a:ext cx="3930706" cy="3421542"/>
            <a:chOff x="2714162" y="2692206"/>
            <a:chExt cx="3930706" cy="3421542"/>
          </a:xfrm>
        </p:grpSpPr>
        <p:grpSp>
          <p:nvGrpSpPr>
            <p:cNvPr id="8" name="Group 7"/>
            <p:cNvGrpSpPr/>
            <p:nvPr/>
          </p:nvGrpSpPr>
          <p:grpSpPr>
            <a:xfrm>
              <a:off x="2714162" y="2692206"/>
              <a:ext cx="3930706" cy="3421542"/>
              <a:chOff x="2766031" y="889914"/>
              <a:chExt cx="3930706" cy="3421542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743656" y="3750199"/>
                <a:ext cx="220714" cy="42600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655131" y="3767518"/>
                <a:ext cx="0" cy="378255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4318326" y="3716398"/>
                <a:ext cx="270556" cy="45658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668747" y="3750199"/>
                <a:ext cx="220714" cy="42600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580222" y="3767518"/>
                <a:ext cx="0" cy="378255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5243417" y="3716398"/>
                <a:ext cx="270556" cy="45658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377179" y="3750199"/>
                <a:ext cx="220714" cy="42600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288654" y="3767518"/>
                <a:ext cx="0" cy="378255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872363" y="2499811"/>
                <a:ext cx="459991" cy="66636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766704" y="2579744"/>
                <a:ext cx="0" cy="58643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238411" y="2544324"/>
                <a:ext cx="373249" cy="51111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329084" y="3233193"/>
                <a:ext cx="279250" cy="40453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244147" y="3273160"/>
                <a:ext cx="0" cy="378255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2880532" y="3222040"/>
                <a:ext cx="270556" cy="45658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693482" y="3750199"/>
                <a:ext cx="220714" cy="42600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04957" y="3767518"/>
                <a:ext cx="0" cy="378255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268152" y="3716398"/>
                <a:ext cx="270556" cy="45658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711296" y="1445742"/>
                <a:ext cx="686560" cy="86123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60299" y="1483613"/>
                <a:ext cx="5973" cy="823359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722743" y="1483613"/>
                <a:ext cx="601270" cy="82335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499529" y="2499811"/>
                <a:ext cx="459991" cy="66636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393870" y="2579744"/>
                <a:ext cx="0" cy="58643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865577" y="2544324"/>
                <a:ext cx="373249" cy="511115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011669" y="3233193"/>
                <a:ext cx="279250" cy="40453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926732" y="3273160"/>
                <a:ext cx="0" cy="378255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5563117" y="3222040"/>
                <a:ext cx="270556" cy="45658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82408" y="889914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9210" y="2182758"/>
                <a:ext cx="483949" cy="483949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18326" y="2182758"/>
                <a:ext cx="483949" cy="483949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4220" y="2182758"/>
                <a:ext cx="483949" cy="483949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4443" y="2985046"/>
                <a:ext cx="362269" cy="362269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6722" y="2985046"/>
                <a:ext cx="362269" cy="362269"/>
              </a:xfrm>
              <a:prstGeom prst="rect">
                <a:avLst/>
              </a:prstGeom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0612" y="2985046"/>
                <a:ext cx="362269" cy="362269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48616" y="3540154"/>
                <a:ext cx="276944" cy="27694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87948" y="3540154"/>
                <a:ext cx="276944" cy="27694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52447" y="3540154"/>
                <a:ext cx="276944" cy="276944"/>
              </a:xfrm>
              <a:prstGeom prst="rect">
                <a:avLst/>
              </a:prstGeom>
            </p:spPr>
          </p:pic>
          <p:cxnSp>
            <p:nvCxnSpPr>
              <p:cNvPr id="45" name="Straight Connector 44"/>
              <p:cNvCxnSpPr/>
              <p:nvPr/>
            </p:nvCxnSpPr>
            <p:spPr>
              <a:xfrm>
                <a:off x="4384503" y="3233193"/>
                <a:ext cx="279250" cy="40453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299566" y="3273160"/>
                <a:ext cx="0" cy="378255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3935951" y="3222040"/>
                <a:ext cx="270556" cy="45658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7277" y="2985046"/>
                <a:ext cx="362269" cy="36226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9556" y="2985046"/>
                <a:ext cx="362269" cy="362269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13446" y="2985046"/>
                <a:ext cx="362269" cy="362269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screen">
                <a:grayscl/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21450" y="3540154"/>
                <a:ext cx="276944" cy="276944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0782" y="3540154"/>
                <a:ext cx="276944" cy="276944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25281" y="3540154"/>
                <a:ext cx="276944" cy="276944"/>
              </a:xfrm>
              <a:prstGeom prst="rect">
                <a:avLst/>
              </a:prstGeom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66031" y="3540154"/>
                <a:ext cx="276944" cy="27694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05363" y="3540154"/>
                <a:ext cx="276944" cy="27694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69862" y="3540154"/>
                <a:ext cx="276944" cy="276944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74469" y="4095750"/>
                <a:ext cx="215706" cy="215706"/>
              </a:xfrm>
              <a:prstGeom prst="rect">
                <a:avLst/>
              </a:prstGeom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9988" y="4095750"/>
                <a:ext cx="215706" cy="215706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334" y="4095750"/>
                <a:ext cx="215706" cy="21570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24643" y="4095750"/>
                <a:ext cx="215706" cy="215706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40162" y="4095750"/>
                <a:ext cx="215706" cy="215706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7508" y="4095750"/>
                <a:ext cx="215706" cy="215706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9734" y="4095750"/>
                <a:ext cx="215706" cy="215706"/>
              </a:xfrm>
              <a:prstGeom prst="rect">
                <a:avLst/>
              </a:prstGeom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5253" y="4095750"/>
                <a:ext cx="215706" cy="21570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72599" y="4095750"/>
                <a:ext cx="215706" cy="215706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73685" y="4095750"/>
                <a:ext cx="215706" cy="215706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1031" y="4095750"/>
                <a:ext cx="215706" cy="215706"/>
              </a:xfrm>
              <a:prstGeom prst="rect">
                <a:avLst/>
              </a:prstGeom>
            </p:spPr>
          </p:pic>
        </p:grpSp>
        <p:cxnSp>
          <p:nvCxnSpPr>
            <p:cNvPr id="73" name="Straight Connector 72"/>
            <p:cNvCxnSpPr/>
            <p:nvPr/>
          </p:nvCxnSpPr>
          <p:spPr>
            <a:xfrm flipH="1">
              <a:off x="4191824" y="3347275"/>
              <a:ext cx="42540" cy="58253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742098" y="3347275"/>
              <a:ext cx="95932" cy="118810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92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issues of peer-to-peer networking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123279"/>
            <a:ext cx="3219070" cy="3453607"/>
          </a:xfrm>
        </p:spPr>
        <p:txBody>
          <a:bodyPr/>
          <a:lstStyle/>
          <a:p>
            <a:r>
              <a:rPr lang="en-GB" dirty="0" smtClean="0"/>
              <a:t>What cases of internet based piracy are you aware of?</a:t>
            </a:r>
          </a:p>
          <a:p>
            <a:r>
              <a:rPr lang="en-GB" dirty="0" smtClean="0"/>
              <a:t>Some have made big media headlines over the past few years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943350" y="2123279"/>
            <a:ext cx="4394304" cy="3475990"/>
            <a:chOff x="4488110" y="1577005"/>
            <a:chExt cx="4236441" cy="3351117"/>
          </a:xfrm>
        </p:grpSpPr>
        <p:pic>
          <p:nvPicPr>
            <p:cNvPr id="1026" name="Picture 2" descr="http://www.bestvpnz.com/wp-content/uploads/2013/02/Virgin-media-blocks-Pirate-Bay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88110" y="1577005"/>
              <a:ext cx="4236441" cy="2080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bestvpnz.com/wp-content/uploads/2013/02/Virgin-media-blocks-Pirate-Ba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88110" y="3661510"/>
              <a:ext cx="4236441" cy="1266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75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8059"/>
            <a:ext cx="9144000" cy="620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Cloud computing?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“The </a:t>
            </a:r>
            <a:r>
              <a:rPr lang="en-GB" dirty="0">
                <a:solidFill>
                  <a:schemeClr val="bg1"/>
                </a:solidFill>
              </a:rPr>
              <a:t>cloud” is simply an imaginative term for Internet computing, using remote servers run by organisations such as Dropbox, Microsoft, or thousands of other specialist software companies</a:t>
            </a:r>
          </a:p>
        </p:txBody>
      </p:sp>
    </p:spTree>
    <p:extLst>
      <p:ext uri="{BB962C8B-B14F-4D97-AF65-F5344CB8AC3E}">
        <p14:creationId xmlns:p14="http://schemas.microsoft.com/office/powerpoint/2010/main" val="19909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Explain peer-to-peer and client-server networking</a:t>
            </a:r>
          </a:p>
          <a:p>
            <a:pPr lvl="0"/>
            <a:r>
              <a:rPr lang="en-GB" dirty="0" smtClean="0"/>
              <a:t>Describe </a:t>
            </a:r>
            <a:r>
              <a:rPr lang="en-GB" dirty="0"/>
              <a:t>situations where peer-to-peer and client-server networking might be </a:t>
            </a:r>
            <a:r>
              <a:rPr lang="en-GB" dirty="0" smtClean="0"/>
              <a:t>used</a:t>
            </a:r>
          </a:p>
          <a:p>
            <a:pPr lvl="0"/>
            <a:r>
              <a:rPr lang="en-GB" dirty="0" smtClean="0"/>
              <a:t>Describe the advantages and drawbacks of cloud computing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831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Cloud computing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Instead of maintaining their own networks, many organisations </a:t>
            </a:r>
            <a:r>
              <a:rPr lang="en-GB" dirty="0" smtClean="0"/>
              <a:t>now rely on </a:t>
            </a:r>
            <a:r>
              <a:rPr lang="en-GB" b="1" dirty="0">
                <a:solidFill>
                  <a:srgbClr val="98A639"/>
                </a:solidFill>
              </a:rPr>
              <a:t>cloud computing </a:t>
            </a:r>
            <a:r>
              <a:rPr lang="en-GB" dirty="0"/>
              <a:t>to share both software and files at different </a:t>
            </a:r>
            <a:r>
              <a:rPr lang="en-GB" dirty="0" smtClean="0"/>
              <a:t>sites</a:t>
            </a:r>
          </a:p>
          <a:p>
            <a:pPr lvl="1"/>
            <a:r>
              <a:rPr lang="en-GB" dirty="0" smtClean="0"/>
              <a:t>What are the advantages?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Advantages of cloud </a:t>
            </a:r>
            <a:r>
              <a:rPr lang="en-GB" dirty="0" smtClean="0"/>
              <a:t>computing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090057"/>
            <a:ext cx="7797230" cy="4136572"/>
          </a:xfrm>
        </p:spPr>
        <p:txBody>
          <a:bodyPr/>
          <a:lstStyle/>
          <a:p>
            <a:r>
              <a:rPr lang="en-GB" dirty="0" smtClean="0"/>
              <a:t>Some software does not have to be downloaded to the user’s computer. All the software and data files are held by the software manufacturer “in the cloud”</a:t>
            </a:r>
          </a:p>
          <a:p>
            <a:r>
              <a:rPr lang="en-GB" dirty="0"/>
              <a:t>S</a:t>
            </a:r>
            <a:r>
              <a:rPr lang="en-GB" dirty="0" smtClean="0"/>
              <a:t>oftware and data is accessible from any computer anywhere in the world</a:t>
            </a:r>
          </a:p>
          <a:p>
            <a:r>
              <a:rPr lang="en-GB" dirty="0" smtClean="0"/>
              <a:t>The data is automatically backed up so there is no danger of losing it</a:t>
            </a:r>
          </a:p>
          <a:p>
            <a:r>
              <a:rPr lang="en-GB" dirty="0" smtClean="0"/>
              <a:t>The software and data does not occupy space on the user’s hard drive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4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Network architecture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50801" y="1704179"/>
            <a:ext cx="7797230" cy="3453607"/>
          </a:xfrm>
        </p:spPr>
        <p:txBody>
          <a:bodyPr/>
          <a:lstStyle/>
          <a:p>
            <a:r>
              <a:rPr lang="en-GB" dirty="0" smtClean="0"/>
              <a:t>There are two </a:t>
            </a:r>
            <a:r>
              <a:rPr lang="en-GB" dirty="0"/>
              <a:t>types of network </a:t>
            </a:r>
            <a:r>
              <a:rPr lang="en-GB" dirty="0" smtClean="0"/>
              <a:t>architecture:</a:t>
            </a:r>
          </a:p>
          <a:p>
            <a:pPr lvl="1"/>
            <a:r>
              <a:rPr lang="en-GB" dirty="0" smtClean="0"/>
              <a:t>Client </a:t>
            </a:r>
            <a:r>
              <a:rPr lang="en-GB" dirty="0"/>
              <a:t>server</a:t>
            </a:r>
          </a:p>
          <a:p>
            <a:pPr lvl="1"/>
            <a:r>
              <a:rPr lang="en-GB" dirty="0" smtClean="0"/>
              <a:t>Peer-to-peer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6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Client-server or Peer-to-peer?</a:t>
            </a:r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>
            <a:off x="918071" y="2100418"/>
            <a:ext cx="7285536" cy="3499871"/>
            <a:chOff x="918071" y="2015751"/>
            <a:chExt cx="7285536" cy="3499871"/>
          </a:xfrm>
        </p:grpSpPr>
        <p:sp>
          <p:nvSpPr>
            <p:cNvPr id="12" name="TextBox 11"/>
            <p:cNvSpPr txBox="1"/>
            <p:nvPr/>
          </p:nvSpPr>
          <p:spPr>
            <a:xfrm>
              <a:off x="2915616" y="4022386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Server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918071" y="2015751"/>
              <a:ext cx="7285536" cy="3499871"/>
              <a:chOff x="918071" y="2015751"/>
              <a:chExt cx="7285536" cy="349987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918071" y="2015751"/>
                <a:ext cx="6969144" cy="3499871"/>
                <a:chOff x="918071" y="2015751"/>
                <a:chExt cx="6969144" cy="3499871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516174" y="2393642"/>
                  <a:ext cx="6371041" cy="2744088"/>
                  <a:chOff x="1516174" y="2393642"/>
                  <a:chExt cx="6371041" cy="2744088"/>
                </a:xfrm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2051746" y="2616343"/>
                    <a:ext cx="377891" cy="831014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2892583" y="4166411"/>
                    <a:ext cx="377891" cy="831014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2827781" y="2578789"/>
                    <a:ext cx="425494" cy="905824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H="1">
                    <a:off x="1999067" y="4129006"/>
                    <a:ext cx="425494" cy="905824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1516174" y="3755134"/>
                    <a:ext cx="2243026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H="1">
                    <a:off x="5402374" y="3755134"/>
                    <a:ext cx="2243026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5946412" y="2616343"/>
                    <a:ext cx="1171125" cy="230877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5929213" y="2578789"/>
                    <a:ext cx="1188324" cy="2346324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H="1">
                    <a:off x="5169908" y="2597566"/>
                    <a:ext cx="560234" cy="967783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7336155" y="3963994"/>
                    <a:ext cx="489560" cy="967783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7326981" y="2574607"/>
                    <a:ext cx="560234" cy="967783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5161308" y="3972051"/>
                    <a:ext cx="560234" cy="967783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6130804" y="2393642"/>
                    <a:ext cx="786167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6130804" y="5137730"/>
                    <a:ext cx="786167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6118046" y="3963994"/>
                    <a:ext cx="1527354" cy="94264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5407975" y="2575624"/>
                    <a:ext cx="1527354" cy="94264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5852030" y="2616343"/>
                    <a:ext cx="0" cy="2343872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6116153" y="2616343"/>
                    <a:ext cx="1527354" cy="94264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5360125" y="3952502"/>
                    <a:ext cx="1527354" cy="94264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7193740" y="2616343"/>
                    <a:ext cx="0" cy="2343872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918071" y="2015751"/>
                  <a:ext cx="3390869" cy="3499871"/>
                  <a:chOff x="918071" y="2015751"/>
                  <a:chExt cx="3390869" cy="3499871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04142" y="3121968"/>
                    <a:ext cx="1266332" cy="1266332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8071" y="3380149"/>
                    <a:ext cx="755783" cy="755783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53157" y="3380149"/>
                    <a:ext cx="755783" cy="755783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73854" y="2015751"/>
                    <a:ext cx="755783" cy="755783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73854" y="4759839"/>
                    <a:ext cx="755783" cy="755783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44979" y="2015751"/>
                    <a:ext cx="755783" cy="755783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44979" y="4759839"/>
                    <a:ext cx="755783" cy="75578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0" name="Group 59"/>
              <p:cNvGrpSpPr/>
              <p:nvPr/>
            </p:nvGrpSpPr>
            <p:grpSpPr>
              <a:xfrm>
                <a:off x="4812738" y="2015751"/>
                <a:ext cx="3390869" cy="3499871"/>
                <a:chOff x="4812738" y="2015751"/>
                <a:chExt cx="3390869" cy="3499871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12738" y="3380149"/>
                  <a:ext cx="755783" cy="755783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824" y="3380149"/>
                  <a:ext cx="755783" cy="755783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8521" y="2015751"/>
                  <a:ext cx="755783" cy="755783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8521" y="4759839"/>
                  <a:ext cx="755783" cy="755783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39646" y="2015751"/>
                  <a:ext cx="755783" cy="755783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39646" y="4759839"/>
                  <a:ext cx="755783" cy="75578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0837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client-server </a:t>
            </a:r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480721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dirty="0"/>
              <a:t>server</a:t>
            </a:r>
            <a:r>
              <a:rPr lang="en-GB" dirty="0"/>
              <a:t> is a powerful computer which provides </a:t>
            </a:r>
            <a:r>
              <a:rPr lang="en-GB" dirty="0" smtClean="0"/>
              <a:t>services or resources </a:t>
            </a:r>
            <a:r>
              <a:rPr lang="en-GB" dirty="0"/>
              <a:t>required by any of the </a:t>
            </a:r>
            <a:r>
              <a:rPr lang="en-GB" dirty="0" smtClean="0"/>
              <a:t>clients</a:t>
            </a:r>
          </a:p>
          <a:p>
            <a:r>
              <a:rPr lang="en-GB" dirty="0" smtClean="0"/>
              <a:t>A </a:t>
            </a:r>
            <a:r>
              <a:rPr lang="en-GB" b="1" dirty="0" smtClean="0"/>
              <a:t>client</a:t>
            </a:r>
            <a:r>
              <a:rPr lang="en-GB" dirty="0" smtClean="0"/>
              <a:t> is a computer which requests the services or resources provided by the server</a:t>
            </a:r>
            <a:endParaRPr lang="en-GB" dirty="0"/>
          </a:p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44428" y="3675991"/>
            <a:ext cx="6462983" cy="2482538"/>
            <a:chOff x="901528" y="3666466"/>
            <a:chExt cx="6462983" cy="2482538"/>
          </a:xfrm>
        </p:grpSpPr>
        <p:grpSp>
          <p:nvGrpSpPr>
            <p:cNvPr id="10" name="Group 9"/>
            <p:cNvGrpSpPr/>
            <p:nvPr/>
          </p:nvGrpSpPr>
          <p:grpSpPr>
            <a:xfrm>
              <a:off x="2089994" y="3666466"/>
              <a:ext cx="5069353" cy="2482538"/>
              <a:chOff x="2564118" y="4397952"/>
              <a:chExt cx="4075973" cy="199605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5089740" y="5386645"/>
                <a:ext cx="856892" cy="0"/>
              </a:xfrm>
              <a:prstGeom prst="straightConnector1">
                <a:avLst/>
              </a:prstGeom>
              <a:ln w="57150">
                <a:solidFill>
                  <a:srgbClr val="B2CB63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Arc 7"/>
              <p:cNvSpPr/>
              <p:nvPr/>
            </p:nvSpPr>
            <p:spPr>
              <a:xfrm rot="20218192">
                <a:off x="3216052" y="4726212"/>
                <a:ext cx="1214365" cy="1158114"/>
              </a:xfrm>
              <a:prstGeom prst="arc">
                <a:avLst>
                  <a:gd name="adj1" fmla="val 13882761"/>
                  <a:gd name="adj2" fmla="val 0"/>
                </a:avLst>
              </a:prstGeom>
              <a:ln w="57150">
                <a:solidFill>
                  <a:srgbClr val="B2CB6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B2CB63"/>
                  </a:solidFill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rot="9442388">
                <a:off x="3209988" y="4937762"/>
                <a:ext cx="1214365" cy="1158114"/>
              </a:xfrm>
              <a:prstGeom prst="arc">
                <a:avLst>
                  <a:gd name="adj1" fmla="val 13882761"/>
                  <a:gd name="adj2" fmla="val 0"/>
                </a:avLst>
              </a:prstGeom>
              <a:ln w="57150">
                <a:solidFill>
                  <a:srgbClr val="B2CB6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B2CB63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64118" y="5650775"/>
                <a:ext cx="664031" cy="29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98A6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Client</a:t>
                </a:r>
                <a:endParaRPr lang="en-GB" b="1" dirty="0">
                  <a:solidFill>
                    <a:srgbClr val="98A63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08258" y="4397952"/>
                <a:ext cx="684654" cy="29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98A6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:endParaRPr lang="en-GB" b="1" dirty="0">
                  <a:solidFill>
                    <a:srgbClr val="98A63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14938" y="6097053"/>
                <a:ext cx="1035229" cy="29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98A6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Response</a:t>
                </a:r>
                <a:endParaRPr lang="en-GB" b="1" dirty="0">
                  <a:solidFill>
                    <a:srgbClr val="98A63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126782" y="5038612"/>
                <a:ext cx="767142" cy="29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98A6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Search</a:t>
                </a:r>
                <a:endParaRPr lang="en-GB" b="1" dirty="0">
                  <a:solidFill>
                    <a:srgbClr val="98A63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89481" y="5698186"/>
                <a:ext cx="550610" cy="29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98A6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  <a:endParaRPr lang="en-GB" b="1" dirty="0">
                  <a:solidFill>
                    <a:srgbClr val="98A63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359692" y="5783016"/>
                <a:ext cx="725898" cy="29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98A6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Server</a:t>
                </a:r>
                <a:endParaRPr lang="en-GB" b="1" dirty="0">
                  <a:solidFill>
                    <a:srgbClr val="98A63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528" y="3924023"/>
              <a:ext cx="1428750" cy="1428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8972" y="4111543"/>
              <a:ext cx="1428750" cy="14287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2771" y="4307541"/>
              <a:ext cx="1101740" cy="11017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7783" y="4483525"/>
              <a:ext cx="857896" cy="857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6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Client-server architecture</a:t>
            </a:r>
            <a:endParaRPr lang="en-GB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Terminals are known ‘clients’ of the central server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740505" y="2447554"/>
            <a:ext cx="3390869" cy="3499871"/>
            <a:chOff x="918071" y="2100418"/>
            <a:chExt cx="3390869" cy="3499871"/>
          </a:xfrm>
        </p:grpSpPr>
        <p:sp>
          <p:nvSpPr>
            <p:cNvPr id="7" name="TextBox 6"/>
            <p:cNvSpPr txBox="1"/>
            <p:nvPr/>
          </p:nvSpPr>
          <p:spPr>
            <a:xfrm>
              <a:off x="2915616" y="4107053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Server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18071" y="2100418"/>
              <a:ext cx="3390869" cy="3499871"/>
              <a:chOff x="918071" y="2015751"/>
              <a:chExt cx="3390869" cy="349987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516174" y="2578789"/>
                <a:ext cx="2243026" cy="2456041"/>
                <a:chOff x="1516174" y="2578789"/>
                <a:chExt cx="2243026" cy="2456041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051746" y="2616343"/>
                  <a:ext cx="377891" cy="83101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892583" y="4166411"/>
                  <a:ext cx="377891" cy="83101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827781" y="2578789"/>
                  <a:ext cx="425494" cy="9058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1999067" y="4129006"/>
                  <a:ext cx="425494" cy="9058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516174" y="3755134"/>
                  <a:ext cx="224302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918071" y="2015751"/>
                <a:ext cx="3390869" cy="3499871"/>
                <a:chOff x="918071" y="2015751"/>
                <a:chExt cx="3390869" cy="3499871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4142" y="3121968"/>
                  <a:ext cx="1266332" cy="1266332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8071" y="3380149"/>
                  <a:ext cx="755783" cy="755783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3157" y="3380149"/>
                  <a:ext cx="755783" cy="755783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3854" y="2015751"/>
                  <a:ext cx="755783" cy="755783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3854" y="4759839"/>
                  <a:ext cx="755783" cy="755783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4979" y="2015751"/>
                  <a:ext cx="755783" cy="755783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4979" y="4759839"/>
                  <a:ext cx="755783" cy="75578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938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8084"/>
            <a:ext cx="9157925" cy="61999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Role of the client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29838" y="1704179"/>
            <a:ext cx="3091671" cy="3453607"/>
          </a:xfrm>
        </p:spPr>
        <p:txBody>
          <a:bodyPr/>
          <a:lstStyle/>
          <a:p>
            <a:r>
              <a:rPr lang="en-GB" dirty="0" smtClean="0"/>
              <a:t>The client sends requests to the server</a:t>
            </a:r>
          </a:p>
          <a:p>
            <a:r>
              <a:rPr lang="en-GB" dirty="0" smtClean="0"/>
              <a:t>Waits for a reply</a:t>
            </a:r>
          </a:p>
          <a:p>
            <a:r>
              <a:rPr lang="en-GB" dirty="0" smtClean="0"/>
              <a:t>Receives the reply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0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51234"/>
            <a:ext cx="9144000" cy="6209193"/>
            <a:chOff x="0" y="651234"/>
            <a:chExt cx="9144000" cy="62091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1682" y="651234"/>
              <a:ext cx="4402318" cy="62091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51234"/>
              <a:ext cx="5033913" cy="6209193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Role of the server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106282" cy="3453607"/>
          </a:xfrm>
        </p:spPr>
        <p:txBody>
          <a:bodyPr/>
          <a:lstStyle/>
          <a:p>
            <a:r>
              <a:rPr lang="en-GB" dirty="0" smtClean="0"/>
              <a:t>The server waits for requests from the clients</a:t>
            </a:r>
          </a:p>
          <a:p>
            <a:r>
              <a:rPr lang="en-GB" dirty="0" smtClean="0"/>
              <a:t>It may need to pass the request (e.g. for a web page) to another server – in which case, it becomes the “client”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1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Client-server networking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Features of a client-server network include: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central server </a:t>
            </a:r>
            <a:r>
              <a:rPr lang="en-GB" dirty="0" smtClean="0"/>
              <a:t>is used to </a:t>
            </a:r>
            <a:r>
              <a:rPr lang="en-GB" dirty="0"/>
              <a:t>manage security </a:t>
            </a:r>
            <a:endParaRPr lang="en-GB" dirty="0" smtClean="0"/>
          </a:p>
          <a:p>
            <a:pPr lvl="1"/>
            <a:r>
              <a:rPr lang="en-GB" dirty="0" smtClean="0"/>
              <a:t>Some </a:t>
            </a:r>
            <a:r>
              <a:rPr lang="en-GB" dirty="0"/>
              <a:t>files </a:t>
            </a:r>
            <a:r>
              <a:rPr lang="en-GB" dirty="0" smtClean="0"/>
              <a:t>are held on the central server</a:t>
            </a:r>
          </a:p>
          <a:p>
            <a:pPr lvl="1"/>
            <a:r>
              <a:rPr lang="en-GB" dirty="0" smtClean="0"/>
              <a:t>Some </a:t>
            </a:r>
            <a:r>
              <a:rPr lang="en-GB" dirty="0"/>
              <a:t>processing tasks are performed by </a:t>
            </a:r>
            <a:r>
              <a:rPr lang="en-GB" dirty="0" smtClean="0"/>
              <a:t>the server </a:t>
            </a:r>
          </a:p>
          <a:p>
            <a:pPr lvl="1"/>
            <a:r>
              <a:rPr lang="en-GB" dirty="0" smtClean="0"/>
              <a:t>Clients </a:t>
            </a:r>
            <a:r>
              <a:rPr lang="en-GB" dirty="0"/>
              <a:t>issue requests to </a:t>
            </a:r>
            <a:r>
              <a:rPr lang="en-GB" dirty="0" smtClean="0"/>
              <a:t>the server for </a:t>
            </a:r>
            <a:r>
              <a:rPr lang="en-GB" dirty="0"/>
              <a:t>services such as </a:t>
            </a:r>
            <a:r>
              <a:rPr lang="en-GB" dirty="0" smtClean="0"/>
              <a:t>email, file storage, backup and printing</a:t>
            </a:r>
          </a:p>
          <a:p>
            <a:pPr lvl="1"/>
            <a:r>
              <a:rPr lang="en-GB" dirty="0" smtClean="0"/>
              <a:t>Suitable for many different types of organisation, small and large</a:t>
            </a:r>
          </a:p>
          <a:p>
            <a:pPr lvl="1"/>
            <a:r>
              <a:rPr lang="en-GB" dirty="0" smtClean="0"/>
              <a:t>Can require specialist IT staff to administer the network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7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6</Template>
  <TotalTime>1745</TotalTime>
  <Words>743</Words>
  <Application>Microsoft Office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Museo900-Regular</vt:lpstr>
      <vt:lpstr>Museo 500</vt:lpstr>
      <vt:lpstr>Museo 900</vt:lpstr>
      <vt:lpstr>Museo 100</vt:lpstr>
      <vt:lpstr>Calibri</vt:lpstr>
      <vt:lpstr>Arial</vt:lpstr>
      <vt:lpstr>Times New Roman</vt:lpstr>
      <vt:lpstr>Museo 700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Patricia Heathcote</cp:lastModifiedBy>
  <cp:revision>69</cp:revision>
  <dcterms:created xsi:type="dcterms:W3CDTF">2015-07-23T10:55:14Z</dcterms:created>
  <dcterms:modified xsi:type="dcterms:W3CDTF">2015-08-16T10:53:22Z</dcterms:modified>
</cp:coreProperties>
</file>