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7" r:id="rId5"/>
    <p:sldId id="258" r:id="rId6"/>
    <p:sldId id="296" r:id="rId7"/>
    <p:sldId id="303" r:id="rId8"/>
    <p:sldId id="304" r:id="rId9"/>
    <p:sldId id="305" r:id="rId10"/>
    <p:sldId id="306" r:id="rId11"/>
    <p:sldId id="309" r:id="rId12"/>
    <p:sldId id="307" r:id="rId13"/>
    <p:sldId id="308" r:id="rId14"/>
    <p:sldId id="310" r:id="rId15"/>
    <p:sldId id="312" r:id="rId16"/>
    <p:sldId id="315" r:id="rId17"/>
    <p:sldId id="288" r:id="rId18"/>
    <p:sldId id="314" r:id="rId19"/>
    <p:sldId id="324" r:id="rId20"/>
    <p:sldId id="316" r:id="rId21"/>
    <p:sldId id="317" r:id="rId22"/>
    <p:sldId id="318" r:id="rId23"/>
    <p:sldId id="261" r:id="rId24"/>
    <p:sldId id="326" r:id="rId25"/>
    <p:sldId id="328" r:id="rId26"/>
    <p:sldId id="259" r:id="rId27"/>
  </p:sldIdLst>
  <p:sldSz cx="9144000" cy="6858000" type="screen4x3"/>
  <p:notesSz cx="6797675" cy="9926638"/>
  <p:embeddedFontLst>
    <p:embeddedFont>
      <p:font typeface="Museo 500" panose="02000000000000000000" pitchFamily="2" charset="0"/>
      <p:regular r:id="rId29"/>
    </p:embeddedFont>
    <p:embeddedFont>
      <p:font typeface="Museo900-Regular" panose="02000000000000000000" pitchFamily="2" charset="0"/>
      <p:bold r:id="rId30"/>
    </p:embeddedFont>
    <p:embeddedFont>
      <p:font typeface="Calibri" panose="020F0502020204030204" pitchFamily="34" charset="0"/>
      <p:regular r:id="rId31"/>
      <p:bold r:id="rId32"/>
      <p:italic r:id="rId33"/>
      <p:boldItalic r:id="rId34"/>
    </p:embeddedFont>
    <p:embeddedFont>
      <p:font typeface="Museo 700" panose="02000000000000000000" pitchFamily="2" charset="0"/>
      <p:bold r:id="rId35"/>
    </p:embeddedFont>
    <p:embeddedFont>
      <p:font typeface="Museo 100" panose="02000000000000000000" pitchFamily="2" charset="0"/>
      <p:regular r:id="rId36"/>
    </p:embeddedFont>
    <p:embeddedFont>
      <p:font typeface="Museo 900" panose="02000000000000000000" pitchFamily="2" charset="0"/>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8"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7386"/>
    <a:srgbClr val="0A1C2A"/>
    <a:srgbClr val="D1DA2E"/>
    <a:srgbClr val="091721"/>
    <a:srgbClr val="ECECEC"/>
    <a:srgbClr val="571F4F"/>
    <a:srgbClr val="EB541E"/>
    <a:srgbClr val="20692A"/>
    <a:srgbClr val="C1C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23" autoAdjust="0"/>
    <p:restoredTop sz="94669"/>
  </p:normalViewPr>
  <p:slideViewPr>
    <p:cSldViewPr snapToGrid="0">
      <p:cViewPr varScale="1">
        <p:scale>
          <a:sx n="104" d="100"/>
          <a:sy n="104" d="100"/>
        </p:scale>
        <p:origin x="1344" y="114"/>
      </p:cViewPr>
      <p:guideLst>
        <p:guide orient="horz" pos="2408"/>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6/28/2018</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17</a:t>
            </a:fld>
            <a:endParaRPr lang="en-US" dirty="0"/>
          </a:p>
        </p:txBody>
      </p:sp>
    </p:spTree>
    <p:extLst>
      <p:ext uri="{BB962C8B-B14F-4D97-AF65-F5344CB8AC3E}">
        <p14:creationId xmlns:p14="http://schemas.microsoft.com/office/powerpoint/2010/main" val="314073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18</a:t>
            </a:fld>
            <a:endParaRPr lang="en-US" dirty="0"/>
          </a:p>
        </p:txBody>
      </p:sp>
    </p:spTree>
    <p:extLst>
      <p:ext uri="{BB962C8B-B14F-4D97-AF65-F5344CB8AC3E}">
        <p14:creationId xmlns:p14="http://schemas.microsoft.com/office/powerpoint/2010/main" val="333784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47386"/>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6322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B541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EECBDC-CA8A-484D-96B6-AC97B13339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design and manufacture</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337AED-3B39-467F-B6AB-FF3A6CFA13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5107" y="1259547"/>
            <a:ext cx="2539221" cy="2539221"/>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98C4A0C-2ED7-4D75-8CFC-EA1427D087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9E5ACF4B-DCE5-4DAD-9DDA-C4E5AF633F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9D2E2382-5547-4D30-B8AB-864E4847C3C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design and manufacture</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DE5C4DC5-C6AB-4F00-B4AA-CB42CF57A2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7D9A1914-8138-4451-B41C-77B5469E74D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design and manufacture</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BC6840-38E9-4AC9-90DA-CE55100B78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5107" y="1259547"/>
            <a:ext cx="2539221" cy="2539221"/>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9D69CB06-9362-4289-95C0-AE4C43EFBA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84F82217-F7F2-4AC5-A62B-9F32E25F2E3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design and manufacture</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810084B1-5ED5-4B42-A00A-1413E6B0F7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122447DD-E526-4A09-BD02-515623EFFF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BFE4B436-98A7-43F8-8701-380A9B7B88C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design and manufacture</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pc="0" dirty="0">
                <a:latin typeface="Museo 700" panose="02000000000000000000" pitchFamily="50" charset="0"/>
              </a:rPr>
              <a:t>AQA</a:t>
            </a:r>
            <a:endParaRPr lang="en-US" b="0" spc="0" dirty="0">
              <a:latin typeface="Museo900-Regular"/>
              <a:cs typeface="Museo900-Regular"/>
            </a:endParaRPr>
          </a:p>
          <a:p>
            <a:pPr lvl="2">
              <a:spcAft>
                <a:spcPts val="800"/>
              </a:spcAft>
            </a:pPr>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647386"/>
                </a:solidFill>
                <a:latin typeface="Museo 100" panose="02000000000000000000" pitchFamily="50" charset="0"/>
              </a:rPr>
              <a:t>7552</a:t>
            </a:r>
            <a:endParaRPr lang="en-GB" dirty="0">
              <a:solidFill>
                <a:srgbClr val="6473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800"/>
              </a:spcAft>
            </a:pPr>
            <a:r>
              <a:rPr lang="en-GB" spc="0" dirty="0">
                <a:latin typeface="Museo 900" panose="02000000000000000000" pitchFamily="2" charset="0"/>
              </a:rPr>
              <a:t>Digital </a:t>
            </a:r>
            <a:br>
              <a:rPr lang="en-GB" spc="0" dirty="0">
                <a:latin typeface="Museo 900" panose="02000000000000000000" pitchFamily="2" charset="0"/>
              </a:rPr>
            </a:br>
            <a:r>
              <a:rPr lang="en-GB" spc="0" dirty="0">
                <a:latin typeface="Museo 900" panose="02000000000000000000" pitchFamily="2" charset="0"/>
              </a:rPr>
              <a:t>design and manufacture</a:t>
            </a:r>
          </a:p>
          <a:p>
            <a:pPr>
              <a:lnSpc>
                <a:spcPts val="2000"/>
              </a:lnSpc>
              <a:spcBef>
                <a:spcPts val="1100"/>
              </a:spcBef>
            </a:pPr>
            <a:r>
              <a:rPr lang="en-US" sz="1800" b="0" spc="0" dirty="0">
                <a:latin typeface="Museo 100" panose="02000000000000000000" pitchFamily="2" charset="0"/>
              </a:rPr>
              <a:t>Unit 10 </a:t>
            </a:r>
            <a:br>
              <a:rPr lang="en-US" sz="1800" b="0" spc="0" dirty="0">
                <a:latin typeface="Museo 100" panose="02000000000000000000" pitchFamily="2" charset="0"/>
              </a:rPr>
            </a:br>
            <a:r>
              <a:rPr lang="en-GB" sz="1800" b="0" spc="0" dirty="0">
                <a:latin typeface="Museo 100" panose="02000000000000000000" pitchFamily="2" charset="0"/>
              </a:rPr>
              <a:t>Modern industrial and commercial practice</a:t>
            </a:r>
            <a:endParaRPr lang="en-US" sz="18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2508" y="4094032"/>
            <a:ext cx="1080000" cy="972000"/>
          </a:xfrm>
          <a:prstGeom prst="hexagon">
            <a:avLst/>
          </a:prstGeom>
          <a:noFill/>
          <a:ln w="114300">
            <a:solidFill>
              <a:srgbClr val="6473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647386"/>
                </a:solidFill>
                <a:latin typeface="Arial"/>
                <a:cs typeface="Arial"/>
              </a:rPr>
              <a:t>4</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E4E01-4166-4FBF-B053-6D3611AEB1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746"/>
          <a:stretch/>
        </p:blipFill>
        <p:spPr>
          <a:xfrm>
            <a:off x="5662436" y="1111249"/>
            <a:ext cx="3481564" cy="5422901"/>
          </a:xfrm>
          <a:prstGeom prst="rect">
            <a:avLst/>
          </a:prstGeom>
        </p:spPr>
      </p:pic>
      <p:sp>
        <p:nvSpPr>
          <p:cNvPr id="2" name="Text Placeholder 1">
            <a:extLst>
              <a:ext uri="{FF2B5EF4-FFF2-40B4-BE49-F238E27FC236}">
                <a16:creationId xmlns:a16="http://schemas.microsoft.com/office/drawing/2014/main" id="{67853C53-AD92-4C6D-B07D-76985649B9DA}"/>
              </a:ext>
            </a:extLst>
          </p:cNvPr>
          <p:cNvSpPr>
            <a:spLocks noGrp="1"/>
          </p:cNvSpPr>
          <p:nvPr>
            <p:ph type="body" sz="quarter" idx="13"/>
          </p:nvPr>
        </p:nvSpPr>
        <p:spPr/>
        <p:txBody>
          <a:bodyPr/>
          <a:lstStyle/>
          <a:p>
            <a:r>
              <a:rPr lang="en-GB" dirty="0"/>
              <a:t>3D CAD presentation drawings</a:t>
            </a:r>
          </a:p>
        </p:txBody>
      </p:sp>
      <p:sp>
        <p:nvSpPr>
          <p:cNvPr id="3" name="Text Placeholder 2">
            <a:extLst>
              <a:ext uri="{FF2B5EF4-FFF2-40B4-BE49-F238E27FC236}">
                <a16:creationId xmlns:a16="http://schemas.microsoft.com/office/drawing/2014/main" id="{6D1AB493-67D6-45F4-8B9C-F9F50BF0A2DC}"/>
              </a:ext>
            </a:extLst>
          </p:cNvPr>
          <p:cNvSpPr>
            <a:spLocks noGrp="1"/>
          </p:cNvSpPr>
          <p:nvPr>
            <p:ph type="body" sz="quarter" idx="14"/>
          </p:nvPr>
        </p:nvSpPr>
        <p:spPr/>
        <p:txBody>
          <a:bodyPr/>
          <a:lstStyle/>
          <a:p>
            <a:r>
              <a:rPr lang="en-GB" dirty="0"/>
              <a:t>Presentation drawings offer virtual 360° </a:t>
            </a:r>
            <a:br>
              <a:rPr lang="en-GB" dirty="0"/>
            </a:br>
            <a:r>
              <a:rPr lang="en-GB" dirty="0"/>
              <a:t>views and walk-through tours</a:t>
            </a:r>
          </a:p>
          <a:p>
            <a:pPr lvl="1"/>
            <a:r>
              <a:rPr lang="en-GB" dirty="0"/>
              <a:t>Virtual lighting gives clients and focus </a:t>
            </a:r>
            <a:br>
              <a:rPr lang="en-GB" dirty="0"/>
            </a:br>
            <a:r>
              <a:rPr lang="en-GB" dirty="0"/>
              <a:t>groups a realistic idea of the final product</a:t>
            </a:r>
          </a:p>
          <a:p>
            <a:pPr lvl="1"/>
            <a:r>
              <a:rPr lang="en-GB" dirty="0"/>
              <a:t>3D renderings can quickly compare </a:t>
            </a:r>
            <a:br>
              <a:rPr lang="en-GB" dirty="0"/>
            </a:br>
            <a:r>
              <a:rPr lang="en-GB" dirty="0"/>
              <a:t>different materials and colourways</a:t>
            </a:r>
          </a:p>
          <a:p>
            <a:pPr lvl="1"/>
            <a:r>
              <a:rPr lang="en-GB" dirty="0"/>
              <a:t>2D drawings can be exported from </a:t>
            </a:r>
            <a:br>
              <a:rPr lang="en-GB" dirty="0"/>
            </a:br>
            <a:r>
              <a:rPr lang="en-GB" dirty="0"/>
              <a:t>3D designs and software can offer </a:t>
            </a:r>
            <a:br>
              <a:rPr lang="en-GB" dirty="0"/>
            </a:br>
            <a:r>
              <a:rPr lang="en-GB" dirty="0"/>
              <a:t>different viewing options </a:t>
            </a:r>
            <a:br>
              <a:rPr lang="en-GB" dirty="0"/>
            </a:br>
            <a:r>
              <a:rPr lang="en-GB" dirty="0"/>
              <a:t>e.g. wireframes or solid view</a:t>
            </a:r>
          </a:p>
          <a:p>
            <a:pPr lvl="2"/>
            <a:r>
              <a:rPr lang="en-GB" dirty="0"/>
              <a:t>Discuss whether virtual models </a:t>
            </a:r>
            <a:br>
              <a:rPr lang="en-GB" dirty="0"/>
            </a:br>
            <a:r>
              <a:rPr lang="en-GB" dirty="0"/>
              <a:t>make physical prototypes redundant</a:t>
            </a:r>
          </a:p>
          <a:p>
            <a:pPr lvl="1"/>
            <a:endParaRPr lang="en-GB" dirty="0"/>
          </a:p>
        </p:txBody>
      </p:sp>
      <p:pic>
        <p:nvPicPr>
          <p:cNvPr id="6" name="Picture 5">
            <a:extLst>
              <a:ext uri="{FF2B5EF4-FFF2-40B4-BE49-F238E27FC236}">
                <a16:creationId xmlns:a16="http://schemas.microsoft.com/office/drawing/2014/main" id="{86172161-DDD1-41DE-A2E6-D24CAC5D1E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6016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ED974E-3500-4DFC-BF64-6D085B489493}"/>
              </a:ext>
            </a:extLst>
          </p:cNvPr>
          <p:cNvSpPr>
            <a:spLocks noGrp="1"/>
          </p:cNvSpPr>
          <p:nvPr>
            <p:ph type="body" sz="quarter" idx="13"/>
          </p:nvPr>
        </p:nvSpPr>
        <p:spPr/>
        <p:txBody>
          <a:bodyPr/>
          <a:lstStyle/>
          <a:p>
            <a:r>
              <a:rPr lang="en-GB" dirty="0">
                <a:solidFill>
                  <a:schemeClr val="bg1"/>
                </a:solidFill>
              </a:rPr>
              <a:t>Presenting ideas</a:t>
            </a:r>
          </a:p>
        </p:txBody>
      </p:sp>
      <p:sp>
        <p:nvSpPr>
          <p:cNvPr id="3" name="Text Placeholder 2">
            <a:extLst>
              <a:ext uri="{FF2B5EF4-FFF2-40B4-BE49-F238E27FC236}">
                <a16:creationId xmlns:a16="http://schemas.microsoft.com/office/drawing/2014/main" id="{3FFF1BA4-D4C9-48B8-8B79-29B5B7B1B1A0}"/>
              </a:ext>
            </a:extLst>
          </p:cNvPr>
          <p:cNvSpPr>
            <a:spLocks noGrp="1"/>
          </p:cNvSpPr>
          <p:nvPr>
            <p:ph type="body" sz="quarter" idx="14"/>
          </p:nvPr>
        </p:nvSpPr>
        <p:spPr/>
        <p:txBody>
          <a:bodyPr/>
          <a:lstStyle/>
          <a:p>
            <a:r>
              <a:rPr lang="en-US" dirty="0">
                <a:solidFill>
                  <a:schemeClr val="bg1"/>
                </a:solidFill>
              </a:rPr>
              <a:t>How does CAD benefit companies with </a:t>
            </a:r>
            <a:br>
              <a:rPr lang="en-US" dirty="0">
                <a:solidFill>
                  <a:schemeClr val="bg1"/>
                </a:solidFill>
              </a:rPr>
            </a:br>
            <a:r>
              <a:rPr lang="en-US" dirty="0">
                <a:solidFill>
                  <a:schemeClr val="bg1"/>
                </a:solidFill>
              </a:rPr>
              <a:t>an international client base?</a:t>
            </a:r>
          </a:p>
          <a:p>
            <a:pPr lvl="1"/>
            <a:r>
              <a:rPr lang="en-US" dirty="0">
                <a:solidFill>
                  <a:schemeClr val="bg1"/>
                </a:solidFill>
              </a:rPr>
              <a:t>How do high-quality renderings </a:t>
            </a:r>
            <a:br>
              <a:rPr lang="en-US" dirty="0">
                <a:solidFill>
                  <a:schemeClr val="bg1"/>
                </a:solidFill>
              </a:rPr>
            </a:br>
            <a:r>
              <a:rPr lang="en-US" dirty="0">
                <a:solidFill>
                  <a:schemeClr val="bg1"/>
                </a:solidFill>
              </a:rPr>
              <a:t>and animations of a product </a:t>
            </a:r>
            <a:br>
              <a:rPr lang="en-US" dirty="0">
                <a:solidFill>
                  <a:schemeClr val="bg1"/>
                </a:solidFill>
              </a:rPr>
            </a:br>
            <a:r>
              <a:rPr lang="en-US" dirty="0">
                <a:solidFill>
                  <a:schemeClr val="bg1"/>
                </a:solidFill>
              </a:rPr>
              <a:t>benefit design teams?</a:t>
            </a:r>
          </a:p>
          <a:p>
            <a:pPr lvl="1"/>
            <a:r>
              <a:rPr lang="en-US" dirty="0">
                <a:solidFill>
                  <a:schemeClr val="bg1"/>
                </a:solidFill>
              </a:rPr>
              <a:t>How could VR technology </a:t>
            </a:r>
            <a:br>
              <a:rPr lang="en-US" dirty="0">
                <a:solidFill>
                  <a:schemeClr val="bg1"/>
                </a:solidFill>
              </a:rPr>
            </a:br>
            <a:r>
              <a:rPr lang="en-US" dirty="0">
                <a:solidFill>
                  <a:schemeClr val="bg1"/>
                </a:solidFill>
              </a:rPr>
              <a:t>be used in product design </a:t>
            </a:r>
            <a:br>
              <a:rPr lang="en-US" dirty="0">
                <a:solidFill>
                  <a:schemeClr val="bg1"/>
                </a:solidFill>
              </a:rPr>
            </a:br>
            <a:r>
              <a:rPr lang="en-US" dirty="0">
                <a:solidFill>
                  <a:schemeClr val="bg1"/>
                </a:solidFill>
              </a:rPr>
              <a:t>and architecture to market </a:t>
            </a:r>
            <a:br>
              <a:rPr lang="en-US" dirty="0">
                <a:solidFill>
                  <a:schemeClr val="bg1"/>
                </a:solidFill>
              </a:rPr>
            </a:br>
            <a:r>
              <a:rPr lang="en-US" dirty="0">
                <a:solidFill>
                  <a:schemeClr val="bg1"/>
                </a:solidFill>
              </a:rPr>
              <a:t>new products? </a:t>
            </a:r>
            <a:endParaRPr lang="en-GB" dirty="0">
              <a:solidFill>
                <a:schemeClr val="bg1"/>
              </a:solidFill>
            </a:endParaRPr>
          </a:p>
        </p:txBody>
      </p:sp>
    </p:spTree>
    <p:extLst>
      <p:ext uri="{BB962C8B-B14F-4D97-AF65-F5344CB8AC3E}">
        <p14:creationId xmlns:p14="http://schemas.microsoft.com/office/powerpoint/2010/main" val="269487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3772C7-7BCB-48A7-87B5-E424D1AC734E}"/>
              </a:ext>
            </a:extLst>
          </p:cNvPr>
          <p:cNvSpPr>
            <a:spLocks noGrp="1"/>
          </p:cNvSpPr>
          <p:nvPr>
            <p:ph type="body" sz="quarter" idx="13"/>
          </p:nvPr>
        </p:nvSpPr>
        <p:spPr/>
        <p:txBody>
          <a:bodyPr/>
          <a:lstStyle/>
          <a:p>
            <a:r>
              <a:rPr lang="en-US" dirty="0"/>
              <a:t>Worksheet task</a:t>
            </a:r>
          </a:p>
          <a:p>
            <a:endParaRPr lang="en-GB" dirty="0"/>
          </a:p>
        </p:txBody>
      </p:sp>
      <p:sp>
        <p:nvSpPr>
          <p:cNvPr id="3" name="Text Placeholder 2">
            <a:extLst>
              <a:ext uri="{FF2B5EF4-FFF2-40B4-BE49-F238E27FC236}">
                <a16:creationId xmlns:a16="http://schemas.microsoft.com/office/drawing/2014/main" id="{86D68053-214C-4416-964E-D45E52B032E7}"/>
              </a:ext>
            </a:extLst>
          </p:cNvPr>
          <p:cNvSpPr>
            <a:spLocks noGrp="1"/>
          </p:cNvSpPr>
          <p:nvPr>
            <p:ph type="body" sz="quarter" idx="14"/>
          </p:nvPr>
        </p:nvSpPr>
        <p:spPr/>
        <p:txBody>
          <a:bodyPr/>
          <a:lstStyle/>
          <a:p>
            <a:r>
              <a:rPr lang="en-US" dirty="0"/>
              <a:t>Complete </a:t>
            </a:r>
            <a:r>
              <a:rPr lang="en-US" b="1" dirty="0"/>
              <a:t>Task 1</a:t>
            </a:r>
            <a:r>
              <a:rPr lang="en-US" dirty="0"/>
              <a:t> of </a:t>
            </a:r>
            <a:r>
              <a:rPr lang="en-US" b="1" dirty="0"/>
              <a:t>Worksheet 4</a:t>
            </a:r>
          </a:p>
          <a:p>
            <a:endParaRPr lang="en-US" b="1" dirty="0"/>
          </a:p>
          <a:p>
            <a:endParaRPr lang="en-GB" dirty="0"/>
          </a:p>
        </p:txBody>
      </p:sp>
    </p:spTree>
    <p:extLst>
      <p:ext uri="{BB962C8B-B14F-4D97-AF65-F5344CB8AC3E}">
        <p14:creationId xmlns:p14="http://schemas.microsoft.com/office/powerpoint/2010/main" val="118849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9EE3E-3F9C-4834-85A7-3FC6AC2D65FD}"/>
              </a:ext>
            </a:extLst>
          </p:cNvPr>
          <p:cNvSpPr>
            <a:spLocks noGrp="1"/>
          </p:cNvSpPr>
          <p:nvPr>
            <p:ph type="body" sz="quarter" idx="13"/>
          </p:nvPr>
        </p:nvSpPr>
        <p:spPr/>
        <p:txBody>
          <a:bodyPr/>
          <a:lstStyle/>
          <a:p>
            <a:r>
              <a:rPr lang="en-GB" dirty="0">
                <a:solidFill>
                  <a:schemeClr val="bg1"/>
                </a:solidFill>
              </a:rPr>
              <a:t>From CAD to CAM</a:t>
            </a:r>
          </a:p>
        </p:txBody>
      </p:sp>
      <p:sp>
        <p:nvSpPr>
          <p:cNvPr id="3" name="Text Placeholder 2">
            <a:extLst>
              <a:ext uri="{FF2B5EF4-FFF2-40B4-BE49-F238E27FC236}">
                <a16:creationId xmlns:a16="http://schemas.microsoft.com/office/drawing/2014/main" id="{C719B973-1B49-40A8-B72B-3DE59207FC1E}"/>
              </a:ext>
            </a:extLst>
          </p:cNvPr>
          <p:cNvSpPr>
            <a:spLocks noGrp="1"/>
          </p:cNvSpPr>
          <p:nvPr>
            <p:ph type="body" sz="quarter" idx="14"/>
          </p:nvPr>
        </p:nvSpPr>
        <p:spPr/>
        <p:txBody>
          <a:bodyPr/>
          <a:lstStyle/>
          <a:p>
            <a:r>
              <a:rPr lang="en-GB" dirty="0">
                <a:solidFill>
                  <a:schemeClr val="bg1"/>
                </a:solidFill>
              </a:rPr>
              <a:t>The variety methods for outputting </a:t>
            </a:r>
            <a:br>
              <a:rPr lang="en-GB" dirty="0">
                <a:solidFill>
                  <a:schemeClr val="bg1"/>
                </a:solidFill>
              </a:rPr>
            </a:br>
            <a:r>
              <a:rPr lang="en-GB" dirty="0">
                <a:solidFill>
                  <a:schemeClr val="bg1"/>
                </a:solidFill>
              </a:rPr>
              <a:t>a digital file make CAD very </a:t>
            </a:r>
            <a:br>
              <a:rPr lang="en-GB" dirty="0">
                <a:solidFill>
                  <a:schemeClr val="bg1"/>
                </a:solidFill>
              </a:rPr>
            </a:br>
            <a:r>
              <a:rPr lang="en-GB" dirty="0">
                <a:solidFill>
                  <a:schemeClr val="bg1"/>
                </a:solidFill>
              </a:rPr>
              <a:t>attractive to manufacturers </a:t>
            </a:r>
          </a:p>
          <a:p>
            <a:pPr lvl="1"/>
            <a:r>
              <a:rPr lang="en-GB" dirty="0">
                <a:solidFill>
                  <a:srgbClr val="D1DA2E"/>
                </a:solidFill>
              </a:rPr>
              <a:t>Name the CAM machines that are </a:t>
            </a:r>
            <a:br>
              <a:rPr lang="en-GB" dirty="0">
                <a:solidFill>
                  <a:srgbClr val="D1DA2E"/>
                </a:solidFill>
              </a:rPr>
            </a:br>
            <a:r>
              <a:rPr lang="en-GB" dirty="0">
                <a:solidFill>
                  <a:srgbClr val="D1DA2E"/>
                </a:solidFill>
              </a:rPr>
              <a:t>used in school and in industry</a:t>
            </a:r>
          </a:p>
          <a:p>
            <a:pPr lvl="1"/>
            <a:r>
              <a:rPr lang="en-GB" dirty="0">
                <a:solidFill>
                  <a:srgbClr val="D1DA2E"/>
                </a:solidFill>
              </a:rPr>
              <a:t>CAM machines are operated by </a:t>
            </a:r>
            <a:br>
              <a:rPr lang="en-GB" dirty="0">
                <a:solidFill>
                  <a:srgbClr val="D1DA2E"/>
                </a:solidFill>
              </a:rPr>
            </a:br>
            <a:r>
              <a:rPr lang="en-GB" dirty="0">
                <a:solidFill>
                  <a:srgbClr val="D1DA2E"/>
                </a:solidFill>
              </a:rPr>
              <a:t>computer numeric control (CNC)</a:t>
            </a:r>
          </a:p>
          <a:p>
            <a:pPr lvl="1"/>
            <a:r>
              <a:rPr lang="en-GB" dirty="0">
                <a:solidFill>
                  <a:srgbClr val="D1DA2E"/>
                </a:solidFill>
              </a:rPr>
              <a:t>What does this term mean?</a:t>
            </a:r>
          </a:p>
          <a:p>
            <a:pPr lvl="1"/>
            <a:r>
              <a:rPr lang="en-GB" dirty="0">
                <a:solidFill>
                  <a:srgbClr val="D1DA2E"/>
                </a:solidFill>
              </a:rPr>
              <a:t>What is G-Code?</a:t>
            </a:r>
          </a:p>
        </p:txBody>
      </p:sp>
    </p:spTree>
    <p:extLst>
      <p:ext uri="{BB962C8B-B14F-4D97-AF65-F5344CB8AC3E}">
        <p14:creationId xmlns:p14="http://schemas.microsoft.com/office/powerpoint/2010/main" val="380260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01904F-6684-4DF6-B7D0-98DBF13388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5438" y="644857"/>
            <a:ext cx="3132212" cy="4409743"/>
          </a:xfrm>
          <a:prstGeom prst="rect">
            <a:avLst/>
          </a:prstGeom>
        </p:spPr>
      </p:pic>
      <p:sp>
        <p:nvSpPr>
          <p:cNvPr id="2" name="Text Placeholder 1">
            <a:extLst>
              <a:ext uri="{FF2B5EF4-FFF2-40B4-BE49-F238E27FC236}">
                <a16:creationId xmlns:a16="http://schemas.microsoft.com/office/drawing/2014/main" id="{07312331-E7E8-4562-9493-4D7409DFC37F}"/>
              </a:ext>
            </a:extLst>
          </p:cNvPr>
          <p:cNvSpPr>
            <a:spLocks noGrp="1"/>
          </p:cNvSpPr>
          <p:nvPr>
            <p:ph type="body" sz="quarter" idx="13"/>
          </p:nvPr>
        </p:nvSpPr>
        <p:spPr/>
        <p:txBody>
          <a:bodyPr lIns="0" anchor="t">
            <a:noAutofit/>
          </a:bodyPr>
          <a:lstStyle/>
          <a:p>
            <a:r>
              <a:rPr lang="en-US" dirty="0"/>
              <a:t>Laser cutting</a:t>
            </a:r>
          </a:p>
        </p:txBody>
      </p:sp>
      <p:sp>
        <p:nvSpPr>
          <p:cNvPr id="3" name="Text Placeholder 2">
            <a:extLst>
              <a:ext uri="{FF2B5EF4-FFF2-40B4-BE49-F238E27FC236}">
                <a16:creationId xmlns:a16="http://schemas.microsoft.com/office/drawing/2014/main" id="{ED4539DF-8033-4205-BF23-30090F9278F2}"/>
              </a:ext>
            </a:extLst>
          </p:cNvPr>
          <p:cNvSpPr>
            <a:spLocks noGrp="1"/>
          </p:cNvSpPr>
          <p:nvPr>
            <p:ph type="body" sz="quarter" idx="14"/>
          </p:nvPr>
        </p:nvSpPr>
        <p:spPr>
          <a:xfrm>
            <a:off x="723900" y="1703388"/>
            <a:ext cx="7275112" cy="3454400"/>
          </a:xfrm>
        </p:spPr>
        <p:txBody>
          <a:bodyPr vert="horz" lIns="0" tIns="0" anchor="t"/>
          <a:lstStyle/>
          <a:p>
            <a:pPr marL="271145" indent="-271145"/>
            <a:r>
              <a:rPr lang="en-US" dirty="0"/>
              <a:t>Laser cutters convert 2D CAD designs</a:t>
            </a:r>
            <a:br>
              <a:rPr lang="en-US" dirty="0"/>
            </a:br>
            <a:r>
              <a:rPr lang="en-US" dirty="0"/>
              <a:t>to CNC code to move a machine head </a:t>
            </a:r>
            <a:br>
              <a:rPr lang="en-US" dirty="0"/>
            </a:br>
            <a:r>
              <a:rPr lang="en-US" dirty="0"/>
              <a:t>along the X and Y axes</a:t>
            </a:r>
          </a:p>
          <a:p>
            <a:pPr lvl="1"/>
            <a:r>
              <a:rPr lang="en-US" dirty="0"/>
              <a:t>Laser beam cut or engrave materials</a:t>
            </a:r>
          </a:p>
          <a:p>
            <a:pPr lvl="1"/>
            <a:r>
              <a:rPr lang="en-US" dirty="0"/>
              <a:t>Depth of cut is affected by the speed of the </a:t>
            </a:r>
            <a:br>
              <a:rPr lang="en-US" dirty="0"/>
            </a:br>
            <a:r>
              <a:rPr lang="en-US" dirty="0"/>
              <a:t>machine head and the power of the laser</a:t>
            </a:r>
          </a:p>
          <a:p>
            <a:pPr lvl="1"/>
            <a:r>
              <a:rPr lang="en-US" dirty="0"/>
              <a:t>The workpiece doesn’t require clamping</a:t>
            </a:r>
          </a:p>
          <a:p>
            <a:pPr lvl="1"/>
            <a:r>
              <a:rPr lang="en-US" dirty="0"/>
              <a:t>It is a high-precision and self-finishing process</a:t>
            </a:r>
          </a:p>
          <a:p>
            <a:pPr lvl="1"/>
            <a:r>
              <a:rPr lang="en-US" dirty="0"/>
              <a:t>Requires extraction; some materials produce toxic fumes</a:t>
            </a:r>
          </a:p>
          <a:p>
            <a:pPr lvl="2"/>
            <a:r>
              <a:rPr lang="en-US" dirty="0"/>
              <a:t>What are the limitations of the laser cutting process?</a:t>
            </a:r>
          </a:p>
          <a:p>
            <a:pPr lvl="1"/>
            <a:endParaRPr lang="en-US" dirty="0"/>
          </a:p>
        </p:txBody>
      </p:sp>
    </p:spTree>
    <p:extLst>
      <p:ext uri="{BB962C8B-B14F-4D97-AF65-F5344CB8AC3E}">
        <p14:creationId xmlns:p14="http://schemas.microsoft.com/office/powerpoint/2010/main" val="345813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D8DFD7-DE60-4F8B-9138-45046B371495}"/>
              </a:ext>
            </a:extLst>
          </p:cNvPr>
          <p:cNvSpPr>
            <a:spLocks noGrp="1"/>
          </p:cNvSpPr>
          <p:nvPr>
            <p:ph type="body" sz="quarter" idx="13"/>
          </p:nvPr>
        </p:nvSpPr>
        <p:spPr/>
        <p:txBody>
          <a:bodyPr/>
          <a:lstStyle/>
          <a:p>
            <a:r>
              <a:rPr lang="en-GB" dirty="0"/>
              <a:t>CNC Routing</a:t>
            </a:r>
          </a:p>
        </p:txBody>
      </p:sp>
      <p:sp>
        <p:nvSpPr>
          <p:cNvPr id="3" name="Text Placeholder 2">
            <a:extLst>
              <a:ext uri="{FF2B5EF4-FFF2-40B4-BE49-F238E27FC236}">
                <a16:creationId xmlns:a16="http://schemas.microsoft.com/office/drawing/2014/main" id="{1B08FF6A-9253-4CB9-91F8-402E1900B78B}"/>
              </a:ext>
            </a:extLst>
          </p:cNvPr>
          <p:cNvSpPr>
            <a:spLocks noGrp="1"/>
          </p:cNvSpPr>
          <p:nvPr>
            <p:ph type="body" sz="quarter" idx="14"/>
          </p:nvPr>
        </p:nvSpPr>
        <p:spPr/>
        <p:txBody>
          <a:bodyPr/>
          <a:lstStyle/>
          <a:p>
            <a:r>
              <a:rPr lang="en-GB" dirty="0"/>
              <a:t>CNC routers offer versatility </a:t>
            </a:r>
            <a:br>
              <a:rPr lang="en-GB" dirty="0"/>
            </a:br>
            <a:r>
              <a:rPr lang="en-GB" dirty="0"/>
              <a:t>both in terms of movement </a:t>
            </a:r>
            <a:br>
              <a:rPr lang="en-GB" dirty="0"/>
            </a:br>
            <a:r>
              <a:rPr lang="en-GB" dirty="0"/>
              <a:t>and materials</a:t>
            </a:r>
          </a:p>
          <a:p>
            <a:pPr lvl="1"/>
            <a:r>
              <a:rPr lang="en-GB" dirty="0">
                <a:solidFill>
                  <a:srgbClr val="571F4F"/>
                </a:solidFill>
              </a:rPr>
              <a:t>CNC routers operate on X, Y and Z</a:t>
            </a:r>
            <a:br>
              <a:rPr lang="en-GB" dirty="0">
                <a:solidFill>
                  <a:srgbClr val="571F4F"/>
                </a:solidFill>
              </a:rPr>
            </a:br>
            <a:r>
              <a:rPr lang="en-GB" dirty="0">
                <a:solidFill>
                  <a:srgbClr val="571F4F"/>
                </a:solidFill>
              </a:rPr>
              <a:t>axes to create more complex shapes</a:t>
            </a:r>
          </a:p>
          <a:p>
            <a:pPr lvl="1"/>
            <a:r>
              <a:rPr lang="en-US" dirty="0">
                <a:solidFill>
                  <a:srgbClr val="571F4F"/>
                </a:solidFill>
              </a:rPr>
              <a:t>Routers can waste thick materials </a:t>
            </a:r>
            <a:br>
              <a:rPr lang="en-US" dirty="0">
                <a:solidFill>
                  <a:srgbClr val="571F4F"/>
                </a:solidFill>
              </a:rPr>
            </a:br>
            <a:r>
              <a:rPr lang="en-US" dirty="0">
                <a:solidFill>
                  <a:srgbClr val="571F4F"/>
                </a:solidFill>
              </a:rPr>
              <a:t>using a variety of cutting tools which </a:t>
            </a:r>
            <a:br>
              <a:rPr lang="en-US" dirty="0">
                <a:solidFill>
                  <a:srgbClr val="571F4F"/>
                </a:solidFill>
              </a:rPr>
            </a:br>
            <a:r>
              <a:rPr lang="en-US" dirty="0">
                <a:solidFill>
                  <a:srgbClr val="571F4F"/>
                </a:solidFill>
              </a:rPr>
              <a:t>can be changed automatically</a:t>
            </a:r>
          </a:p>
          <a:p>
            <a:pPr lvl="1"/>
            <a:r>
              <a:rPr lang="en-US" dirty="0">
                <a:solidFill>
                  <a:srgbClr val="571F4F"/>
                </a:solidFill>
              </a:rPr>
              <a:t>Requires extraction and for </a:t>
            </a:r>
            <a:br>
              <a:rPr lang="en-US" dirty="0">
                <a:solidFill>
                  <a:srgbClr val="571F4F"/>
                </a:solidFill>
              </a:rPr>
            </a:br>
            <a:r>
              <a:rPr lang="en-US" dirty="0">
                <a:solidFill>
                  <a:srgbClr val="571F4F"/>
                </a:solidFill>
              </a:rPr>
              <a:t>the workpiece to be clamped</a:t>
            </a:r>
          </a:p>
          <a:p>
            <a:pPr lvl="2"/>
            <a:r>
              <a:rPr lang="en-US" dirty="0">
                <a:solidFill>
                  <a:schemeClr val="tx1"/>
                </a:solidFill>
              </a:rPr>
              <a:t>What sort of products are made with </a:t>
            </a:r>
            <a:br>
              <a:rPr lang="en-US" dirty="0">
                <a:solidFill>
                  <a:schemeClr val="tx1"/>
                </a:solidFill>
              </a:rPr>
            </a:br>
            <a:r>
              <a:rPr lang="en-US" dirty="0">
                <a:solidFill>
                  <a:schemeClr val="tx1"/>
                </a:solidFill>
              </a:rPr>
              <a:t>CNC routers?</a:t>
            </a:r>
            <a:endParaRPr lang="en-GB" dirty="0">
              <a:solidFill>
                <a:schemeClr val="tx1"/>
              </a:solidFill>
            </a:endParaRPr>
          </a:p>
        </p:txBody>
      </p:sp>
    </p:spTree>
    <p:extLst>
      <p:ext uri="{BB962C8B-B14F-4D97-AF65-F5344CB8AC3E}">
        <p14:creationId xmlns:p14="http://schemas.microsoft.com/office/powerpoint/2010/main" val="628490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shopify.com/s/files/1/1040/2462/products/Sideboard_Tube_Feet_Small_1_1024x1024.jpg?v=1525168465">
            <a:extLst>
              <a:ext uri="{FF2B5EF4-FFF2-40B4-BE49-F238E27FC236}">
                <a16:creationId xmlns:a16="http://schemas.microsoft.com/office/drawing/2014/main" id="{34A26875-2F23-41ED-A545-33EEAFD2887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10073" y="4428481"/>
            <a:ext cx="4225705" cy="2225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F8DE131C-8403-4981-87EE-A36EEA257891}"/>
              </a:ext>
            </a:extLst>
          </p:cNvPr>
          <p:cNvSpPr>
            <a:spLocks noGrp="1"/>
          </p:cNvSpPr>
          <p:nvPr>
            <p:ph type="body" sz="quarter" idx="13"/>
          </p:nvPr>
        </p:nvSpPr>
        <p:spPr/>
        <p:txBody>
          <a:bodyPr/>
          <a:lstStyle/>
          <a:p>
            <a:r>
              <a:rPr lang="en-GB" dirty="0"/>
              <a:t>Case study</a:t>
            </a:r>
          </a:p>
        </p:txBody>
      </p:sp>
      <p:sp>
        <p:nvSpPr>
          <p:cNvPr id="3" name="Text Placeholder 2">
            <a:extLst>
              <a:ext uri="{FF2B5EF4-FFF2-40B4-BE49-F238E27FC236}">
                <a16:creationId xmlns:a16="http://schemas.microsoft.com/office/drawing/2014/main" id="{8565428A-0EB9-4F16-AA90-E7EE13F2CFC6}"/>
              </a:ext>
            </a:extLst>
          </p:cNvPr>
          <p:cNvSpPr>
            <a:spLocks noGrp="1"/>
          </p:cNvSpPr>
          <p:nvPr>
            <p:ph type="body" sz="quarter" idx="14"/>
          </p:nvPr>
        </p:nvSpPr>
        <p:spPr/>
        <p:txBody>
          <a:bodyPr/>
          <a:lstStyle/>
          <a:p>
            <a:r>
              <a:rPr lang="en-GB" b="1" dirty="0"/>
              <a:t>Unto This Last </a:t>
            </a:r>
            <a:r>
              <a:rPr lang="en-GB" dirty="0"/>
              <a:t>is a medium-sized company specialising in high-end furniture made using CNC</a:t>
            </a:r>
          </a:p>
          <a:p>
            <a:pPr lvl="1"/>
            <a:r>
              <a:rPr lang="en-GB" dirty="0"/>
              <a:t>Veneered plywood is used to make the component parts</a:t>
            </a:r>
          </a:p>
          <a:p>
            <a:pPr lvl="1"/>
            <a:r>
              <a:rPr lang="en-GB" dirty="0"/>
              <a:t>Once designs are painstakingly perfected to customers’ specifications they can be reproduced as required </a:t>
            </a:r>
          </a:p>
          <a:p>
            <a:pPr lvl="1"/>
            <a:r>
              <a:rPr lang="en-GB" dirty="0"/>
              <a:t>CNC routing is flexible and versatile, so different product ranges can be developed and manufactured quickly in-house</a:t>
            </a:r>
          </a:p>
        </p:txBody>
      </p:sp>
    </p:spTree>
    <p:extLst>
      <p:ext uri="{BB962C8B-B14F-4D97-AF65-F5344CB8AC3E}">
        <p14:creationId xmlns:p14="http://schemas.microsoft.com/office/powerpoint/2010/main" val="1412551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2502B-4723-44FF-80A9-47CAF077FEC1}"/>
              </a:ext>
            </a:extLst>
          </p:cNvPr>
          <p:cNvSpPr>
            <a:spLocks noGrp="1"/>
          </p:cNvSpPr>
          <p:nvPr>
            <p:ph type="body" sz="quarter" idx="13"/>
          </p:nvPr>
        </p:nvSpPr>
        <p:spPr/>
        <p:txBody>
          <a:bodyPr/>
          <a:lstStyle/>
          <a:p>
            <a:r>
              <a:rPr lang="en-GB" dirty="0">
                <a:solidFill>
                  <a:schemeClr val="bg1"/>
                </a:solidFill>
              </a:rPr>
              <a:t>CNC Milling</a:t>
            </a:r>
          </a:p>
        </p:txBody>
      </p:sp>
      <p:sp>
        <p:nvSpPr>
          <p:cNvPr id="3" name="Text Placeholder 2">
            <a:extLst>
              <a:ext uri="{FF2B5EF4-FFF2-40B4-BE49-F238E27FC236}">
                <a16:creationId xmlns:a16="http://schemas.microsoft.com/office/drawing/2014/main" id="{14E7F447-8FF2-400D-A69D-8376AEBA3F2B}"/>
              </a:ext>
            </a:extLst>
          </p:cNvPr>
          <p:cNvSpPr>
            <a:spLocks noGrp="1"/>
          </p:cNvSpPr>
          <p:nvPr>
            <p:ph type="body" sz="quarter" idx="14"/>
          </p:nvPr>
        </p:nvSpPr>
        <p:spPr>
          <a:xfrm>
            <a:off x="724280" y="1704179"/>
            <a:ext cx="7797230" cy="3453607"/>
          </a:xfrm>
        </p:spPr>
        <p:txBody>
          <a:bodyPr/>
          <a:lstStyle/>
          <a:p>
            <a:r>
              <a:rPr lang="en-US" dirty="0">
                <a:solidFill>
                  <a:schemeClr val="bg1"/>
                </a:solidFill>
              </a:rPr>
              <a:t>CNC milling can be used</a:t>
            </a:r>
            <a:br>
              <a:rPr lang="en-US" dirty="0">
                <a:solidFill>
                  <a:schemeClr val="bg1"/>
                </a:solidFill>
              </a:rPr>
            </a:br>
            <a:r>
              <a:rPr lang="en-US" dirty="0">
                <a:solidFill>
                  <a:schemeClr val="bg1"/>
                </a:solidFill>
              </a:rPr>
              <a:t>to cut complex 3D forms</a:t>
            </a:r>
          </a:p>
          <a:p>
            <a:pPr lvl="1"/>
            <a:r>
              <a:rPr lang="en-US" dirty="0">
                <a:solidFill>
                  <a:schemeClr val="tx1"/>
                </a:solidFill>
              </a:rPr>
              <a:t>Variety of cutting tools are used </a:t>
            </a:r>
            <a:br>
              <a:rPr lang="en-US" dirty="0">
                <a:solidFill>
                  <a:schemeClr val="tx1"/>
                </a:solidFill>
              </a:rPr>
            </a:br>
            <a:r>
              <a:rPr lang="en-US" dirty="0">
                <a:solidFill>
                  <a:schemeClr val="tx1"/>
                </a:solidFill>
              </a:rPr>
              <a:t>to machine complex shapes</a:t>
            </a:r>
          </a:p>
          <a:p>
            <a:pPr lvl="1"/>
            <a:r>
              <a:rPr lang="en-US" dirty="0">
                <a:solidFill>
                  <a:schemeClr val="tx1"/>
                </a:solidFill>
              </a:rPr>
              <a:t>Cooling lubricants can </a:t>
            </a:r>
            <a:br>
              <a:rPr lang="en-US" dirty="0">
                <a:solidFill>
                  <a:schemeClr val="tx1"/>
                </a:solidFill>
              </a:rPr>
            </a:br>
            <a:r>
              <a:rPr lang="en-US" dirty="0">
                <a:solidFill>
                  <a:schemeClr val="tx1"/>
                </a:solidFill>
              </a:rPr>
              <a:t>be used when cutting metal </a:t>
            </a:r>
            <a:br>
              <a:rPr lang="en-US" dirty="0">
                <a:solidFill>
                  <a:schemeClr val="tx1"/>
                </a:solidFill>
              </a:rPr>
            </a:br>
            <a:r>
              <a:rPr lang="en-US" dirty="0">
                <a:solidFill>
                  <a:schemeClr val="tx1"/>
                </a:solidFill>
              </a:rPr>
              <a:t>to prolong the life of the tools </a:t>
            </a:r>
            <a:br>
              <a:rPr lang="en-US" dirty="0">
                <a:solidFill>
                  <a:schemeClr val="tx1"/>
                </a:solidFill>
              </a:rPr>
            </a:br>
            <a:r>
              <a:rPr lang="en-US" dirty="0">
                <a:solidFill>
                  <a:schemeClr val="tx1"/>
                </a:solidFill>
              </a:rPr>
              <a:t>and give a superior finish</a:t>
            </a:r>
          </a:p>
          <a:p>
            <a:pPr lvl="1"/>
            <a:r>
              <a:rPr lang="en-US" dirty="0">
                <a:solidFill>
                  <a:schemeClr val="tx1"/>
                </a:solidFill>
              </a:rPr>
              <a:t>Used to make engine parts</a:t>
            </a:r>
            <a:br>
              <a:rPr lang="en-US" dirty="0">
                <a:solidFill>
                  <a:schemeClr val="tx1"/>
                </a:solidFill>
              </a:rPr>
            </a:br>
            <a:r>
              <a:rPr lang="en-US" dirty="0">
                <a:solidFill>
                  <a:schemeClr val="tx1"/>
                </a:solidFill>
              </a:rPr>
              <a:t>and moulds for mass </a:t>
            </a:r>
            <a:br>
              <a:rPr lang="en-US" dirty="0">
                <a:solidFill>
                  <a:schemeClr val="tx1"/>
                </a:solidFill>
              </a:rPr>
            </a:br>
            <a:r>
              <a:rPr lang="en-US" dirty="0">
                <a:solidFill>
                  <a:schemeClr val="tx1"/>
                </a:solidFill>
              </a:rPr>
              <a:t>production processes</a:t>
            </a:r>
            <a:endParaRPr lang="en-GB" dirty="0">
              <a:solidFill>
                <a:schemeClr val="tx1"/>
              </a:solidFill>
            </a:endParaRPr>
          </a:p>
        </p:txBody>
      </p:sp>
    </p:spTree>
    <p:extLst>
      <p:ext uri="{BB962C8B-B14F-4D97-AF65-F5344CB8AC3E}">
        <p14:creationId xmlns:p14="http://schemas.microsoft.com/office/powerpoint/2010/main" val="325297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73D551-57A3-4A9B-84B1-132398E624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8" b="-677"/>
          <a:stretch/>
        </p:blipFill>
        <p:spPr>
          <a:xfrm rot="21231797" flipH="1">
            <a:off x="4011366" y="3285021"/>
            <a:ext cx="4915322" cy="3292526"/>
          </a:xfrm>
          <a:prstGeom prst="rect">
            <a:avLst/>
          </a:prstGeom>
        </p:spPr>
      </p:pic>
      <p:sp>
        <p:nvSpPr>
          <p:cNvPr id="2" name="Text Placeholder 1">
            <a:extLst>
              <a:ext uri="{FF2B5EF4-FFF2-40B4-BE49-F238E27FC236}">
                <a16:creationId xmlns:a16="http://schemas.microsoft.com/office/drawing/2014/main" id="{4B92C26F-A098-43B9-9267-3B051B1CE70E}"/>
              </a:ext>
            </a:extLst>
          </p:cNvPr>
          <p:cNvSpPr>
            <a:spLocks noGrp="1"/>
          </p:cNvSpPr>
          <p:nvPr>
            <p:ph type="body" sz="quarter" idx="13"/>
          </p:nvPr>
        </p:nvSpPr>
        <p:spPr/>
        <p:txBody>
          <a:bodyPr/>
          <a:lstStyle/>
          <a:p>
            <a:r>
              <a:rPr lang="en-GB" dirty="0"/>
              <a:t>Turning with CNC</a:t>
            </a:r>
          </a:p>
        </p:txBody>
      </p:sp>
      <p:sp>
        <p:nvSpPr>
          <p:cNvPr id="3" name="Text Placeholder 2">
            <a:extLst>
              <a:ext uri="{FF2B5EF4-FFF2-40B4-BE49-F238E27FC236}">
                <a16:creationId xmlns:a16="http://schemas.microsoft.com/office/drawing/2014/main" id="{B4543AFB-339C-4FA1-8EE1-4E83B5F04C65}"/>
              </a:ext>
            </a:extLst>
          </p:cNvPr>
          <p:cNvSpPr>
            <a:spLocks noGrp="1"/>
          </p:cNvSpPr>
          <p:nvPr>
            <p:ph type="body" sz="quarter" idx="14"/>
          </p:nvPr>
        </p:nvSpPr>
        <p:spPr/>
        <p:txBody>
          <a:bodyPr/>
          <a:lstStyle/>
          <a:p>
            <a:r>
              <a:rPr lang="en-GB" dirty="0"/>
              <a:t>As the name suggests, turning involves a spinning workpiece, not spinning the cutting tool</a:t>
            </a:r>
          </a:p>
          <a:p>
            <a:pPr lvl="1"/>
            <a:r>
              <a:rPr lang="en-GB" dirty="0"/>
              <a:t>Used to manufacture shapes which require rotational symmetry along the central axis</a:t>
            </a:r>
          </a:p>
          <a:p>
            <a:pPr lvl="1"/>
            <a:r>
              <a:rPr lang="en-GB" dirty="0"/>
              <a:t>Completes operations such as cutting, boring, </a:t>
            </a:r>
            <a:br>
              <a:rPr lang="en-GB" dirty="0"/>
            </a:br>
            <a:r>
              <a:rPr lang="en-GB" dirty="0"/>
              <a:t>knurling and thread cutting</a:t>
            </a:r>
          </a:p>
          <a:p>
            <a:pPr lvl="1"/>
            <a:r>
              <a:rPr lang="en-GB" b="1" dirty="0"/>
              <a:t>Swarf </a:t>
            </a:r>
            <a:r>
              <a:rPr lang="en-GB" dirty="0"/>
              <a:t>is created by </a:t>
            </a:r>
            <a:br>
              <a:rPr lang="en-GB" dirty="0"/>
            </a:br>
            <a:r>
              <a:rPr lang="en-GB" dirty="0"/>
              <a:t>both milling and turning </a:t>
            </a:r>
            <a:endParaRPr lang="en-GB" b="1" dirty="0"/>
          </a:p>
        </p:txBody>
      </p:sp>
    </p:spTree>
    <p:extLst>
      <p:ext uri="{BB962C8B-B14F-4D97-AF65-F5344CB8AC3E}">
        <p14:creationId xmlns:p14="http://schemas.microsoft.com/office/powerpoint/2010/main" val="30608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F2B73-067F-4ADC-B194-F4C4396F01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62550" y="2609851"/>
            <a:ext cx="3981450" cy="3637468"/>
          </a:xfrm>
          <a:prstGeom prst="rect">
            <a:avLst/>
          </a:prstGeom>
        </p:spPr>
      </p:pic>
      <p:sp>
        <p:nvSpPr>
          <p:cNvPr id="2" name="Text Placeholder 1">
            <a:extLst>
              <a:ext uri="{FF2B5EF4-FFF2-40B4-BE49-F238E27FC236}">
                <a16:creationId xmlns:a16="http://schemas.microsoft.com/office/drawing/2014/main" id="{B14F4308-6D01-49B1-A419-7D696D37331B}"/>
              </a:ext>
            </a:extLst>
          </p:cNvPr>
          <p:cNvSpPr>
            <a:spLocks noGrp="1"/>
          </p:cNvSpPr>
          <p:nvPr>
            <p:ph type="body" sz="quarter" idx="13"/>
          </p:nvPr>
        </p:nvSpPr>
        <p:spPr/>
        <p:txBody>
          <a:bodyPr/>
          <a:lstStyle/>
          <a:p>
            <a:r>
              <a:rPr lang="en-GB" dirty="0"/>
              <a:t>Plotter cutting</a:t>
            </a:r>
          </a:p>
        </p:txBody>
      </p:sp>
      <p:sp>
        <p:nvSpPr>
          <p:cNvPr id="3" name="Text Placeholder 2">
            <a:extLst>
              <a:ext uri="{FF2B5EF4-FFF2-40B4-BE49-F238E27FC236}">
                <a16:creationId xmlns:a16="http://schemas.microsoft.com/office/drawing/2014/main" id="{10B59DBA-2E47-452C-BB69-797233C9DE41}"/>
              </a:ext>
            </a:extLst>
          </p:cNvPr>
          <p:cNvSpPr>
            <a:spLocks noGrp="1"/>
          </p:cNvSpPr>
          <p:nvPr>
            <p:ph type="body" sz="quarter" idx="14"/>
          </p:nvPr>
        </p:nvSpPr>
        <p:spPr/>
        <p:txBody>
          <a:bodyPr/>
          <a:lstStyle/>
          <a:p>
            <a:r>
              <a:rPr lang="en-GB" dirty="0"/>
              <a:t>Plotters read 2D CAD files and cut materials </a:t>
            </a:r>
            <a:br>
              <a:rPr lang="en-GB" dirty="0"/>
            </a:br>
            <a:r>
              <a:rPr lang="en-GB" dirty="0"/>
              <a:t>such as vinyl, paper and lightweight card </a:t>
            </a:r>
          </a:p>
          <a:p>
            <a:pPr lvl="1"/>
            <a:r>
              <a:rPr lang="en-GB" dirty="0"/>
              <a:t>A machine head holding a blade </a:t>
            </a:r>
            <a:br>
              <a:rPr lang="en-GB" dirty="0"/>
            </a:br>
            <a:r>
              <a:rPr lang="en-GB" dirty="0"/>
              <a:t>or pen passes from left to right</a:t>
            </a:r>
          </a:p>
          <a:p>
            <a:pPr lvl="1"/>
            <a:r>
              <a:rPr lang="en-GB" dirty="0"/>
              <a:t>Simultaneously, rollers move </a:t>
            </a:r>
            <a:br>
              <a:rPr lang="en-GB" dirty="0"/>
            </a:br>
            <a:r>
              <a:rPr lang="en-GB" dirty="0"/>
              <a:t>the material back and forth</a:t>
            </a:r>
          </a:p>
          <a:p>
            <a:pPr lvl="1"/>
            <a:r>
              <a:rPr lang="en-GB" dirty="0"/>
              <a:t>Plotters can incorporate printing </a:t>
            </a:r>
            <a:br>
              <a:rPr lang="en-GB" dirty="0"/>
            </a:br>
            <a:r>
              <a:rPr lang="en-GB" dirty="0"/>
              <a:t>functions so graphics can be printed, </a:t>
            </a:r>
            <a:br>
              <a:rPr lang="en-GB" dirty="0"/>
            </a:br>
            <a:r>
              <a:rPr lang="en-GB" dirty="0"/>
              <a:t>cut and scored at the same time</a:t>
            </a:r>
          </a:p>
          <a:p>
            <a:pPr lvl="1"/>
            <a:r>
              <a:rPr lang="en-GB" dirty="0"/>
              <a:t>Often used with self-adhesive vinyl </a:t>
            </a:r>
            <a:br>
              <a:rPr lang="en-GB" dirty="0"/>
            </a:br>
            <a:r>
              <a:rPr lang="en-GB" dirty="0"/>
              <a:t>to create signage and vehicles decals</a:t>
            </a:r>
          </a:p>
        </p:txBody>
      </p:sp>
    </p:spTree>
    <p:extLst>
      <p:ext uri="{BB962C8B-B14F-4D97-AF65-F5344CB8AC3E}">
        <p14:creationId xmlns:p14="http://schemas.microsoft.com/office/powerpoint/2010/main" val="422726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vert="horz" lIns="0" tIns="0" rIns="0" bIns="0" anchor="t"/>
          <a:lstStyle/>
          <a:p>
            <a:pPr marL="271145" indent="-271145"/>
            <a:r>
              <a:rPr lang="en-GB" dirty="0"/>
              <a:t>Describe the pros and cons of using CAD compared to manually generated alternatives</a:t>
            </a:r>
            <a:endParaRPr lang="en-US" dirty="0">
              <a:solidFill>
                <a:schemeClr val="tx1"/>
              </a:solidFill>
            </a:endParaRPr>
          </a:p>
          <a:p>
            <a:pPr marL="271145" indent="-271145"/>
            <a:r>
              <a:rPr lang="en-GB" dirty="0"/>
              <a:t>Explain how CAD is used to develop and present ideas for products</a:t>
            </a:r>
            <a:endParaRPr lang="en-GB" dirty="0">
              <a:solidFill>
                <a:schemeClr val="tx1"/>
              </a:solidFill>
            </a:endParaRPr>
          </a:p>
          <a:p>
            <a:pPr marL="271145" indent="-271145"/>
            <a:r>
              <a:rPr lang="en-GB" dirty="0"/>
              <a:t>Understand different industrial applications for CAD</a:t>
            </a:r>
          </a:p>
          <a:p>
            <a:pPr marL="271145" indent="-271145"/>
            <a:r>
              <a:rPr lang="en-GB" dirty="0"/>
              <a:t>Describe how CAM is used to manufacture products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8C431A-E13A-40FB-804B-2C53067777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3118731"/>
            <a:ext cx="4264215" cy="3022147"/>
          </a:xfrm>
          <a:prstGeom prst="rect">
            <a:avLst/>
          </a:prstGeom>
        </p:spPr>
      </p:pic>
      <p:sp>
        <p:nvSpPr>
          <p:cNvPr id="2" name="Text Placeholder 1">
            <a:extLst>
              <a:ext uri="{FF2B5EF4-FFF2-40B4-BE49-F238E27FC236}">
                <a16:creationId xmlns:a16="http://schemas.microsoft.com/office/drawing/2014/main" id="{A1786330-C842-4BD5-9005-4F22DEC685D8}"/>
              </a:ext>
            </a:extLst>
          </p:cNvPr>
          <p:cNvSpPr>
            <a:spLocks noGrp="1"/>
          </p:cNvSpPr>
          <p:nvPr>
            <p:ph type="body" sz="quarter" idx="13"/>
          </p:nvPr>
        </p:nvSpPr>
        <p:spPr/>
        <p:txBody>
          <a:bodyPr lIns="0" anchor="t">
            <a:noAutofit/>
          </a:bodyPr>
          <a:lstStyle/>
          <a:p>
            <a:r>
              <a:rPr lang="en-US" dirty="0"/>
              <a:t>CAM in a nutshell</a:t>
            </a:r>
          </a:p>
        </p:txBody>
      </p:sp>
      <p:sp>
        <p:nvSpPr>
          <p:cNvPr id="3" name="Text Placeholder 2">
            <a:extLst>
              <a:ext uri="{FF2B5EF4-FFF2-40B4-BE49-F238E27FC236}">
                <a16:creationId xmlns:a16="http://schemas.microsoft.com/office/drawing/2014/main" id="{23E18CFF-9F89-4BEC-AEE0-958B71A89098}"/>
              </a:ext>
            </a:extLst>
          </p:cNvPr>
          <p:cNvSpPr>
            <a:spLocks noGrp="1"/>
          </p:cNvSpPr>
          <p:nvPr>
            <p:ph type="body" sz="quarter" idx="14"/>
          </p:nvPr>
        </p:nvSpPr>
        <p:spPr>
          <a:xfrm>
            <a:off x="724280" y="1704179"/>
            <a:ext cx="7270189" cy="3453607"/>
          </a:xfrm>
        </p:spPr>
        <p:txBody>
          <a:bodyPr vert="horz" lIns="0" tIns="0" anchor="t"/>
          <a:lstStyle/>
          <a:p>
            <a:pPr marL="271145" indent="-271145"/>
            <a:r>
              <a:rPr lang="en-US" dirty="0"/>
              <a:t>Increases in the use of CAD/CAM in industrial manufacturing has had a huge impact including: </a:t>
            </a:r>
          </a:p>
          <a:p>
            <a:pPr marL="723582" lvl="1" indent="-271145"/>
            <a:r>
              <a:rPr lang="en-US" dirty="0"/>
              <a:t>Increased precision and consistency</a:t>
            </a:r>
          </a:p>
          <a:p>
            <a:pPr lvl="1"/>
            <a:r>
              <a:rPr lang="en-US" dirty="0"/>
              <a:t>Greater control and accountability</a:t>
            </a:r>
          </a:p>
          <a:p>
            <a:pPr lvl="1"/>
            <a:r>
              <a:rPr lang="en-US" dirty="0"/>
              <a:t>Increased output</a:t>
            </a:r>
          </a:p>
          <a:p>
            <a:pPr lvl="1"/>
            <a:r>
              <a:rPr lang="en-US" dirty="0"/>
              <a:t>Waste reduction</a:t>
            </a:r>
          </a:p>
          <a:p>
            <a:pPr lvl="1"/>
            <a:r>
              <a:rPr lang="en-US" dirty="0"/>
              <a:t>Increased efficiency</a:t>
            </a:r>
          </a:p>
          <a:p>
            <a:pPr marL="723582" lvl="2" indent="-271145"/>
            <a:r>
              <a:rPr lang="en-US" dirty="0"/>
              <a:t>Can you think of any </a:t>
            </a:r>
            <a:br>
              <a:rPr lang="en-US" dirty="0"/>
            </a:br>
            <a:r>
              <a:rPr lang="en-US" b="1" dirty="0"/>
              <a:t>disadvantages</a:t>
            </a:r>
            <a:r>
              <a:rPr lang="en-US" dirty="0"/>
              <a:t> of CAM?</a:t>
            </a:r>
          </a:p>
          <a:p>
            <a:pPr marL="271145" indent="-271145"/>
            <a:endParaRPr lang="en-US" dirty="0"/>
          </a:p>
          <a:p>
            <a:pPr lvl="1"/>
            <a:endParaRPr lang="en-US" dirty="0"/>
          </a:p>
        </p:txBody>
      </p:sp>
    </p:spTree>
    <p:extLst>
      <p:ext uri="{BB962C8B-B14F-4D97-AF65-F5344CB8AC3E}">
        <p14:creationId xmlns:p14="http://schemas.microsoft.com/office/powerpoint/2010/main" val="147802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DB6E23-12B3-44E8-AB0E-CC54B92CB4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ECA92CC8-5BAB-4B98-BDA5-A89FE4B6F798}"/>
              </a:ext>
            </a:extLst>
          </p:cNvPr>
          <p:cNvSpPr>
            <a:spLocks noGrp="1"/>
          </p:cNvSpPr>
          <p:nvPr>
            <p:ph type="body" sz="quarter" idx="13"/>
          </p:nvPr>
        </p:nvSpPr>
        <p:spPr/>
        <p:txBody>
          <a:bodyPr/>
          <a:lstStyle/>
          <a:p>
            <a:r>
              <a:rPr lang="en-GB" dirty="0">
                <a:solidFill>
                  <a:schemeClr val="bg1"/>
                </a:solidFill>
              </a:rPr>
              <a:t>Worksheet 4</a:t>
            </a:r>
          </a:p>
        </p:txBody>
      </p:sp>
      <p:sp>
        <p:nvSpPr>
          <p:cNvPr id="3" name="Text Placeholder 2">
            <a:extLst>
              <a:ext uri="{FF2B5EF4-FFF2-40B4-BE49-F238E27FC236}">
                <a16:creationId xmlns:a16="http://schemas.microsoft.com/office/drawing/2014/main" id="{B092B7CC-CE38-45A5-B838-D0D447E3FA1D}"/>
              </a:ext>
            </a:extLst>
          </p:cNvPr>
          <p:cNvSpPr>
            <a:spLocks noGrp="1"/>
          </p:cNvSpPr>
          <p:nvPr>
            <p:ph type="body" sz="quarter" idx="14"/>
          </p:nvPr>
        </p:nvSpPr>
        <p:spPr/>
        <p:txBody>
          <a:bodyPr/>
          <a:lstStyle/>
          <a:p>
            <a:r>
              <a:rPr lang="en-GB" dirty="0">
                <a:solidFill>
                  <a:schemeClr val="bg1"/>
                </a:solidFill>
              </a:rPr>
              <a:t>Complete </a:t>
            </a:r>
            <a:r>
              <a:rPr lang="en-GB" b="1" dirty="0">
                <a:solidFill>
                  <a:schemeClr val="bg1"/>
                </a:solidFill>
              </a:rPr>
              <a:t>Task 2</a:t>
            </a:r>
            <a:endParaRPr lang="en-GB" b="1" dirty="0"/>
          </a:p>
        </p:txBody>
      </p:sp>
      <p:pic>
        <p:nvPicPr>
          <p:cNvPr id="9" name="Picture 8">
            <a:extLst>
              <a:ext uri="{FF2B5EF4-FFF2-40B4-BE49-F238E27FC236}">
                <a16:creationId xmlns:a16="http://schemas.microsoft.com/office/drawing/2014/main" id="{1323D6AD-A8EB-4444-84B8-BC6D829224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6" name="Oval 5">
            <a:extLst>
              <a:ext uri="{FF2B5EF4-FFF2-40B4-BE49-F238E27FC236}">
                <a16:creationId xmlns:a16="http://schemas.microsoft.com/office/drawing/2014/main" id="{BE8A2DB6-BC5E-4717-B7BA-078F6D80194A}"/>
              </a:ext>
            </a:extLst>
          </p:cNvPr>
          <p:cNvSpPr/>
          <p:nvPr/>
        </p:nvSpPr>
        <p:spPr>
          <a:xfrm>
            <a:off x="5324668" y="1241619"/>
            <a:ext cx="2562031" cy="2562031"/>
          </a:xfrm>
          <a:prstGeom prst="ellipse">
            <a:avLst/>
          </a:prstGeom>
          <a:blipFill dpi="0" rotWithShape="1">
            <a:blip r:embed="rId4" cstate="screen">
              <a:alphaModFix amt="8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08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DE7BB1-F6F9-4F65-99FA-0BE70CB40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1"/>
          <a:stretch/>
        </p:blipFill>
        <p:spPr>
          <a:xfrm>
            <a:off x="0" y="641350"/>
            <a:ext cx="9144000" cy="6216650"/>
          </a:xfrm>
          <a:prstGeom prst="rect">
            <a:avLst/>
          </a:prstGeom>
        </p:spPr>
      </p:pic>
      <p:sp>
        <p:nvSpPr>
          <p:cNvPr id="6" name="Oval 5">
            <a:extLst>
              <a:ext uri="{FF2B5EF4-FFF2-40B4-BE49-F238E27FC236}">
                <a16:creationId xmlns:a16="http://schemas.microsoft.com/office/drawing/2014/main" id="{5D9344A7-6DE2-4DFC-99FE-5FE15645E473}"/>
              </a:ext>
            </a:extLst>
          </p:cNvPr>
          <p:cNvSpPr/>
          <p:nvPr/>
        </p:nvSpPr>
        <p:spPr>
          <a:xfrm>
            <a:off x="5324668" y="1241619"/>
            <a:ext cx="2562031" cy="2562031"/>
          </a:xfrm>
          <a:prstGeom prst="ellipse">
            <a:avLst/>
          </a:prstGeom>
          <a:blipFill dpi="0" rotWithShape="1">
            <a:blip r:embed="rId3" cstate="screen">
              <a:alphaModFix amt="2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CA92CC8-5BAB-4B98-BDA5-A89FE4B6F798}"/>
              </a:ext>
            </a:extLst>
          </p:cNvPr>
          <p:cNvSpPr>
            <a:spLocks noGrp="1"/>
          </p:cNvSpPr>
          <p:nvPr>
            <p:ph type="body" sz="quarter" idx="13"/>
          </p:nvPr>
        </p:nvSpPr>
        <p:spPr/>
        <p:txBody>
          <a:bodyPr/>
          <a:lstStyle/>
          <a:p>
            <a:r>
              <a:rPr lang="en-GB" dirty="0">
                <a:solidFill>
                  <a:schemeClr val="bg1"/>
                </a:solidFill>
              </a:rPr>
              <a:t>Plenary</a:t>
            </a:r>
          </a:p>
        </p:txBody>
      </p:sp>
      <p:sp>
        <p:nvSpPr>
          <p:cNvPr id="3" name="Text Placeholder 2">
            <a:extLst>
              <a:ext uri="{FF2B5EF4-FFF2-40B4-BE49-F238E27FC236}">
                <a16:creationId xmlns:a16="http://schemas.microsoft.com/office/drawing/2014/main" id="{B092B7CC-CE38-45A5-B838-D0D447E3FA1D}"/>
              </a:ext>
            </a:extLst>
          </p:cNvPr>
          <p:cNvSpPr>
            <a:spLocks noGrp="1"/>
          </p:cNvSpPr>
          <p:nvPr>
            <p:ph type="body" sz="quarter" idx="14"/>
          </p:nvPr>
        </p:nvSpPr>
        <p:spPr/>
        <p:txBody>
          <a:bodyPr/>
          <a:lstStyle/>
          <a:p>
            <a:pPr marL="271145" indent="-271145"/>
            <a:r>
              <a:rPr lang="en-US" dirty="0">
                <a:solidFill>
                  <a:schemeClr val="bg1"/>
                </a:solidFill>
              </a:rPr>
              <a:t>Complete </a:t>
            </a:r>
            <a:r>
              <a:rPr lang="en-US" b="1" dirty="0">
                <a:solidFill>
                  <a:schemeClr val="bg1"/>
                </a:solidFill>
              </a:rPr>
              <a:t>Task 3</a:t>
            </a:r>
            <a:r>
              <a:rPr lang="en-US" dirty="0">
                <a:solidFill>
                  <a:schemeClr val="bg1"/>
                </a:solidFill>
              </a:rPr>
              <a:t> of your </a:t>
            </a:r>
            <a:r>
              <a:rPr lang="en-US" b="1" dirty="0">
                <a:solidFill>
                  <a:schemeClr val="bg1"/>
                </a:solidFill>
              </a:rPr>
              <a:t>Worksheet</a:t>
            </a:r>
          </a:p>
          <a:p>
            <a:endParaRPr lang="en-GB" b="1" dirty="0"/>
          </a:p>
        </p:txBody>
      </p:sp>
      <p:pic>
        <p:nvPicPr>
          <p:cNvPr id="7" name="Picture 6">
            <a:extLst>
              <a:ext uri="{FF2B5EF4-FFF2-40B4-BE49-F238E27FC236}">
                <a16:creationId xmlns:a16="http://schemas.microsoft.com/office/drawing/2014/main" id="{6ED130E5-ECC5-499C-BD7D-D4F0213BA7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71676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FADE64-2E17-436F-A474-9A5EBA5EEC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120"/>
            <a:ext cx="9144000" cy="620988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lIns="0" anchor="t">
            <a:noAutofit/>
          </a:bodyPr>
          <a:lstStyle/>
          <a:p>
            <a:r>
              <a:rPr lang="en-US" dirty="0">
                <a:solidFill>
                  <a:schemeClr val="bg1"/>
                </a:solidFill>
              </a:rPr>
              <a:t>Starter</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828675" y="1657350"/>
            <a:ext cx="5607994" cy="3454400"/>
          </a:xfrm>
        </p:spPr>
        <p:txBody>
          <a:bodyPr vert="horz" lIns="0" tIns="0" anchor="t"/>
          <a:lstStyle/>
          <a:p>
            <a:pPr marL="271145" indent="-271145"/>
            <a:r>
              <a:rPr lang="en-US" dirty="0">
                <a:solidFill>
                  <a:schemeClr val="bg1"/>
                </a:solidFill>
              </a:rPr>
              <a:t>Discuss the advantages of using </a:t>
            </a:r>
            <a:br>
              <a:rPr lang="en-US" dirty="0">
                <a:solidFill>
                  <a:schemeClr val="bg1"/>
                </a:solidFill>
              </a:rPr>
            </a:br>
            <a:r>
              <a:rPr lang="en-US" dirty="0">
                <a:solidFill>
                  <a:schemeClr val="bg1"/>
                </a:solidFill>
              </a:rPr>
              <a:t>digital design and manufacture </a:t>
            </a:r>
            <a:br>
              <a:rPr lang="en-US" dirty="0">
                <a:solidFill>
                  <a:schemeClr val="bg1"/>
                </a:solidFill>
              </a:rPr>
            </a:br>
            <a:r>
              <a:rPr lang="en-US" dirty="0">
                <a:solidFill>
                  <a:schemeClr val="bg1"/>
                </a:solidFill>
              </a:rPr>
              <a:t>to produce embroidered logos</a:t>
            </a:r>
          </a:p>
          <a:p>
            <a:pPr marL="271145" indent="-271145"/>
            <a:r>
              <a:rPr lang="en-US" dirty="0">
                <a:solidFill>
                  <a:schemeClr val="bg1"/>
                </a:solidFill>
              </a:rPr>
              <a:t>What would be the limitations</a:t>
            </a:r>
            <a:br>
              <a:rPr lang="en-US" dirty="0">
                <a:solidFill>
                  <a:schemeClr val="bg1"/>
                </a:solidFill>
              </a:rPr>
            </a:br>
            <a:r>
              <a:rPr lang="en-US" dirty="0">
                <a:solidFill>
                  <a:schemeClr val="bg1"/>
                </a:solidFill>
              </a:rPr>
              <a:t>of carrying out this task </a:t>
            </a:r>
            <a:br>
              <a:rPr lang="en-US" dirty="0">
                <a:solidFill>
                  <a:schemeClr val="bg1"/>
                </a:solidFill>
              </a:rPr>
            </a:br>
            <a:r>
              <a:rPr lang="en-US" dirty="0">
                <a:solidFill>
                  <a:schemeClr val="bg1"/>
                </a:solidFill>
              </a:rPr>
              <a:t>by hand?</a:t>
            </a:r>
          </a:p>
        </p:txBody>
      </p:sp>
    </p:spTree>
    <p:extLst>
      <p:ext uri="{BB962C8B-B14F-4D97-AF65-F5344CB8AC3E}">
        <p14:creationId xmlns:p14="http://schemas.microsoft.com/office/powerpoint/2010/main" val="80443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97BD7D-D5FA-43BC-B8B2-8D97AD9F4D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5103321" flipH="1">
            <a:off x="4970411" y="2752413"/>
            <a:ext cx="4556211" cy="2401581"/>
          </a:xfrm>
          <a:prstGeom prst="rect">
            <a:avLst/>
          </a:prstGeom>
        </p:spPr>
      </p:pic>
      <p:sp>
        <p:nvSpPr>
          <p:cNvPr id="2" name="Text Placeholder 1">
            <a:extLst>
              <a:ext uri="{FF2B5EF4-FFF2-40B4-BE49-F238E27FC236}">
                <a16:creationId xmlns:a16="http://schemas.microsoft.com/office/drawing/2014/main" id="{10996CD5-32A4-4E17-BD12-CA17847E5896}"/>
              </a:ext>
            </a:extLst>
          </p:cNvPr>
          <p:cNvSpPr>
            <a:spLocks noGrp="1"/>
          </p:cNvSpPr>
          <p:nvPr>
            <p:ph type="body" sz="quarter" idx="13"/>
          </p:nvPr>
        </p:nvSpPr>
        <p:spPr/>
        <p:txBody>
          <a:bodyPr/>
          <a:lstStyle/>
          <a:p>
            <a:r>
              <a:rPr lang="en-GB" dirty="0"/>
              <a:t>Digital design and manufacture</a:t>
            </a:r>
          </a:p>
        </p:txBody>
      </p:sp>
      <p:sp>
        <p:nvSpPr>
          <p:cNvPr id="3" name="Text Placeholder 2">
            <a:extLst>
              <a:ext uri="{FF2B5EF4-FFF2-40B4-BE49-F238E27FC236}">
                <a16:creationId xmlns:a16="http://schemas.microsoft.com/office/drawing/2014/main" id="{94B5782E-C2DD-4B35-AAA1-BAC81A3C3B6F}"/>
              </a:ext>
            </a:extLst>
          </p:cNvPr>
          <p:cNvSpPr>
            <a:spLocks noGrp="1"/>
          </p:cNvSpPr>
          <p:nvPr>
            <p:ph type="body" sz="quarter" idx="14"/>
          </p:nvPr>
        </p:nvSpPr>
        <p:spPr/>
        <p:txBody>
          <a:bodyPr/>
          <a:lstStyle/>
          <a:p>
            <a:r>
              <a:rPr lang="en-GB" dirty="0"/>
              <a:t>CAD/CAM has numerous advantages</a:t>
            </a:r>
          </a:p>
          <a:p>
            <a:pPr lvl="1"/>
            <a:r>
              <a:rPr lang="en-GB" dirty="0"/>
              <a:t>Streamlined design, development, </a:t>
            </a:r>
            <a:br>
              <a:rPr lang="en-GB" dirty="0"/>
            </a:br>
            <a:r>
              <a:rPr lang="en-GB" dirty="0"/>
              <a:t>testing and presentation</a:t>
            </a:r>
          </a:p>
          <a:p>
            <a:pPr lvl="1"/>
            <a:r>
              <a:rPr lang="en-GB" dirty="0"/>
              <a:t>Increases in speed and accuracy</a:t>
            </a:r>
          </a:p>
          <a:p>
            <a:pPr lvl="1"/>
            <a:r>
              <a:rPr lang="en-GB" dirty="0"/>
              <a:t>Entire production systems can </a:t>
            </a:r>
            <a:br>
              <a:rPr lang="en-GB" dirty="0"/>
            </a:br>
            <a:r>
              <a:rPr lang="en-GB" dirty="0"/>
              <a:t>be integrated (CIM)</a:t>
            </a:r>
          </a:p>
          <a:p>
            <a:pPr lvl="1"/>
            <a:r>
              <a:rPr lang="en-GB" dirty="0"/>
              <a:t>Digital files are shared easily </a:t>
            </a:r>
            <a:br>
              <a:rPr lang="en-GB" dirty="0"/>
            </a:br>
            <a:r>
              <a:rPr lang="en-GB" dirty="0"/>
              <a:t>among designers, manufactures, </a:t>
            </a:r>
            <a:br>
              <a:rPr lang="en-GB" dirty="0"/>
            </a:br>
            <a:r>
              <a:rPr lang="en-GB" dirty="0"/>
              <a:t>clients and consumers</a:t>
            </a:r>
          </a:p>
          <a:p>
            <a:pPr lvl="2"/>
            <a:r>
              <a:rPr lang="en-GB" dirty="0"/>
              <a:t>Are there any </a:t>
            </a:r>
            <a:r>
              <a:rPr lang="en-GB" b="1" dirty="0"/>
              <a:t>disadvantages</a:t>
            </a:r>
            <a:r>
              <a:rPr lang="en-GB" dirty="0"/>
              <a:t> </a:t>
            </a:r>
            <a:br>
              <a:rPr lang="en-GB" dirty="0"/>
            </a:br>
            <a:r>
              <a:rPr lang="en-GB" dirty="0"/>
              <a:t>to CAD/CAM?</a:t>
            </a:r>
          </a:p>
          <a:p>
            <a:pPr lvl="1"/>
            <a:endParaRPr lang="en-GB" dirty="0"/>
          </a:p>
          <a:p>
            <a:pPr lvl="1"/>
            <a:endParaRPr lang="en-GB" dirty="0"/>
          </a:p>
        </p:txBody>
      </p:sp>
      <p:pic>
        <p:nvPicPr>
          <p:cNvPr id="6" name="Picture 5">
            <a:extLst>
              <a:ext uri="{FF2B5EF4-FFF2-40B4-BE49-F238E27FC236}">
                <a16:creationId xmlns:a16="http://schemas.microsoft.com/office/drawing/2014/main" id="{7C10E859-FDCD-4292-BF78-7EEECCD1A3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425999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186F76-002F-45A9-BDA9-D911C316CD12}"/>
              </a:ext>
            </a:extLst>
          </p:cNvPr>
          <p:cNvSpPr>
            <a:spLocks noGrp="1"/>
          </p:cNvSpPr>
          <p:nvPr>
            <p:ph type="body" sz="quarter" idx="13"/>
          </p:nvPr>
        </p:nvSpPr>
        <p:spPr/>
        <p:txBody>
          <a:bodyPr/>
          <a:lstStyle/>
          <a:p>
            <a:r>
              <a:rPr lang="en-GB" dirty="0">
                <a:solidFill>
                  <a:schemeClr val="bg1"/>
                </a:solidFill>
              </a:rPr>
              <a:t>Artisans and labourers</a:t>
            </a:r>
          </a:p>
        </p:txBody>
      </p:sp>
      <p:sp>
        <p:nvSpPr>
          <p:cNvPr id="3" name="Text Placeholder 2">
            <a:extLst>
              <a:ext uri="{FF2B5EF4-FFF2-40B4-BE49-F238E27FC236}">
                <a16:creationId xmlns:a16="http://schemas.microsoft.com/office/drawing/2014/main" id="{0751DC5D-6F9F-44CC-AF95-04B998A6893D}"/>
              </a:ext>
            </a:extLst>
          </p:cNvPr>
          <p:cNvSpPr>
            <a:spLocks noGrp="1"/>
          </p:cNvSpPr>
          <p:nvPr>
            <p:ph type="body" sz="quarter" idx="14"/>
          </p:nvPr>
        </p:nvSpPr>
        <p:spPr/>
        <p:txBody>
          <a:bodyPr/>
          <a:lstStyle/>
          <a:p>
            <a:r>
              <a:rPr lang="en-GB" dirty="0">
                <a:solidFill>
                  <a:schemeClr val="bg1"/>
                </a:solidFill>
              </a:rPr>
              <a:t>Sophisticated CAD/CAM </a:t>
            </a:r>
            <a:br>
              <a:rPr lang="en-GB" dirty="0">
                <a:solidFill>
                  <a:schemeClr val="bg1"/>
                </a:solidFill>
              </a:rPr>
            </a:br>
            <a:r>
              <a:rPr lang="en-GB" dirty="0">
                <a:solidFill>
                  <a:schemeClr val="bg1"/>
                </a:solidFill>
              </a:rPr>
              <a:t>systems have replaced</a:t>
            </a:r>
            <a:br>
              <a:rPr lang="en-GB" dirty="0">
                <a:solidFill>
                  <a:schemeClr val="bg1"/>
                </a:solidFill>
              </a:rPr>
            </a:br>
            <a:r>
              <a:rPr lang="en-GB" dirty="0">
                <a:solidFill>
                  <a:schemeClr val="bg1"/>
                </a:solidFill>
              </a:rPr>
              <a:t>the need for manual labour</a:t>
            </a:r>
          </a:p>
          <a:p>
            <a:pPr lvl="1"/>
            <a:r>
              <a:rPr lang="en-GB" dirty="0">
                <a:solidFill>
                  <a:schemeClr val="bg1"/>
                </a:solidFill>
              </a:rPr>
              <a:t>Loss of hand-made / artisan skills</a:t>
            </a:r>
          </a:p>
          <a:p>
            <a:pPr lvl="1"/>
            <a:r>
              <a:rPr lang="en-GB" dirty="0">
                <a:solidFill>
                  <a:schemeClr val="bg1"/>
                </a:solidFill>
              </a:rPr>
              <a:t>A large workforce is no longer needed</a:t>
            </a:r>
            <a:br>
              <a:rPr lang="en-GB" dirty="0">
                <a:solidFill>
                  <a:schemeClr val="bg1"/>
                </a:solidFill>
              </a:rPr>
            </a:br>
            <a:r>
              <a:rPr lang="en-GB" dirty="0">
                <a:solidFill>
                  <a:schemeClr val="bg1"/>
                </a:solidFill>
              </a:rPr>
              <a:t>which can lead to unemployment</a:t>
            </a:r>
            <a:br>
              <a:rPr lang="en-GB" dirty="0">
                <a:solidFill>
                  <a:schemeClr val="bg1"/>
                </a:solidFill>
              </a:rPr>
            </a:br>
            <a:r>
              <a:rPr lang="en-GB" dirty="0">
                <a:solidFill>
                  <a:schemeClr val="bg1"/>
                </a:solidFill>
              </a:rPr>
              <a:t>and the break-up of communities</a:t>
            </a:r>
            <a:br>
              <a:rPr lang="en-GB"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14365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5A993-0654-406F-A940-0C018E8E1C70}"/>
              </a:ext>
            </a:extLst>
          </p:cNvPr>
          <p:cNvSpPr>
            <a:spLocks noGrp="1"/>
          </p:cNvSpPr>
          <p:nvPr>
            <p:ph type="body" sz="quarter" idx="13"/>
          </p:nvPr>
        </p:nvSpPr>
        <p:spPr/>
        <p:txBody>
          <a:bodyPr/>
          <a:lstStyle/>
          <a:p>
            <a:r>
              <a:rPr lang="en-GB" dirty="0"/>
              <a:t>Set-up and risks</a:t>
            </a:r>
          </a:p>
        </p:txBody>
      </p:sp>
      <p:sp>
        <p:nvSpPr>
          <p:cNvPr id="3" name="Text Placeholder 2">
            <a:extLst>
              <a:ext uri="{FF2B5EF4-FFF2-40B4-BE49-F238E27FC236}">
                <a16:creationId xmlns:a16="http://schemas.microsoft.com/office/drawing/2014/main" id="{56CA5492-10C4-43CB-9820-F79169E6A8F2}"/>
              </a:ext>
            </a:extLst>
          </p:cNvPr>
          <p:cNvSpPr>
            <a:spLocks noGrp="1"/>
          </p:cNvSpPr>
          <p:nvPr>
            <p:ph type="body" sz="quarter" idx="14"/>
          </p:nvPr>
        </p:nvSpPr>
        <p:spPr/>
        <p:txBody>
          <a:bodyPr/>
          <a:lstStyle/>
          <a:p>
            <a:r>
              <a:rPr lang="en-GB" dirty="0"/>
              <a:t>Shifting to CAD/CAM is expensive and can be risky</a:t>
            </a:r>
          </a:p>
          <a:p>
            <a:pPr lvl="1"/>
            <a:r>
              <a:rPr lang="en-GB" dirty="0"/>
              <a:t>Setting up hardware and updating software is costly</a:t>
            </a:r>
          </a:p>
          <a:p>
            <a:pPr lvl="1"/>
            <a:r>
              <a:rPr lang="en-GB" dirty="0"/>
              <a:t>Existing staff need retraining while new recruits with the desired skills may demand higher wages</a:t>
            </a:r>
          </a:p>
          <a:p>
            <a:pPr lvl="1"/>
            <a:r>
              <a:rPr lang="en-GB" dirty="0"/>
              <a:t>Digital files are easy to replicate which can make designs difficult to protect against intellectual copyright theft</a:t>
            </a:r>
          </a:p>
        </p:txBody>
      </p:sp>
      <p:pic>
        <p:nvPicPr>
          <p:cNvPr id="7" name="Picture 6">
            <a:extLst>
              <a:ext uri="{FF2B5EF4-FFF2-40B4-BE49-F238E27FC236}">
                <a16:creationId xmlns:a16="http://schemas.microsoft.com/office/drawing/2014/main" id="{5659C9B4-9248-4E17-97A6-177C3DFD39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850" y="4272134"/>
            <a:ext cx="1949450" cy="1949450"/>
          </a:xfrm>
          <a:prstGeom prst="rect">
            <a:avLst/>
          </a:prstGeom>
        </p:spPr>
      </p:pic>
      <p:pic>
        <p:nvPicPr>
          <p:cNvPr id="8" name="Picture 7">
            <a:extLst>
              <a:ext uri="{FF2B5EF4-FFF2-40B4-BE49-F238E27FC236}">
                <a16:creationId xmlns:a16="http://schemas.microsoft.com/office/drawing/2014/main" id="{09A58FB9-C2A6-434C-BEF9-DC5859BEE7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7219" y="4280713"/>
            <a:ext cx="1932292" cy="1932292"/>
          </a:xfrm>
          <a:prstGeom prst="rect">
            <a:avLst/>
          </a:prstGeom>
        </p:spPr>
      </p:pic>
      <p:pic>
        <p:nvPicPr>
          <p:cNvPr id="9" name="Picture 8">
            <a:extLst>
              <a:ext uri="{FF2B5EF4-FFF2-40B4-BE49-F238E27FC236}">
                <a16:creationId xmlns:a16="http://schemas.microsoft.com/office/drawing/2014/main" id="{7821390F-0D87-4384-8F56-0B1DFC794B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9430" y="4285481"/>
            <a:ext cx="1922757" cy="1922757"/>
          </a:xfrm>
          <a:prstGeom prst="rect">
            <a:avLst/>
          </a:prstGeom>
        </p:spPr>
      </p:pic>
    </p:spTree>
    <p:extLst>
      <p:ext uri="{BB962C8B-B14F-4D97-AF65-F5344CB8AC3E}">
        <p14:creationId xmlns:p14="http://schemas.microsoft.com/office/powerpoint/2010/main" val="41953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07B335-5740-48C9-BA19-E094A8402D2D}"/>
              </a:ext>
            </a:extLst>
          </p:cNvPr>
          <p:cNvSpPr>
            <a:spLocks noGrp="1"/>
          </p:cNvSpPr>
          <p:nvPr>
            <p:ph type="body" sz="quarter" idx="13"/>
          </p:nvPr>
        </p:nvSpPr>
        <p:spPr/>
        <p:txBody>
          <a:bodyPr/>
          <a:lstStyle/>
          <a:p>
            <a:r>
              <a:rPr lang="en-US" dirty="0"/>
              <a:t>Computer aided design</a:t>
            </a:r>
          </a:p>
        </p:txBody>
      </p:sp>
      <p:sp>
        <p:nvSpPr>
          <p:cNvPr id="3" name="Text Placeholder 2">
            <a:extLst>
              <a:ext uri="{FF2B5EF4-FFF2-40B4-BE49-F238E27FC236}">
                <a16:creationId xmlns:a16="http://schemas.microsoft.com/office/drawing/2014/main" id="{BAEE3009-3C45-41EA-84EB-916A64B80C3C}"/>
              </a:ext>
            </a:extLst>
          </p:cNvPr>
          <p:cNvSpPr>
            <a:spLocks noGrp="1"/>
          </p:cNvSpPr>
          <p:nvPr>
            <p:ph type="body" sz="quarter" idx="14"/>
          </p:nvPr>
        </p:nvSpPr>
        <p:spPr/>
        <p:txBody>
          <a:bodyPr/>
          <a:lstStyle/>
          <a:p>
            <a:r>
              <a:rPr lang="en-US" dirty="0"/>
              <a:t>The advantages of CAD make it vital</a:t>
            </a:r>
            <a:br>
              <a:rPr lang="en-US" dirty="0"/>
            </a:br>
            <a:r>
              <a:rPr lang="en-US" dirty="0"/>
              <a:t>to modern design and manufacture</a:t>
            </a:r>
            <a:endParaRPr lang="en-US" dirty="0">
              <a:solidFill>
                <a:srgbClr val="000000"/>
              </a:solidFill>
            </a:endParaRPr>
          </a:p>
          <a:p>
            <a:pPr lvl="1"/>
            <a:r>
              <a:rPr lang="en-GB" dirty="0">
                <a:solidFill>
                  <a:srgbClr val="EB541E"/>
                </a:solidFill>
              </a:rPr>
              <a:t>How can computer aided design be used to </a:t>
            </a:r>
            <a:br>
              <a:rPr lang="en-GB" dirty="0">
                <a:solidFill>
                  <a:srgbClr val="EB541E"/>
                </a:solidFill>
              </a:rPr>
            </a:br>
            <a:r>
              <a:rPr lang="en-GB" dirty="0">
                <a:solidFill>
                  <a:srgbClr val="EB541E"/>
                </a:solidFill>
              </a:rPr>
              <a:t>develop ideas and present them to clients?</a:t>
            </a:r>
          </a:p>
          <a:p>
            <a:pPr lvl="1"/>
            <a:endParaRPr lang="en-GB" dirty="0"/>
          </a:p>
        </p:txBody>
      </p:sp>
    </p:spTree>
    <p:extLst>
      <p:ext uri="{BB962C8B-B14F-4D97-AF65-F5344CB8AC3E}">
        <p14:creationId xmlns:p14="http://schemas.microsoft.com/office/powerpoint/2010/main" val="49777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91ADF-47E0-4A77-A0EB-4769B0D22E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94062" y="1790700"/>
            <a:ext cx="3612771" cy="4432300"/>
          </a:xfrm>
          <a:prstGeom prst="rect">
            <a:avLst/>
          </a:prstGeom>
        </p:spPr>
      </p:pic>
      <p:sp>
        <p:nvSpPr>
          <p:cNvPr id="2" name="Text Placeholder 1">
            <a:extLst>
              <a:ext uri="{FF2B5EF4-FFF2-40B4-BE49-F238E27FC236}">
                <a16:creationId xmlns:a16="http://schemas.microsoft.com/office/drawing/2014/main" id="{97287995-5060-4DD8-8878-57CC7E341ECF}"/>
              </a:ext>
            </a:extLst>
          </p:cNvPr>
          <p:cNvSpPr>
            <a:spLocks noGrp="1"/>
          </p:cNvSpPr>
          <p:nvPr>
            <p:ph type="body" sz="quarter" idx="13"/>
          </p:nvPr>
        </p:nvSpPr>
        <p:spPr/>
        <p:txBody>
          <a:bodyPr/>
          <a:lstStyle/>
          <a:p>
            <a:r>
              <a:rPr lang="en-GB" dirty="0"/>
              <a:t>Working drawings</a:t>
            </a:r>
          </a:p>
        </p:txBody>
      </p:sp>
      <p:sp>
        <p:nvSpPr>
          <p:cNvPr id="3" name="Text Placeholder 2">
            <a:extLst>
              <a:ext uri="{FF2B5EF4-FFF2-40B4-BE49-F238E27FC236}">
                <a16:creationId xmlns:a16="http://schemas.microsoft.com/office/drawing/2014/main" id="{A0601EF7-9BE0-4D68-A297-885F5702F148}"/>
              </a:ext>
            </a:extLst>
          </p:cNvPr>
          <p:cNvSpPr>
            <a:spLocks noGrp="1"/>
          </p:cNvSpPr>
          <p:nvPr>
            <p:ph type="body" sz="quarter" idx="14"/>
          </p:nvPr>
        </p:nvSpPr>
        <p:spPr/>
        <p:txBody>
          <a:bodyPr/>
          <a:lstStyle/>
          <a:p>
            <a:pPr marL="271145" indent="-271145"/>
            <a:r>
              <a:rPr lang="en-US" dirty="0"/>
              <a:t>Working drawings, whether drawn with CAD or </a:t>
            </a:r>
            <a:br>
              <a:rPr lang="en-US" dirty="0"/>
            </a:br>
            <a:r>
              <a:rPr lang="en-US" dirty="0"/>
              <a:t>by hand, include vital details for manufacturers</a:t>
            </a:r>
          </a:p>
          <a:p>
            <a:pPr lvl="1"/>
            <a:r>
              <a:rPr lang="en-US" dirty="0"/>
              <a:t>Dimensions</a:t>
            </a:r>
          </a:p>
          <a:p>
            <a:pPr lvl="1"/>
            <a:r>
              <a:rPr lang="en-US" dirty="0"/>
              <a:t>Elevations</a:t>
            </a:r>
          </a:p>
          <a:p>
            <a:pPr lvl="1"/>
            <a:r>
              <a:rPr lang="en-US" dirty="0"/>
              <a:t>Sectional views</a:t>
            </a:r>
          </a:p>
          <a:p>
            <a:pPr lvl="1"/>
            <a:r>
              <a:rPr lang="en-US" dirty="0"/>
              <a:t>Notes on manufacturing details</a:t>
            </a:r>
          </a:p>
          <a:p>
            <a:pPr lvl="2"/>
            <a:r>
              <a:rPr lang="en-US" dirty="0"/>
              <a:t>Explain why different elevations and</a:t>
            </a:r>
            <a:br>
              <a:rPr lang="en-US" dirty="0"/>
            </a:br>
            <a:r>
              <a:rPr lang="en-US" dirty="0"/>
              <a:t>sectional views are important when </a:t>
            </a:r>
            <a:br>
              <a:rPr lang="en-US" dirty="0"/>
            </a:br>
            <a:r>
              <a:rPr lang="en-US" dirty="0"/>
              <a:t>designing and manufacturing</a:t>
            </a:r>
          </a:p>
          <a:p>
            <a:pPr lvl="2"/>
            <a:r>
              <a:rPr lang="en-US" dirty="0"/>
              <a:t>Why are hand-drawn working </a:t>
            </a:r>
            <a:br>
              <a:rPr lang="en-US" dirty="0"/>
            </a:br>
            <a:r>
              <a:rPr lang="en-US" dirty="0"/>
              <a:t>drawings increasingly less common?</a:t>
            </a:r>
          </a:p>
          <a:p>
            <a:pPr marL="271145" indent="-271145"/>
            <a:endParaRPr lang="en-US" dirty="0">
              <a:solidFill>
                <a:srgbClr val="000000"/>
              </a:solidFill>
            </a:endParaRPr>
          </a:p>
          <a:p>
            <a:pPr lvl="1"/>
            <a:endParaRPr lang="en-US" dirty="0"/>
          </a:p>
          <a:p>
            <a:endParaRPr lang="en-GB" dirty="0"/>
          </a:p>
        </p:txBody>
      </p:sp>
    </p:spTree>
    <p:extLst>
      <p:ext uri="{BB962C8B-B14F-4D97-AF65-F5344CB8AC3E}">
        <p14:creationId xmlns:p14="http://schemas.microsoft.com/office/powerpoint/2010/main" val="325454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15D08F-C091-460D-8194-3F7022D18FB1}"/>
              </a:ext>
            </a:extLst>
          </p:cNvPr>
          <p:cNvSpPr>
            <a:spLocks noGrp="1"/>
          </p:cNvSpPr>
          <p:nvPr>
            <p:ph type="body" sz="quarter" idx="13"/>
          </p:nvPr>
        </p:nvSpPr>
        <p:spPr/>
        <p:txBody>
          <a:bodyPr/>
          <a:lstStyle/>
          <a:p>
            <a:r>
              <a:rPr lang="en-GB" dirty="0"/>
              <a:t>2D CAD software</a:t>
            </a:r>
          </a:p>
        </p:txBody>
      </p:sp>
      <p:sp>
        <p:nvSpPr>
          <p:cNvPr id="3" name="Text Placeholder 2">
            <a:extLst>
              <a:ext uri="{FF2B5EF4-FFF2-40B4-BE49-F238E27FC236}">
                <a16:creationId xmlns:a16="http://schemas.microsoft.com/office/drawing/2014/main" id="{0F6DF9D8-74D8-4902-8CAC-23B14425CDA4}"/>
              </a:ext>
            </a:extLst>
          </p:cNvPr>
          <p:cNvSpPr>
            <a:spLocks noGrp="1"/>
          </p:cNvSpPr>
          <p:nvPr>
            <p:ph type="body" sz="quarter" idx="14"/>
          </p:nvPr>
        </p:nvSpPr>
        <p:spPr/>
        <p:txBody>
          <a:bodyPr/>
          <a:lstStyle/>
          <a:p>
            <a:r>
              <a:rPr lang="en-GB" dirty="0"/>
              <a:t>2D CAD is used for artwork, to show technical details and can be used to export files for CAM</a:t>
            </a:r>
          </a:p>
          <a:p>
            <a:pPr lvl="1"/>
            <a:r>
              <a:rPr lang="en-GB" dirty="0"/>
              <a:t>Drawings are created and modified easily with built-in </a:t>
            </a:r>
            <a:br>
              <a:rPr lang="en-GB" dirty="0"/>
            </a:br>
            <a:r>
              <a:rPr lang="en-GB" dirty="0"/>
              <a:t>software tools such as array/mirror/scale/dimension</a:t>
            </a:r>
          </a:p>
          <a:p>
            <a:pPr lvl="1"/>
            <a:r>
              <a:rPr lang="en-GB" dirty="0"/>
              <a:t>CAD files use </a:t>
            </a:r>
            <a:r>
              <a:rPr lang="en-GB" b="1" dirty="0"/>
              <a:t>layers</a:t>
            </a:r>
            <a:r>
              <a:rPr lang="en-GB" dirty="0"/>
              <a:t> to show how design features integrate, mimicking the tracing paper used when drawing by hand</a:t>
            </a:r>
          </a:p>
          <a:p>
            <a:pPr lvl="1"/>
            <a:r>
              <a:rPr lang="en-GB" dirty="0"/>
              <a:t>Which CAM machines use 2D CAD drawings?</a:t>
            </a:r>
          </a:p>
          <a:p>
            <a:endParaRPr lang="en-GB" dirty="0"/>
          </a:p>
        </p:txBody>
      </p:sp>
      <p:pic>
        <p:nvPicPr>
          <p:cNvPr id="5" name="Picture 4">
            <a:extLst>
              <a:ext uri="{FF2B5EF4-FFF2-40B4-BE49-F238E27FC236}">
                <a16:creationId xmlns:a16="http://schemas.microsoft.com/office/drawing/2014/main" id="{FCB2E340-34D9-486E-A010-742E3F183B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80792" y="4615584"/>
            <a:ext cx="5982415" cy="2096365"/>
          </a:xfrm>
          <a:prstGeom prst="rect">
            <a:avLst/>
          </a:prstGeom>
        </p:spPr>
      </p:pic>
      <p:pic>
        <p:nvPicPr>
          <p:cNvPr id="6" name="Picture 5">
            <a:extLst>
              <a:ext uri="{FF2B5EF4-FFF2-40B4-BE49-F238E27FC236}">
                <a16:creationId xmlns:a16="http://schemas.microsoft.com/office/drawing/2014/main" id="{2E94C91F-F8CD-48EA-9225-5CCA27016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57128953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B1B3CB-CE72-4977-A66E-D98AED3CF77F}">
  <ds:schemaRef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ef05dc5-97a2-498b-bf7c-bd189143a1ff"/>
    <ds:schemaRef ds:uri="http://www.w3.org/XML/1998/namespace"/>
  </ds:schemaRefs>
</ds:datastoreItem>
</file>

<file path=customXml/itemProps2.xml><?xml version="1.0" encoding="utf-8"?>
<ds:datastoreItem xmlns:ds="http://schemas.openxmlformats.org/officeDocument/2006/customXml" ds:itemID="{B1382A38-6F11-4EB3-B7EF-9013866EBB6C}"/>
</file>

<file path=customXml/itemProps3.xml><?xml version="1.0" encoding="utf-8"?>
<ds:datastoreItem xmlns:ds="http://schemas.openxmlformats.org/officeDocument/2006/customXml" ds:itemID="{3832ECFE-A2D7-485D-9E74-C506F3A7E7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3198</TotalTime>
  <Words>399</Words>
  <Application>Microsoft Office PowerPoint</Application>
  <PresentationFormat>On-screen Show (4:3)</PresentationFormat>
  <Paragraphs>114</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Museo 500</vt:lpstr>
      <vt:lpstr>Museo900-Regular</vt:lpstr>
      <vt:lpstr>Calibri</vt:lpstr>
      <vt:lpstr>Museo 700</vt:lpstr>
      <vt:lpstr>Museo 100</vt:lpstr>
      <vt:lpstr>Arial</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Robert Heathcote</cp:lastModifiedBy>
  <cp:revision>1475</cp:revision>
  <cp:lastPrinted>2018-06-22T20:53:49Z</cp:lastPrinted>
  <dcterms:created xsi:type="dcterms:W3CDTF">2016-07-06T09:17:47Z</dcterms:created>
  <dcterms:modified xsi:type="dcterms:W3CDTF">2018-06-28T11:32:13Z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