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71" r:id="rId11"/>
    <p:sldId id="265" r:id="rId12"/>
    <p:sldId id="266" r:id="rId13"/>
    <p:sldId id="267" r:id="rId14"/>
    <p:sldId id="268" r:id="rId15"/>
    <p:sldId id="270" r:id="rId16"/>
    <p:sldId id="269" r:id="rId17"/>
  </p:sldIdLst>
  <p:sldSz cx="9144000" cy="6858000" type="screen4x3"/>
  <p:notesSz cx="6858000" cy="9144000"/>
  <p:embeddedFontLst>
    <p:embeddedFont>
      <p:font typeface="Museo900-Regular" panose="02000000000000000000" pitchFamily="2" charset="0"/>
      <p:bold r:id="rId19"/>
    </p:embeddedFont>
    <p:embeddedFont>
      <p:font typeface="Museo300-Regular" panose="02000000000000000000" pitchFamily="2" charset="0"/>
      <p:regular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guide id="6" orient="horz" pos="12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098A"/>
    <a:srgbClr val="B65DB6"/>
    <a:srgbClr val="4E0072"/>
    <a:srgbClr val="8F53A1"/>
    <a:srgbClr val="F68D21"/>
    <a:srgbClr val="636466"/>
    <a:srgbClr val="646363"/>
    <a:srgbClr val="FEBB12"/>
    <a:srgbClr val="9D9FA2"/>
    <a:srgbClr val="7272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snapToObjects="1" showGuides="1">
      <p:cViewPr varScale="1">
        <p:scale>
          <a:sx n="159" d="100"/>
          <a:sy n="159" d="100"/>
        </p:scale>
        <p:origin x="1746" y="144"/>
      </p:cViewPr>
      <p:guideLst>
        <p:guide orient="horz" pos="1245"/>
        <p:guide orient="horz" pos="3232"/>
        <p:guide orient="horz" pos="1912"/>
        <p:guide pos="5380"/>
        <p:guide pos="2959"/>
        <p:guide orient="horz" pos="121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13/10/2017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Unit 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ext Placeholder 19"/>
          <p:cNvSpPr>
            <a:spLocks noGrp="1"/>
          </p:cNvSpPr>
          <p:nvPr>
            <p:ph type="body" sz="quarter" idx="11"/>
          </p:nvPr>
        </p:nvSpPr>
        <p:spPr>
          <a:xfrm>
            <a:off x="1803400" y="1798632"/>
            <a:ext cx="5765800" cy="2201863"/>
          </a:xfrm>
          <a:prstGeom prst="rect">
            <a:avLst/>
          </a:prstGeom>
        </p:spPr>
        <p:txBody>
          <a:bodyPr vert="horz" lIns="0"/>
          <a:lstStyle>
            <a:lvl1pPr marL="0" indent="0">
              <a:lnSpc>
                <a:spcPts val="4000"/>
              </a:lnSpc>
              <a:spcBef>
                <a:spcPts val="0"/>
              </a:spcBef>
              <a:spcAft>
                <a:spcPts val="1000"/>
              </a:spcAft>
              <a:buNone/>
              <a:defRPr sz="4000" b="0" i="0" kern="0" spc="-60">
                <a:solidFill>
                  <a:schemeClr val="bg1"/>
                </a:solidFill>
                <a:latin typeface="Museo900-Regular"/>
                <a:cs typeface="Museo900-Regular"/>
              </a:defRPr>
            </a:lvl1pPr>
            <a:lvl2pPr marL="0" indent="0">
              <a:lnSpc>
                <a:spcPts val="2000"/>
              </a:lnSpc>
              <a:spcBef>
                <a:spcPts val="500"/>
              </a:spcBef>
              <a:buNone/>
              <a:defRPr sz="2500" b="0" i="0">
                <a:solidFill>
                  <a:schemeClr val="bg1"/>
                </a:solidFill>
                <a:latin typeface="Museo300-Regular"/>
                <a:cs typeface="Museo300-Regular"/>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4" name="Picture 3"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pic>
        <p:nvPicPr>
          <p:cNvPr id="5" name="Picture 4" descr="Arrow Unit 1.ai"/>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308100" y="4260850"/>
            <a:ext cx="685800" cy="685800"/>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D7098A"/>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237433"/>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600188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B65DB6"/>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2" name="Picture 11" descr="Unit 1.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7098A"/>
                </a:solidFill>
                <a:latin typeface="Arial"/>
                <a:cs typeface="Arial"/>
              </a:defRPr>
            </a:lvl2pPr>
            <a:lvl3pPr marL="723900" indent="-279400">
              <a:lnSpc>
                <a:spcPct val="100000"/>
              </a:lnSpc>
              <a:buFont typeface="Arial"/>
              <a:buChar char="•"/>
              <a:defRPr lang="en-US" sz="2000" kern="1200" baseline="0" dirty="0" smtClean="0">
                <a:solidFill>
                  <a:srgbClr val="B65DB6"/>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baseline="0" dirty="0">
                <a:solidFill>
                  <a:srgbClr val="FFFFFF"/>
                </a:solidFill>
                <a:effectLst>
                  <a:glow rad="228600">
                    <a:schemeClr val="tx1">
                      <a:alpha val="40000"/>
                    </a:schemeClr>
                  </a:glow>
                </a:effectLst>
                <a:latin typeface="Arial"/>
                <a:cs typeface="Arial"/>
              </a:rPr>
              <a:t>Social networking</a:t>
            </a:r>
          </a:p>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Using computers safely, effectively and responsibly</a:t>
            </a:r>
          </a:p>
        </p:txBody>
      </p:sp>
      <p:pic>
        <p:nvPicPr>
          <p:cNvPr id="13" name="Picture 12" descr="Logo Unit 1.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2171" y="6339600"/>
            <a:ext cx="1444114" cy="288000"/>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8" name="Picture 17" descr="Unit 1.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20"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7098A"/>
                </a:solidFill>
                <a:latin typeface="Arial"/>
                <a:cs typeface="Arial"/>
              </a:defRPr>
            </a:lvl2pPr>
            <a:lvl3pPr marL="723900" indent="-279400">
              <a:lnSpc>
                <a:spcPct val="100000"/>
              </a:lnSpc>
              <a:buFont typeface="Arial"/>
              <a:buChar char="•"/>
              <a:defRPr lang="en-US" sz="2000" kern="1200" baseline="0" dirty="0" smtClean="0">
                <a:solidFill>
                  <a:srgbClr val="B65DB6"/>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22" name="TextBox 2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baseline="0" dirty="0">
                <a:solidFill>
                  <a:srgbClr val="FFFFFF"/>
                </a:solidFill>
                <a:effectLst>
                  <a:glow rad="228600">
                    <a:schemeClr val="tx1">
                      <a:alpha val="40000"/>
                    </a:schemeClr>
                  </a:glow>
                </a:effectLst>
                <a:latin typeface="Arial"/>
                <a:cs typeface="Arial"/>
              </a:rPr>
              <a:t>Social networking</a:t>
            </a:r>
          </a:p>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Using computers safely, effectively and responsibly</a:t>
            </a:r>
          </a:p>
        </p:txBody>
      </p:sp>
      <p:pic>
        <p:nvPicPr>
          <p:cNvPr id="23" name="Picture 22" descr="Logo Unit 1.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2171" y="6339600"/>
            <a:ext cx="1444114" cy="288000"/>
          </a:xfrm>
          <a:prstGeom prst="rect">
            <a:avLst/>
          </a:prstGeom>
        </p:spPr>
      </p:pic>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descr="Unit 1.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10" name="Picture 9"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2"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7098A"/>
                </a:solidFill>
                <a:latin typeface="Arial"/>
                <a:cs typeface="Arial"/>
              </a:defRPr>
            </a:lvl2pPr>
            <a:lvl3pPr marL="723900" indent="-279400">
              <a:lnSpc>
                <a:spcPct val="100000"/>
              </a:lnSpc>
              <a:buFont typeface="Arial"/>
              <a:buChar char="•"/>
              <a:defRPr lang="en-US" sz="2000" kern="1200" baseline="0" dirty="0" smtClean="0">
                <a:solidFill>
                  <a:srgbClr val="B65DB6"/>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3" name="TextBox 1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baseline="0" dirty="0">
                <a:solidFill>
                  <a:srgbClr val="FFFFFF"/>
                </a:solidFill>
                <a:effectLst>
                  <a:glow rad="228600">
                    <a:schemeClr val="tx1">
                      <a:alpha val="40000"/>
                    </a:schemeClr>
                  </a:glow>
                </a:effectLst>
                <a:latin typeface="Arial"/>
                <a:cs typeface="Arial"/>
              </a:rPr>
              <a:t>Social networking</a:t>
            </a:r>
          </a:p>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Using computers safely, effectively and responsibly</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7" name="Picture 6" descr="Unit 1.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7098A"/>
                </a:solidFill>
                <a:latin typeface="Arial"/>
                <a:cs typeface="Arial"/>
              </a:defRPr>
            </a:lvl2pPr>
            <a:lvl3pPr marL="723900" indent="-279400">
              <a:lnSpc>
                <a:spcPct val="100000"/>
              </a:lnSpc>
              <a:buFont typeface="Arial"/>
              <a:buChar char="•"/>
              <a:defRPr lang="en-US" sz="2000" kern="1200" baseline="0" dirty="0" smtClean="0">
                <a:solidFill>
                  <a:srgbClr val="B65DB6"/>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4" name="TextBox 13"/>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baseline="0" dirty="0">
                <a:solidFill>
                  <a:srgbClr val="FFFFFF"/>
                </a:solidFill>
                <a:effectLst>
                  <a:glow rad="228600">
                    <a:schemeClr val="tx1">
                      <a:alpha val="40000"/>
                    </a:schemeClr>
                  </a:glow>
                </a:effectLst>
                <a:latin typeface="Arial"/>
                <a:cs typeface="Arial"/>
              </a:rPr>
              <a:t>Social networking</a:t>
            </a:r>
          </a:p>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Using computers safely, effectively and responsibly</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18" name="Picture 17" descr="Unit 1.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22" name="TextBox 2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baseline="0" dirty="0">
                <a:solidFill>
                  <a:srgbClr val="FFFFFF"/>
                </a:solidFill>
                <a:effectLst>
                  <a:glow rad="228600">
                    <a:schemeClr val="tx1">
                      <a:alpha val="40000"/>
                    </a:schemeClr>
                  </a:glow>
                </a:effectLst>
                <a:latin typeface="Arial"/>
                <a:cs typeface="Arial"/>
              </a:rPr>
              <a:t>Social networking</a:t>
            </a:r>
          </a:p>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effectLst>
                  <a:glow rad="228600">
                    <a:schemeClr val="tx1">
                      <a:alpha val="40000"/>
                    </a:schemeClr>
                  </a:glow>
                </a:effectLst>
                <a:latin typeface="Arial"/>
                <a:cs typeface="Arial"/>
              </a:rPr>
              <a:t>Using computers safely, effectively and responsibly</a:t>
            </a:r>
          </a:p>
        </p:txBody>
      </p:sp>
      <p:pic>
        <p:nvPicPr>
          <p:cNvPr id="23" name="Picture 22" descr="Logo Unit 1.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2171" y="6339600"/>
            <a:ext cx="1444114" cy="288000"/>
          </a:xfrm>
          <a:prstGeom prst="rect">
            <a:avLst/>
          </a:prstGeom>
        </p:spPr>
      </p:pic>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2017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2828041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4" r:id="rId3"/>
    <p:sldLayoutId id="2147483652" r:id="rId4"/>
    <p:sldLayoutId id="2147483653" r:id="rId5"/>
    <p:sldLayoutId id="2147483655" r:id="rId6"/>
    <p:sldLayoutId id="2147483656" r:id="rId7"/>
    <p:sldLayoutId id="2147483668"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Social networking</a:t>
            </a:r>
          </a:p>
          <a:p>
            <a:pPr lvl="1">
              <a:lnSpc>
                <a:spcPts val="3000"/>
              </a:lnSpc>
              <a:spcBef>
                <a:spcPts val="600"/>
              </a:spcBef>
            </a:pPr>
            <a:r>
              <a:rPr lang="en-US" dirty="0"/>
              <a:t>Using computers safely, effectively </a:t>
            </a:r>
            <a:br>
              <a:rPr lang="en-US" dirty="0"/>
            </a:br>
            <a:r>
              <a:rPr lang="en-US" dirty="0"/>
              <a:t>and responsibly</a:t>
            </a:r>
          </a:p>
          <a:p>
            <a:pPr lvl="1">
              <a:spcBef>
                <a:spcPts val="2400"/>
              </a:spcBef>
            </a:pPr>
            <a:r>
              <a:rPr lang="en-GB" dirty="0">
                <a:solidFill>
                  <a:srgbClr val="D01492"/>
                </a:solidFill>
              </a:rPr>
              <a:t>3</a:t>
            </a:r>
            <a:r>
              <a:rPr lang="en-US" baseline="30000" dirty="0" err="1">
                <a:solidFill>
                  <a:srgbClr val="D01492"/>
                </a:solidFill>
              </a:rPr>
              <a:t>rd</a:t>
            </a:r>
            <a:r>
              <a:rPr lang="en-US">
                <a:solidFill>
                  <a:srgbClr val="D01492"/>
                </a:solidFill>
              </a:rPr>
              <a:t> Edition</a:t>
            </a:r>
            <a:endParaRPr lang="en-US" dirty="0">
              <a:solidFill>
                <a:srgbClr val="D01492"/>
              </a:solidFill>
            </a:endParaRPr>
          </a:p>
        </p:txBody>
      </p:sp>
    </p:spTree>
    <p:extLst>
      <p:ext uri="{BB962C8B-B14F-4D97-AF65-F5344CB8AC3E}">
        <p14:creationId xmlns:p14="http://schemas.microsoft.com/office/powerpoint/2010/main" val="3673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EECA20-D4CC-4907-AFD0-15E28EBBE3AD}"/>
              </a:ext>
            </a:extLst>
          </p:cNvPr>
          <p:cNvSpPr>
            <a:spLocks noGrp="1"/>
          </p:cNvSpPr>
          <p:nvPr>
            <p:ph type="body" sz="quarter" idx="13"/>
          </p:nvPr>
        </p:nvSpPr>
        <p:spPr/>
        <p:txBody>
          <a:bodyPr/>
          <a:lstStyle/>
          <a:p>
            <a:r>
              <a:rPr lang="en-GB" dirty="0"/>
              <a:t>Worksheet 2</a:t>
            </a:r>
          </a:p>
        </p:txBody>
      </p:sp>
      <p:sp>
        <p:nvSpPr>
          <p:cNvPr id="3" name="Text Placeholder 2">
            <a:extLst>
              <a:ext uri="{FF2B5EF4-FFF2-40B4-BE49-F238E27FC236}">
                <a16:creationId xmlns:a16="http://schemas.microsoft.com/office/drawing/2014/main" id="{52636969-106F-4F3A-B2F6-D6063960ACA8}"/>
              </a:ext>
            </a:extLst>
          </p:cNvPr>
          <p:cNvSpPr>
            <a:spLocks noGrp="1"/>
          </p:cNvSpPr>
          <p:nvPr>
            <p:ph type="body" sz="quarter" idx="14"/>
          </p:nvPr>
        </p:nvSpPr>
        <p:spPr/>
        <p:txBody>
          <a:bodyPr/>
          <a:lstStyle/>
          <a:p>
            <a:r>
              <a:rPr lang="en-GB" dirty="0"/>
              <a:t>Complete </a:t>
            </a:r>
            <a:r>
              <a:rPr lang="en-GB" b="1" dirty="0"/>
              <a:t>Task 1</a:t>
            </a:r>
            <a:r>
              <a:rPr lang="en-GB" dirty="0"/>
              <a:t> of the worksheet</a:t>
            </a:r>
          </a:p>
        </p:txBody>
      </p:sp>
    </p:spTree>
    <p:extLst>
      <p:ext uri="{BB962C8B-B14F-4D97-AF65-F5344CB8AC3E}">
        <p14:creationId xmlns:p14="http://schemas.microsoft.com/office/powerpoint/2010/main" val="773969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Online profiles</a:t>
            </a:r>
          </a:p>
        </p:txBody>
      </p:sp>
      <p:sp>
        <p:nvSpPr>
          <p:cNvPr id="3" name="Text Placeholder 2"/>
          <p:cNvSpPr>
            <a:spLocks noGrp="1"/>
          </p:cNvSpPr>
          <p:nvPr>
            <p:ph type="body" sz="quarter" idx="14"/>
          </p:nvPr>
        </p:nvSpPr>
        <p:spPr/>
        <p:txBody>
          <a:bodyPr/>
          <a:lstStyle/>
          <a:p>
            <a:r>
              <a:rPr lang="en-GB" dirty="0"/>
              <a:t>Risks of having an online presence?</a:t>
            </a:r>
          </a:p>
          <a:p>
            <a:pPr lvl="1"/>
            <a:r>
              <a:rPr lang="en-GB" dirty="0"/>
              <a:t>Nothing can ever be deleted - what you might be proud of now, you might be embarrassed about in time</a:t>
            </a:r>
          </a:p>
          <a:p>
            <a:pPr lvl="1"/>
            <a:r>
              <a:rPr lang="en-GB" dirty="0"/>
              <a:t>Future employers could access your old profile</a:t>
            </a:r>
          </a:p>
          <a:p>
            <a:pPr lvl="2"/>
            <a:r>
              <a:rPr lang="en-GB" dirty="0"/>
              <a:t>This may not accurately describe the ‘new’ you</a:t>
            </a:r>
          </a:p>
          <a:p>
            <a:pPr lvl="2"/>
            <a:r>
              <a:rPr lang="en-GB" dirty="0"/>
              <a:t>This may not accurately describe the responsible ‘at work’ you</a:t>
            </a:r>
          </a:p>
        </p:txBody>
      </p:sp>
    </p:spTree>
    <p:extLst>
      <p:ext uri="{BB962C8B-B14F-4D97-AF65-F5344CB8AC3E}">
        <p14:creationId xmlns:p14="http://schemas.microsoft.com/office/powerpoint/2010/main" val="2637080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Protecting your online identity</a:t>
            </a:r>
          </a:p>
        </p:txBody>
      </p:sp>
      <p:sp>
        <p:nvSpPr>
          <p:cNvPr id="3" name="Text Placeholder 2"/>
          <p:cNvSpPr>
            <a:spLocks noGrp="1"/>
          </p:cNvSpPr>
          <p:nvPr>
            <p:ph type="body" sz="quarter" idx="14"/>
          </p:nvPr>
        </p:nvSpPr>
        <p:spPr/>
        <p:txBody>
          <a:bodyPr/>
          <a:lstStyle/>
          <a:p>
            <a:r>
              <a:rPr lang="en-GB" dirty="0"/>
              <a:t>Which information do you put online?</a:t>
            </a:r>
          </a:p>
          <a:p>
            <a:r>
              <a:rPr lang="en-GB" dirty="0"/>
              <a:t>Who do you want (and not want) to see this information?</a:t>
            </a:r>
          </a:p>
        </p:txBody>
      </p:sp>
      <p:pic>
        <p:nvPicPr>
          <p:cNvPr id="4" name="Picture 2" descr="C:\Users\Rob\Dropbox\PG Online Marketing (1)\KS3 Using Computers Effectively, Safely and Responsibly - Heathcote\images\hand prints.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228970" y="2979323"/>
            <a:ext cx="6385488" cy="3671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616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Personal details</a:t>
            </a:r>
          </a:p>
        </p:txBody>
      </p:sp>
      <p:sp>
        <p:nvSpPr>
          <p:cNvPr id="3" name="Text Placeholder 2"/>
          <p:cNvSpPr>
            <a:spLocks noGrp="1"/>
          </p:cNvSpPr>
          <p:nvPr>
            <p:ph type="body" sz="quarter" idx="14"/>
          </p:nvPr>
        </p:nvSpPr>
        <p:spPr/>
        <p:txBody>
          <a:bodyPr/>
          <a:lstStyle/>
          <a:p>
            <a:r>
              <a:rPr lang="en-GB" dirty="0"/>
              <a:t>What should you put in your profile:</a:t>
            </a:r>
          </a:p>
          <a:p>
            <a:pPr lvl="1"/>
            <a:r>
              <a:rPr lang="en-GB" dirty="0">
                <a:solidFill>
                  <a:srgbClr val="DE3692"/>
                </a:solidFill>
              </a:rPr>
              <a:t>Name?</a:t>
            </a:r>
          </a:p>
          <a:p>
            <a:pPr lvl="1"/>
            <a:r>
              <a:rPr lang="en-GB" dirty="0">
                <a:solidFill>
                  <a:srgbClr val="DE3692"/>
                </a:solidFill>
              </a:rPr>
              <a:t>Address?</a:t>
            </a:r>
          </a:p>
          <a:p>
            <a:pPr lvl="1"/>
            <a:r>
              <a:rPr lang="en-GB" dirty="0">
                <a:solidFill>
                  <a:srgbClr val="DE3692"/>
                </a:solidFill>
              </a:rPr>
              <a:t>Email address? </a:t>
            </a:r>
          </a:p>
          <a:p>
            <a:pPr lvl="1"/>
            <a:r>
              <a:rPr lang="en-GB" dirty="0">
                <a:solidFill>
                  <a:srgbClr val="DE3692"/>
                </a:solidFill>
              </a:rPr>
              <a:t>Telephone number?</a:t>
            </a:r>
          </a:p>
          <a:p>
            <a:pPr lvl="1"/>
            <a:r>
              <a:rPr lang="en-GB" dirty="0">
                <a:solidFill>
                  <a:srgbClr val="DE3692"/>
                </a:solidFill>
              </a:rPr>
              <a:t>Age?</a:t>
            </a:r>
          </a:p>
          <a:p>
            <a:pPr lvl="1"/>
            <a:r>
              <a:rPr lang="en-GB" dirty="0">
                <a:solidFill>
                  <a:srgbClr val="DE3692"/>
                </a:solidFill>
              </a:rPr>
              <a:t>Date of Birth?</a:t>
            </a:r>
          </a:p>
          <a:p>
            <a:pPr lvl="1"/>
            <a:r>
              <a:rPr lang="en-GB" dirty="0">
                <a:solidFill>
                  <a:srgbClr val="DE3692"/>
                </a:solidFill>
              </a:rPr>
              <a:t>Upcoming party?</a:t>
            </a:r>
          </a:p>
          <a:p>
            <a:pPr lvl="1"/>
            <a:r>
              <a:rPr lang="en-GB" dirty="0">
                <a:solidFill>
                  <a:srgbClr val="DE3692"/>
                </a:solidFill>
              </a:rPr>
              <a:t>Holiday photos?</a:t>
            </a:r>
          </a:p>
          <a:p>
            <a:pPr lvl="1"/>
            <a:r>
              <a:rPr lang="en-GB" dirty="0">
                <a:solidFill>
                  <a:srgbClr val="DE3692"/>
                </a:solidFill>
              </a:rPr>
              <a:t>Photographs of your friends and family?</a:t>
            </a:r>
          </a:p>
        </p:txBody>
      </p:sp>
    </p:spTree>
    <p:extLst>
      <p:ext uri="{BB962C8B-B14F-4D97-AF65-F5344CB8AC3E}">
        <p14:creationId xmlns:p14="http://schemas.microsoft.com/office/powerpoint/2010/main" val="2594205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Privacy settings</a:t>
            </a:r>
          </a:p>
        </p:txBody>
      </p:sp>
      <p:sp>
        <p:nvSpPr>
          <p:cNvPr id="3" name="Text Placeholder 2"/>
          <p:cNvSpPr>
            <a:spLocks noGrp="1"/>
          </p:cNvSpPr>
          <p:nvPr>
            <p:ph type="body" sz="quarter" idx="14"/>
          </p:nvPr>
        </p:nvSpPr>
        <p:spPr>
          <a:xfrm>
            <a:off x="724280" y="1704179"/>
            <a:ext cx="4379735" cy="4904439"/>
          </a:xfrm>
        </p:spPr>
        <p:txBody>
          <a:bodyPr/>
          <a:lstStyle/>
          <a:p>
            <a:r>
              <a:rPr lang="en-GB" sz="2400" dirty="0"/>
              <a:t>Privacy settings are available on most social networking websites</a:t>
            </a:r>
          </a:p>
          <a:p>
            <a:r>
              <a:rPr lang="en-GB" sz="2400" dirty="0"/>
              <a:t>They enable you to control who can access your profile, and what information they can see</a:t>
            </a:r>
          </a:p>
          <a:p>
            <a:pPr lvl="1"/>
            <a:r>
              <a:rPr lang="en-GB" sz="1900" dirty="0"/>
              <a:t>If you aren’t aware of your privacy settings, assume the world can see everything you post (and everything others post about you)</a:t>
            </a:r>
          </a:p>
          <a:p>
            <a:endParaRPr lang="en-GB" sz="24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204360" y="1782266"/>
            <a:ext cx="3382125" cy="2723822"/>
          </a:xfrm>
          <a:prstGeom prst="rect">
            <a:avLst/>
          </a:prstGeom>
        </p:spPr>
      </p:pic>
    </p:spTree>
    <p:extLst>
      <p:ext uri="{BB962C8B-B14F-4D97-AF65-F5344CB8AC3E}">
        <p14:creationId xmlns:p14="http://schemas.microsoft.com/office/powerpoint/2010/main" val="2816812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EECA20-D4CC-4907-AFD0-15E28EBBE3AD}"/>
              </a:ext>
            </a:extLst>
          </p:cNvPr>
          <p:cNvSpPr>
            <a:spLocks noGrp="1"/>
          </p:cNvSpPr>
          <p:nvPr>
            <p:ph type="body" sz="quarter" idx="13"/>
          </p:nvPr>
        </p:nvSpPr>
        <p:spPr/>
        <p:txBody>
          <a:bodyPr/>
          <a:lstStyle/>
          <a:p>
            <a:r>
              <a:rPr lang="en-GB" dirty="0"/>
              <a:t>Worksheet 2</a:t>
            </a:r>
          </a:p>
        </p:txBody>
      </p:sp>
      <p:sp>
        <p:nvSpPr>
          <p:cNvPr id="3" name="Text Placeholder 2">
            <a:extLst>
              <a:ext uri="{FF2B5EF4-FFF2-40B4-BE49-F238E27FC236}">
                <a16:creationId xmlns:a16="http://schemas.microsoft.com/office/drawing/2014/main" id="{52636969-106F-4F3A-B2F6-D6063960ACA8}"/>
              </a:ext>
            </a:extLst>
          </p:cNvPr>
          <p:cNvSpPr>
            <a:spLocks noGrp="1"/>
          </p:cNvSpPr>
          <p:nvPr>
            <p:ph type="body" sz="quarter" idx="14"/>
          </p:nvPr>
        </p:nvSpPr>
        <p:spPr/>
        <p:txBody>
          <a:bodyPr/>
          <a:lstStyle/>
          <a:p>
            <a:r>
              <a:rPr lang="en-GB" dirty="0"/>
              <a:t>Complete </a:t>
            </a:r>
            <a:r>
              <a:rPr lang="en-GB" b="1" dirty="0"/>
              <a:t>Task 2</a:t>
            </a:r>
            <a:r>
              <a:rPr lang="en-GB" dirty="0"/>
              <a:t> of the worksheet</a:t>
            </a:r>
          </a:p>
        </p:txBody>
      </p:sp>
    </p:spTree>
    <p:extLst>
      <p:ext uri="{BB962C8B-B14F-4D97-AF65-F5344CB8AC3E}">
        <p14:creationId xmlns:p14="http://schemas.microsoft.com/office/powerpoint/2010/main" val="635666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360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Learn about the possible dangers of social networking sites</a:t>
            </a:r>
          </a:p>
          <a:p>
            <a:r>
              <a:rPr lang="en-GB" dirty="0"/>
              <a:t>Learn how to respond to threats on the Internet</a:t>
            </a:r>
          </a:p>
          <a:p>
            <a:r>
              <a:rPr lang="en-GB" dirty="0"/>
              <a:t>Learn how to keep your identity secure on the Internet</a:t>
            </a:r>
          </a:p>
          <a:p>
            <a:endParaRPr lang="en-GB" dirty="0"/>
          </a:p>
        </p:txBody>
      </p:sp>
      <p:sp>
        <p:nvSpPr>
          <p:cNvPr id="3" name="Text Placeholder 2"/>
          <p:cNvSpPr>
            <a:spLocks noGrp="1"/>
          </p:cNvSpPr>
          <p:nvPr>
            <p:ph type="body" sz="quarter" idx="13"/>
          </p:nvPr>
        </p:nvSpPr>
        <p:spPr/>
        <p:txBody>
          <a:bodyPr/>
          <a:lstStyle/>
          <a:p>
            <a:r>
              <a:rPr lang="en-GB"/>
              <a:t>Objectives</a:t>
            </a:r>
            <a:endParaRPr lang="en-GB" dirty="0"/>
          </a:p>
        </p:txBody>
      </p:sp>
    </p:spTree>
    <p:extLst>
      <p:ext uri="{BB962C8B-B14F-4D97-AF65-F5344CB8AC3E}">
        <p14:creationId xmlns:p14="http://schemas.microsoft.com/office/powerpoint/2010/main" val="1709350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Social networking</a:t>
            </a:r>
          </a:p>
        </p:txBody>
      </p:sp>
      <p:sp>
        <p:nvSpPr>
          <p:cNvPr id="5" name="Text Placeholder 4"/>
          <p:cNvSpPr>
            <a:spLocks noGrp="1"/>
          </p:cNvSpPr>
          <p:nvPr>
            <p:ph type="body" sz="quarter" idx="14"/>
          </p:nvPr>
        </p:nvSpPr>
        <p:spPr/>
        <p:txBody>
          <a:bodyPr/>
          <a:lstStyle/>
          <a:p>
            <a:pPr marL="0" indent="0">
              <a:buNone/>
            </a:pPr>
            <a:r>
              <a:rPr lang="en-GB" sz="2400" b="1" dirty="0"/>
              <a:t>Definition</a:t>
            </a:r>
            <a:r>
              <a:rPr lang="en-GB" sz="2400" dirty="0"/>
              <a:t>: The use of websites to interact with friends, family and classmates, or to find people with similar interests</a:t>
            </a:r>
          </a:p>
        </p:txBody>
      </p:sp>
      <p:pic>
        <p:nvPicPr>
          <p:cNvPr id="6" name="Picture 2" descr="http://www.cio.com/images/content/articles/body/2013/05/social-media-logo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00279" y="2794640"/>
            <a:ext cx="5277828" cy="3485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311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Online dangers</a:t>
            </a:r>
          </a:p>
        </p:txBody>
      </p:sp>
      <p:sp>
        <p:nvSpPr>
          <p:cNvPr id="3" name="Text Placeholder 2"/>
          <p:cNvSpPr>
            <a:spLocks noGrp="1"/>
          </p:cNvSpPr>
          <p:nvPr>
            <p:ph type="body" sz="quarter" idx="14"/>
          </p:nvPr>
        </p:nvSpPr>
        <p:spPr/>
        <p:txBody>
          <a:bodyPr/>
          <a:lstStyle/>
          <a:p>
            <a:r>
              <a:rPr lang="en-GB" dirty="0"/>
              <a:t>Cyberbullying</a:t>
            </a:r>
          </a:p>
          <a:p>
            <a:r>
              <a:rPr lang="en-GB" dirty="0"/>
              <a:t>Online strangers</a:t>
            </a:r>
          </a:p>
          <a:p>
            <a:r>
              <a:rPr lang="en-GB" dirty="0"/>
              <a:t>Inappropriate content</a:t>
            </a:r>
          </a:p>
        </p:txBody>
      </p:sp>
      <p:pic>
        <p:nvPicPr>
          <p:cNvPr id="4" name="Picture 2" descr="C:\Users\Rob\Dropbox\PG Online Marketing (1)\KS3 Using Computers Effectively, Safely and Responsibly - Heathcote\images\onlinedangers.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572000" y="1066800"/>
            <a:ext cx="4196258" cy="5799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199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Cyberbullying</a:t>
            </a:r>
          </a:p>
        </p:txBody>
      </p:sp>
      <p:sp>
        <p:nvSpPr>
          <p:cNvPr id="3" name="Text Placeholder 2"/>
          <p:cNvSpPr>
            <a:spLocks noGrp="1"/>
          </p:cNvSpPr>
          <p:nvPr>
            <p:ph type="body" sz="quarter" idx="14"/>
          </p:nvPr>
        </p:nvSpPr>
        <p:spPr/>
        <p:txBody>
          <a:bodyPr/>
          <a:lstStyle/>
          <a:p>
            <a:pPr marL="0" indent="0">
              <a:buNone/>
            </a:pPr>
            <a:r>
              <a:rPr lang="en-GB" sz="2400" i="1" dirty="0"/>
              <a:t>“Bullying others through the use of technology, for example a mobile phone or the Internet.”</a:t>
            </a:r>
          </a:p>
          <a:p>
            <a:r>
              <a:rPr lang="en-GB" sz="2400" dirty="0"/>
              <a:t>Includes: threats, rumours, identity theft etc…</a:t>
            </a:r>
          </a:p>
          <a:p>
            <a:r>
              <a:rPr lang="en-GB" sz="2400" dirty="0"/>
              <a:t>Don’t reply, however tempting</a:t>
            </a:r>
          </a:p>
          <a:p>
            <a:r>
              <a:rPr lang="en-GB" sz="2400" dirty="0"/>
              <a:t>Block the sender</a:t>
            </a:r>
          </a:p>
          <a:p>
            <a:r>
              <a:rPr lang="en-GB" sz="2400" dirty="0"/>
              <a:t>Keep any evidence</a:t>
            </a:r>
          </a:p>
          <a:p>
            <a:r>
              <a:rPr lang="en-GB" sz="2400" dirty="0"/>
              <a:t>Tell somebody</a:t>
            </a:r>
          </a:p>
          <a:p>
            <a:r>
              <a:rPr lang="en-GB" sz="2400" dirty="0"/>
              <a:t>Use a ‘Report’ button</a:t>
            </a:r>
          </a:p>
        </p:txBody>
      </p:sp>
      <p:pic>
        <p:nvPicPr>
          <p:cNvPr id="4" name="Picture 2" descr="C:\Users\Rob\Dropbox\PG Online Marketing (1)\KS3 Using Computers Effectively, Safely and Responsibly - Heathcote\images\bullies.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14800" y="3331186"/>
            <a:ext cx="5029199" cy="3526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059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og sitting in front of a computer&#10;&#10;Description generated with very high confidence">
            <a:extLst>
              <a:ext uri="{FF2B5EF4-FFF2-40B4-BE49-F238E27FC236}">
                <a16:creationId xmlns:a16="http://schemas.microsoft.com/office/drawing/2014/main" id="{39652A43-DD94-433D-90A5-26582E4B304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89529" y="1449294"/>
            <a:ext cx="7754472" cy="5408706"/>
          </a:xfrm>
          <a:prstGeom prst="rect">
            <a:avLst/>
          </a:prstGeom>
        </p:spPr>
      </p:pic>
      <p:sp>
        <p:nvSpPr>
          <p:cNvPr id="2" name="Text Placeholder 1"/>
          <p:cNvSpPr>
            <a:spLocks noGrp="1"/>
          </p:cNvSpPr>
          <p:nvPr>
            <p:ph type="body" sz="quarter" idx="13"/>
          </p:nvPr>
        </p:nvSpPr>
        <p:spPr/>
        <p:txBody>
          <a:bodyPr/>
          <a:lstStyle/>
          <a:p>
            <a:r>
              <a:rPr lang="en-GB" dirty="0"/>
              <a:t>Online strangers</a:t>
            </a:r>
          </a:p>
        </p:txBody>
      </p:sp>
      <p:sp>
        <p:nvSpPr>
          <p:cNvPr id="3" name="Text Placeholder 2"/>
          <p:cNvSpPr>
            <a:spLocks noGrp="1"/>
          </p:cNvSpPr>
          <p:nvPr>
            <p:ph type="body" sz="quarter" idx="14"/>
          </p:nvPr>
        </p:nvSpPr>
        <p:spPr>
          <a:xfrm>
            <a:off x="724280" y="1704179"/>
            <a:ext cx="3673153" cy="3453607"/>
          </a:xfrm>
        </p:spPr>
        <p:txBody>
          <a:bodyPr/>
          <a:lstStyle/>
          <a:p>
            <a:r>
              <a:rPr lang="en-GB" dirty="0"/>
              <a:t>How can you check that the person you are speaking to online is who they say they are?</a:t>
            </a:r>
          </a:p>
          <a:p>
            <a:r>
              <a:rPr lang="en-GB" dirty="0"/>
              <a:t>Only add people to your social network who you know offline</a:t>
            </a:r>
          </a:p>
          <a:p>
            <a:pPr lvl="1"/>
            <a:r>
              <a:rPr lang="en-GB" dirty="0"/>
              <a:t>“On the Internet, no-one knows you’re a dog”</a:t>
            </a:r>
          </a:p>
        </p:txBody>
      </p:sp>
    </p:spTree>
    <p:extLst>
      <p:ext uri="{BB962C8B-B14F-4D97-AF65-F5344CB8AC3E}">
        <p14:creationId xmlns:p14="http://schemas.microsoft.com/office/powerpoint/2010/main" val="4292553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Inappropriate content</a:t>
            </a:r>
          </a:p>
        </p:txBody>
      </p:sp>
      <p:sp>
        <p:nvSpPr>
          <p:cNvPr id="3" name="Text Placeholder 2"/>
          <p:cNvSpPr>
            <a:spLocks noGrp="1"/>
          </p:cNvSpPr>
          <p:nvPr>
            <p:ph type="body" sz="quarter" idx="14"/>
          </p:nvPr>
        </p:nvSpPr>
        <p:spPr/>
        <p:txBody>
          <a:bodyPr/>
          <a:lstStyle/>
          <a:p>
            <a:r>
              <a:rPr lang="en-GB" dirty="0"/>
              <a:t>Posting inappropriate content</a:t>
            </a:r>
          </a:p>
          <a:p>
            <a:pPr lvl="1"/>
            <a:r>
              <a:rPr lang="en-GB" dirty="0"/>
              <a:t>Malicious or personal attacks on others (cyberbullying)</a:t>
            </a:r>
          </a:p>
          <a:p>
            <a:pPr lvl="1"/>
            <a:r>
              <a:rPr lang="en-GB" dirty="0"/>
              <a:t>Impersonating another person or company without permission</a:t>
            </a:r>
          </a:p>
          <a:p>
            <a:pPr lvl="1"/>
            <a:r>
              <a:rPr lang="en-GB" dirty="0"/>
              <a:t>Personal or confidential information about others</a:t>
            </a:r>
          </a:p>
          <a:p>
            <a:pPr lvl="1"/>
            <a:r>
              <a:rPr lang="en-GB" dirty="0"/>
              <a:t>Sexually explicit material (nudity, pornography)</a:t>
            </a:r>
          </a:p>
        </p:txBody>
      </p:sp>
    </p:spTree>
    <p:extLst>
      <p:ext uri="{BB962C8B-B14F-4D97-AF65-F5344CB8AC3E}">
        <p14:creationId xmlns:p14="http://schemas.microsoft.com/office/powerpoint/2010/main" val="4280502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Inappropriate content</a:t>
            </a:r>
          </a:p>
        </p:txBody>
      </p:sp>
      <p:sp>
        <p:nvSpPr>
          <p:cNvPr id="3" name="Text Placeholder 2"/>
          <p:cNvSpPr>
            <a:spLocks noGrp="1"/>
          </p:cNvSpPr>
          <p:nvPr>
            <p:ph type="body" sz="quarter" idx="14"/>
          </p:nvPr>
        </p:nvSpPr>
        <p:spPr/>
        <p:txBody>
          <a:bodyPr/>
          <a:lstStyle/>
          <a:p>
            <a:r>
              <a:rPr lang="en-GB" dirty="0"/>
              <a:t>Other people may have posted inappropriate content that you might encounter</a:t>
            </a:r>
          </a:p>
          <a:p>
            <a:r>
              <a:rPr lang="en-GB" dirty="0"/>
              <a:t>This includes:</a:t>
            </a:r>
          </a:p>
          <a:p>
            <a:pPr lvl="1"/>
            <a:r>
              <a:rPr lang="en-GB" dirty="0"/>
              <a:t>Sexual content and sexual predators</a:t>
            </a:r>
          </a:p>
          <a:p>
            <a:pPr lvl="1"/>
            <a:r>
              <a:rPr lang="en-GB" dirty="0"/>
              <a:t>Cyberbullying (either directed at you or others)</a:t>
            </a:r>
          </a:p>
          <a:p>
            <a:r>
              <a:rPr lang="en-GB" dirty="0"/>
              <a:t>What should you do?</a:t>
            </a:r>
          </a:p>
        </p:txBody>
      </p:sp>
    </p:spTree>
    <p:extLst>
      <p:ext uri="{BB962C8B-B14F-4D97-AF65-F5344CB8AC3E}">
        <p14:creationId xmlns:p14="http://schemas.microsoft.com/office/powerpoint/2010/main" val="850896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Reporting concerns</a:t>
            </a:r>
          </a:p>
        </p:txBody>
      </p:sp>
      <p:sp>
        <p:nvSpPr>
          <p:cNvPr id="3" name="Text Placeholder 2"/>
          <p:cNvSpPr>
            <a:spLocks noGrp="1"/>
          </p:cNvSpPr>
          <p:nvPr>
            <p:ph type="body" sz="quarter" idx="14"/>
          </p:nvPr>
        </p:nvSpPr>
        <p:spPr/>
        <p:txBody>
          <a:bodyPr/>
          <a:lstStyle/>
          <a:p>
            <a:r>
              <a:rPr lang="en-GB" dirty="0"/>
              <a:t>Concerns can often be reported directly through the website using a ‘Report’ button</a:t>
            </a:r>
          </a:p>
          <a:p>
            <a:r>
              <a:rPr lang="en-GB" dirty="0"/>
              <a:t>You should also inform an adult or parent, noting:</a:t>
            </a:r>
          </a:p>
          <a:p>
            <a:pPr lvl="1"/>
            <a:r>
              <a:rPr lang="en-GB" dirty="0"/>
              <a:t>Who was posting the content?</a:t>
            </a:r>
          </a:p>
          <a:p>
            <a:pPr lvl="1"/>
            <a:r>
              <a:rPr lang="en-GB" dirty="0"/>
              <a:t>What were they posting?</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07697" y="4292943"/>
            <a:ext cx="3990182" cy="1944369"/>
          </a:xfrm>
          <a:prstGeom prst="rect">
            <a:avLst/>
          </a:prstGeom>
        </p:spPr>
      </p:pic>
    </p:spTree>
    <p:extLst>
      <p:ext uri="{BB962C8B-B14F-4D97-AF65-F5344CB8AC3E}">
        <p14:creationId xmlns:p14="http://schemas.microsoft.com/office/powerpoint/2010/main" val="639812786"/>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Unit 1</Template>
  <TotalTime>103</TotalTime>
  <Words>459</Words>
  <Application>Microsoft Office PowerPoint</Application>
  <PresentationFormat>On-screen Show (4:3)</PresentationFormat>
  <Paragraphs>70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Museo900-Regular</vt:lpstr>
      <vt:lpstr>Museo300-Regular</vt:lpstr>
      <vt:lpstr>Calibri</vt:lpstr>
      <vt:lpstr>Arial</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design@pgonline.co.uk</cp:lastModifiedBy>
  <cp:revision>19</cp:revision>
  <dcterms:created xsi:type="dcterms:W3CDTF">2014-09-26T10:39:55Z</dcterms:created>
  <dcterms:modified xsi:type="dcterms:W3CDTF">2017-10-13T10:08:49Z</dcterms:modified>
</cp:coreProperties>
</file>