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98" r:id="rId3"/>
    <p:sldId id="286" r:id="rId4"/>
    <p:sldId id="296" r:id="rId5"/>
    <p:sldId id="294" r:id="rId6"/>
    <p:sldId id="288" r:id="rId7"/>
    <p:sldId id="270" r:id="rId8"/>
    <p:sldId id="293" r:id="rId9"/>
    <p:sldId id="29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712" autoAdjust="0"/>
  </p:normalViewPr>
  <p:slideViewPr>
    <p:cSldViewPr>
      <p:cViewPr varScale="1">
        <p:scale>
          <a:sx n="105" d="100"/>
          <a:sy n="105" d="100"/>
        </p:scale>
        <p:origin x="163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122DA-5642-46A6-9DB3-0C80AA5EB4ED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6C9C-421C-4C63-8B6B-C0053F275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26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Science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16C9C-421C-4C63-8B6B-C0053F275D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4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16C9C-421C-4C63-8B6B-C0053F275D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6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5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55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3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47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30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58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25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74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9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3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4912-204A-430B-B4B9-479AD7638E6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8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4912-204A-430B-B4B9-479AD7638E6B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99B95-5CD7-49FB-96A6-4C1CD287D89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4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4321" y="2508646"/>
            <a:ext cx="4351337" cy="24476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64260" y="1916832"/>
            <a:ext cx="2367880" cy="296398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Introducing </a:t>
            </a:r>
          </a:p>
          <a:p>
            <a:pPr marL="0" indent="0" algn="ctr">
              <a:buNone/>
            </a:pPr>
            <a:r>
              <a:rPr lang="en-GB" dirty="0"/>
              <a:t>A level Biology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18B70-090C-4AFE-B9B1-3AC420DA50A0}"/>
              </a:ext>
            </a:extLst>
          </p:cNvPr>
          <p:cNvSpPr txBox="1"/>
          <p:nvPr/>
        </p:nvSpPr>
        <p:spPr>
          <a:xfrm>
            <a:off x="547936" y="116632"/>
            <a:ext cx="82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Welcome to the Biology Department</a:t>
            </a:r>
            <a:r>
              <a:rPr lang="en-GB" sz="4000" dirty="0"/>
              <a:t>!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D6EABC-E56D-4242-A17B-AC92C68D1F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4" t="8392" b="9651"/>
          <a:stretch/>
        </p:blipFill>
        <p:spPr>
          <a:xfrm rot="5400000">
            <a:off x="-344165" y="2368499"/>
            <a:ext cx="4351337" cy="27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365125"/>
            <a:ext cx="864096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following slides give an overview of the A level Biology course showing: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Topic summaries for the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 required practical list		PRESS PLAY!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An exam summary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Contact 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dirty="0"/>
          </a:p>
        </p:txBody>
      </p:sp>
      <p:pic>
        <p:nvPicPr>
          <p:cNvPr id="3" name="20201207_14520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59942" y="3140968"/>
            <a:ext cx="5084057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586" y="278457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Level details: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60510" y="2316922"/>
            <a:ext cx="2735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Pupils follow the </a:t>
            </a:r>
          </a:p>
          <a:p>
            <a:pPr algn="ctr"/>
            <a:r>
              <a:rPr lang="en-GB" sz="2400" dirty="0"/>
              <a:t>AQA A level </a:t>
            </a:r>
          </a:p>
          <a:p>
            <a:pPr algn="ctr"/>
            <a:r>
              <a:rPr lang="en-GB" sz="2400" dirty="0"/>
              <a:t>Biology course.</a:t>
            </a:r>
          </a:p>
          <a:p>
            <a:endParaRPr lang="en-GB" sz="2400" dirty="0"/>
          </a:p>
        </p:txBody>
      </p:sp>
      <p:pic>
        <p:nvPicPr>
          <p:cNvPr id="1028" name="Picture 4" descr="Old AQA A-Level Biology - VBIOLOGY">
            <a:extLst>
              <a:ext uri="{FF2B5EF4-FFF2-40B4-BE49-F238E27FC236}">
                <a16:creationId xmlns:a16="http://schemas.microsoft.com/office/drawing/2014/main" id="{373629CE-10EC-4696-967F-C9F70E605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4004"/>
            <a:ext cx="3619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AQA Biology: A Level Year 1 and AS by Glenn Toole, Susan Toole | Waterstones">
            <a:extLst>
              <a:ext uri="{FF2B5EF4-FFF2-40B4-BE49-F238E27FC236}">
                <a16:creationId xmlns:a16="http://schemas.microsoft.com/office/drawing/2014/main" id="{C596C61D-2B27-42DC-8DA8-C1955458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1" y="1968001"/>
            <a:ext cx="28003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AQA A Level Biology. Year 1 and Year 2 : Pauline Lowrie (author), :  9781510469785 : Blackwell's">
            <a:extLst>
              <a:ext uri="{FF2B5EF4-FFF2-40B4-BE49-F238E27FC236}">
                <a16:creationId xmlns:a16="http://schemas.microsoft.com/office/drawing/2014/main" id="{6D95354F-AB92-4E9C-A11C-273A34D8A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70" y="1968001"/>
            <a:ext cx="2952817" cy="38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179512" y="202368"/>
            <a:ext cx="3600400" cy="5760640"/>
          </a:xfrm>
          <a:ln>
            <a:solidFill>
              <a:schemeClr val="tx2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2900" b="1" dirty="0"/>
              <a:t>Year 1</a:t>
            </a:r>
            <a:r>
              <a:rPr lang="en-GB" b="1" dirty="0"/>
              <a:t>	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539750" indent="-539750">
              <a:buNone/>
            </a:pPr>
            <a:r>
              <a:rPr lang="en-GB" sz="3800" b="1" dirty="0"/>
              <a:t>1	Biological Molecules</a:t>
            </a:r>
            <a:endParaRPr lang="en-GB" sz="3800" dirty="0"/>
          </a:p>
          <a:p>
            <a:pPr marL="539750" indent="-539750">
              <a:buNone/>
            </a:pPr>
            <a:r>
              <a:rPr lang="en-GB" sz="3800" dirty="0"/>
              <a:t>1.1	Monomers and polymers</a:t>
            </a:r>
          </a:p>
          <a:p>
            <a:pPr marL="539750" indent="-539750">
              <a:buNone/>
            </a:pPr>
            <a:r>
              <a:rPr lang="en-GB" sz="3800" dirty="0"/>
              <a:t>1.2	Carbohydrates</a:t>
            </a:r>
          </a:p>
          <a:p>
            <a:pPr marL="539750" indent="-539750">
              <a:buNone/>
            </a:pPr>
            <a:r>
              <a:rPr lang="en-GB" sz="3800" dirty="0"/>
              <a:t>1.3	Lipids</a:t>
            </a:r>
          </a:p>
          <a:p>
            <a:pPr marL="539750" indent="-539750">
              <a:buNone/>
            </a:pPr>
            <a:r>
              <a:rPr lang="en-GB" sz="3800" dirty="0"/>
              <a:t>1.4	Proteins</a:t>
            </a:r>
          </a:p>
          <a:p>
            <a:pPr marL="539750" indent="-539750">
              <a:buNone/>
            </a:pPr>
            <a:r>
              <a:rPr lang="en-GB" sz="3800" dirty="0"/>
              <a:t>1.5	Nucleic acids </a:t>
            </a:r>
          </a:p>
          <a:p>
            <a:pPr marL="539750" indent="-539750">
              <a:buNone/>
            </a:pPr>
            <a:r>
              <a:rPr lang="en-GB" sz="3800" dirty="0"/>
              <a:t>1.6	ATP</a:t>
            </a:r>
          </a:p>
          <a:p>
            <a:pPr marL="539750" indent="-539750">
              <a:buNone/>
            </a:pPr>
            <a:r>
              <a:rPr lang="en-GB" sz="3800" dirty="0"/>
              <a:t>1.7	Water</a:t>
            </a:r>
          </a:p>
          <a:p>
            <a:pPr marL="539750" indent="-539750">
              <a:buNone/>
            </a:pPr>
            <a:r>
              <a:rPr lang="en-GB" sz="3800" dirty="0"/>
              <a:t>1.8	Inorganic ions</a:t>
            </a:r>
          </a:p>
          <a:p>
            <a:pPr marL="539750" indent="-539750">
              <a:buNone/>
            </a:pPr>
            <a:r>
              <a:rPr lang="en-GB" sz="3800" dirty="0"/>
              <a:t>	</a:t>
            </a:r>
          </a:p>
          <a:p>
            <a:pPr marL="539750" indent="-539750">
              <a:buNone/>
            </a:pPr>
            <a:r>
              <a:rPr lang="en-GB" sz="3800" b="1" dirty="0"/>
              <a:t>2	Cells</a:t>
            </a:r>
            <a:endParaRPr lang="en-GB" sz="3800" dirty="0"/>
          </a:p>
          <a:p>
            <a:pPr marL="539750" indent="-539750">
              <a:buNone/>
            </a:pPr>
            <a:r>
              <a:rPr lang="en-GB" sz="3800" dirty="0"/>
              <a:t>2.1	Cell structure</a:t>
            </a:r>
          </a:p>
          <a:p>
            <a:pPr marL="539750" indent="-539750">
              <a:buNone/>
            </a:pPr>
            <a:r>
              <a:rPr lang="en-GB" sz="3800" dirty="0"/>
              <a:t>2.2	All cells arise from other cells</a:t>
            </a:r>
          </a:p>
          <a:p>
            <a:pPr marL="539750" indent="-539750">
              <a:buNone/>
            </a:pPr>
            <a:r>
              <a:rPr lang="en-GB" sz="3800" dirty="0"/>
              <a:t>2.3	Transport across membranes</a:t>
            </a:r>
          </a:p>
          <a:p>
            <a:pPr marL="539750" indent="-539750">
              <a:buNone/>
            </a:pPr>
            <a:r>
              <a:rPr lang="en-GB" sz="3800" dirty="0"/>
              <a:t>2.4	Cell recognition &amp; the immune </a:t>
            </a:r>
            <a:r>
              <a:rPr lang="en-GB" sz="3800" dirty="0" smtClean="0"/>
              <a:t>system</a:t>
            </a:r>
            <a:endParaRPr lang="en-GB" sz="3800" dirty="0"/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endParaRPr lang="en-GB" sz="2300" dirty="0">
              <a:latin typeface="+mj-lt"/>
              <a:ea typeface="Verdan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376879-B0DE-45A5-84DE-74F0F064D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6056" y="210376"/>
            <a:ext cx="3816424" cy="5774368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pPr marL="539750" indent="-539750">
              <a:buNone/>
            </a:pPr>
            <a:r>
              <a:rPr lang="en-GB" sz="1800" b="1" dirty="0"/>
              <a:t>3	Organisms &amp; Exchange</a:t>
            </a:r>
            <a:endParaRPr lang="en-GB" sz="1800" dirty="0"/>
          </a:p>
          <a:p>
            <a:pPr marL="539750" indent="-539750">
              <a:buNone/>
            </a:pPr>
            <a:r>
              <a:rPr lang="en-GB" sz="1800" dirty="0"/>
              <a:t>3.1	Surface area &amp; volume</a:t>
            </a:r>
          </a:p>
          <a:p>
            <a:pPr marL="539750" indent="-539750">
              <a:buNone/>
            </a:pPr>
            <a:r>
              <a:rPr lang="en-GB" sz="1800" dirty="0"/>
              <a:t>3.2	Gas exchange</a:t>
            </a:r>
          </a:p>
          <a:p>
            <a:pPr marL="539750" indent="-539750">
              <a:buNone/>
            </a:pPr>
            <a:r>
              <a:rPr lang="en-GB" sz="1800" dirty="0"/>
              <a:t>3.3	Digestion &amp; absorption</a:t>
            </a:r>
          </a:p>
          <a:p>
            <a:pPr marL="539750" indent="-539750">
              <a:buNone/>
            </a:pPr>
            <a:r>
              <a:rPr lang="en-GB" sz="1800" dirty="0"/>
              <a:t>3.4	Mass transport</a:t>
            </a:r>
          </a:p>
          <a:p>
            <a:pPr marL="539750" indent="-539750">
              <a:buNone/>
            </a:pPr>
            <a:r>
              <a:rPr lang="en-GB" sz="1800" dirty="0"/>
              <a:t>	</a:t>
            </a:r>
          </a:p>
          <a:p>
            <a:pPr marL="539750" indent="-539750">
              <a:buNone/>
            </a:pPr>
            <a:r>
              <a:rPr lang="en-GB" sz="1800" b="1" dirty="0"/>
              <a:t>4	Genes &amp; Diversity </a:t>
            </a:r>
            <a:endParaRPr lang="en-GB" sz="1800" dirty="0"/>
          </a:p>
          <a:p>
            <a:pPr marL="539750" indent="-539750">
              <a:buNone/>
            </a:pPr>
            <a:r>
              <a:rPr lang="en-GB" sz="1800" dirty="0"/>
              <a:t>4.1	DNA, genes &amp; chromosomes</a:t>
            </a:r>
          </a:p>
          <a:p>
            <a:pPr marL="539750" indent="-539750">
              <a:buNone/>
            </a:pPr>
            <a:r>
              <a:rPr lang="en-GB" sz="1800" dirty="0"/>
              <a:t>4.2	DNA &amp; protein synthesis</a:t>
            </a:r>
          </a:p>
          <a:p>
            <a:pPr marL="539750" indent="-539750">
              <a:buNone/>
            </a:pPr>
            <a:r>
              <a:rPr lang="en-GB" sz="1800" dirty="0"/>
              <a:t>4.3	Genetic diversity: mutation </a:t>
            </a:r>
            <a:r>
              <a:rPr lang="en-GB" sz="1800" dirty="0" smtClean="0"/>
              <a:t>and meiosis</a:t>
            </a:r>
            <a:endParaRPr lang="en-GB" sz="1800" dirty="0"/>
          </a:p>
          <a:p>
            <a:pPr marL="539750" indent="-539750">
              <a:buNone/>
            </a:pPr>
            <a:r>
              <a:rPr lang="en-GB" sz="1800" dirty="0"/>
              <a:t>4.4	Genetic diversity </a:t>
            </a:r>
            <a:r>
              <a:rPr lang="en-GB" sz="1800" dirty="0" smtClean="0"/>
              <a:t>&amp; adaptation</a:t>
            </a:r>
            <a:endParaRPr lang="en-GB" sz="1800" dirty="0"/>
          </a:p>
          <a:p>
            <a:pPr marL="539750" indent="-539750">
              <a:buNone/>
            </a:pPr>
            <a:r>
              <a:rPr lang="en-GB" sz="1800" dirty="0"/>
              <a:t>4.5	Species &amp; taxonomy</a:t>
            </a:r>
          </a:p>
          <a:p>
            <a:pPr marL="539750" indent="-539750">
              <a:buNone/>
            </a:pPr>
            <a:r>
              <a:rPr lang="en-GB" sz="1800" dirty="0"/>
              <a:t>4.6	Biodiversity within </a:t>
            </a:r>
            <a:r>
              <a:rPr lang="en-GB" sz="1800" dirty="0" smtClean="0"/>
              <a:t>a community</a:t>
            </a:r>
            <a:endParaRPr lang="en-GB" sz="1800" dirty="0"/>
          </a:p>
          <a:p>
            <a:pPr marL="539750" indent="-539750">
              <a:buNone/>
            </a:pPr>
            <a:r>
              <a:rPr lang="en-GB" sz="1800" dirty="0"/>
              <a:t>4.7	Investigating diversity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2525">
            <a:off x="2186192" y="1212657"/>
            <a:ext cx="4581903" cy="367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3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5436096" y="548680"/>
            <a:ext cx="3312368" cy="4351338"/>
          </a:xfrm>
          <a:ln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	</a:t>
            </a:r>
          </a:p>
          <a:p>
            <a:pPr marL="539750" indent="-539750">
              <a:buNone/>
            </a:pPr>
            <a:r>
              <a:rPr lang="en-GB" sz="2100" b="1" dirty="0"/>
              <a:t>7	Genetics, Populations, </a:t>
            </a:r>
            <a:r>
              <a:rPr lang="en-GB" sz="2100" b="1" dirty="0" smtClean="0"/>
              <a:t>Evolution </a:t>
            </a:r>
            <a:r>
              <a:rPr lang="en-GB" sz="2100" b="1" dirty="0"/>
              <a:t>&amp; Ecosystems</a:t>
            </a:r>
            <a:endParaRPr lang="en-GB" sz="2100" dirty="0"/>
          </a:p>
          <a:p>
            <a:pPr marL="539750" indent="-539750">
              <a:buNone/>
            </a:pPr>
            <a:r>
              <a:rPr lang="en-GB" sz="2100" dirty="0"/>
              <a:t>7.1	Inheritance</a:t>
            </a:r>
          </a:p>
          <a:p>
            <a:pPr marL="539750" indent="-539750">
              <a:buNone/>
            </a:pPr>
            <a:r>
              <a:rPr lang="en-GB" sz="2100" dirty="0"/>
              <a:t>7.2	Populations</a:t>
            </a:r>
          </a:p>
          <a:p>
            <a:pPr marL="539750" indent="-539750">
              <a:buNone/>
            </a:pPr>
            <a:r>
              <a:rPr lang="en-GB" sz="2100" dirty="0"/>
              <a:t>7.3	Evolution</a:t>
            </a:r>
          </a:p>
          <a:p>
            <a:pPr marL="539750" indent="-539750">
              <a:buNone/>
            </a:pPr>
            <a:r>
              <a:rPr lang="en-GB" sz="2100" dirty="0"/>
              <a:t>7.4	Populations in ecosystems</a:t>
            </a:r>
          </a:p>
          <a:p>
            <a:pPr marL="539750" indent="-539750">
              <a:buNone/>
            </a:pPr>
            <a:r>
              <a:rPr lang="en-GB" sz="2100" dirty="0"/>
              <a:t>	</a:t>
            </a:r>
          </a:p>
          <a:p>
            <a:pPr marL="539750" indent="-539750">
              <a:buNone/>
            </a:pPr>
            <a:r>
              <a:rPr lang="en-GB" sz="2100" b="1" dirty="0"/>
              <a:t>8	The Control of Gene </a:t>
            </a:r>
            <a:r>
              <a:rPr lang="en-GB" sz="2100" b="1" dirty="0" smtClean="0"/>
              <a:t>Expression</a:t>
            </a:r>
            <a:endParaRPr lang="en-GB" sz="2100" dirty="0"/>
          </a:p>
          <a:p>
            <a:pPr marL="539750" indent="-539750">
              <a:buNone/>
            </a:pPr>
            <a:r>
              <a:rPr lang="en-GB" sz="2100" dirty="0"/>
              <a:t>8.1	Mutation</a:t>
            </a:r>
          </a:p>
          <a:p>
            <a:pPr marL="539750" indent="-539750">
              <a:buNone/>
            </a:pPr>
            <a:r>
              <a:rPr lang="en-GB" sz="2100" dirty="0"/>
              <a:t>8.2	Gene expression</a:t>
            </a:r>
          </a:p>
          <a:p>
            <a:pPr marL="539750" indent="-539750">
              <a:buNone/>
            </a:pPr>
            <a:r>
              <a:rPr lang="en-GB" sz="2100" dirty="0"/>
              <a:t>8.3	Genome projects</a:t>
            </a:r>
          </a:p>
          <a:p>
            <a:pPr marL="539750" indent="-539750">
              <a:buNone/>
            </a:pPr>
            <a:r>
              <a:rPr lang="en-GB" sz="2100" dirty="0"/>
              <a:t>8.4	Gene technology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612000-794A-407F-A3DF-298F55636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548680"/>
            <a:ext cx="3024336" cy="4351338"/>
          </a:xfrm>
          <a:ln>
            <a:solidFill>
              <a:schemeClr val="tx2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/>
              <a:t>Year 2	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 </a:t>
            </a:r>
            <a:endParaRPr lang="en-GB" dirty="0"/>
          </a:p>
          <a:p>
            <a:pPr marL="539750" indent="-539750">
              <a:buNone/>
            </a:pPr>
            <a:r>
              <a:rPr lang="en-GB" b="1" dirty="0"/>
              <a:t>5	Energy Transfer</a:t>
            </a:r>
            <a:endParaRPr lang="en-GB" dirty="0"/>
          </a:p>
          <a:p>
            <a:pPr marL="539750" indent="-539750">
              <a:buNone/>
            </a:pPr>
            <a:r>
              <a:rPr lang="en-GB" dirty="0"/>
              <a:t>5.1	Photosynthesis</a:t>
            </a:r>
          </a:p>
          <a:p>
            <a:pPr marL="539750" indent="-539750">
              <a:buNone/>
            </a:pPr>
            <a:r>
              <a:rPr lang="en-GB" dirty="0"/>
              <a:t>5.2	Respiration</a:t>
            </a:r>
          </a:p>
          <a:p>
            <a:pPr marL="539750" indent="-539750">
              <a:buNone/>
            </a:pPr>
            <a:r>
              <a:rPr lang="en-GB" dirty="0"/>
              <a:t>5.3	Energy &amp; ecosystems</a:t>
            </a:r>
          </a:p>
          <a:p>
            <a:pPr marL="539750" indent="-539750">
              <a:buNone/>
            </a:pPr>
            <a:r>
              <a:rPr lang="en-GB" dirty="0"/>
              <a:t>5.4	Nutrient cycles</a:t>
            </a:r>
          </a:p>
          <a:p>
            <a:pPr marL="539750" indent="-539750">
              <a:buNone/>
            </a:pPr>
            <a:r>
              <a:rPr lang="en-GB" dirty="0"/>
              <a:t>	</a:t>
            </a:r>
          </a:p>
          <a:p>
            <a:pPr marL="539750" indent="-539750">
              <a:buNone/>
            </a:pPr>
            <a:r>
              <a:rPr lang="en-GB" b="1" dirty="0"/>
              <a:t>6	Response</a:t>
            </a:r>
            <a:endParaRPr lang="en-GB" dirty="0"/>
          </a:p>
          <a:p>
            <a:pPr marL="539750" indent="-539750">
              <a:buNone/>
            </a:pPr>
            <a:r>
              <a:rPr lang="en-GB" dirty="0"/>
              <a:t>6.1	Stimulus &amp; response</a:t>
            </a:r>
          </a:p>
          <a:p>
            <a:pPr marL="539750" indent="-539750">
              <a:buNone/>
            </a:pPr>
            <a:r>
              <a:rPr lang="en-GB" dirty="0"/>
              <a:t>6.2	Nervous coordination</a:t>
            </a:r>
          </a:p>
          <a:p>
            <a:pPr marL="539750" indent="-539750">
              <a:buNone/>
            </a:pPr>
            <a:r>
              <a:rPr lang="en-GB" dirty="0"/>
              <a:t>6.3	Muscles</a:t>
            </a:r>
          </a:p>
          <a:p>
            <a:pPr marL="539750" indent="-539750">
              <a:buNone/>
            </a:pPr>
            <a:r>
              <a:rPr lang="en-GB" dirty="0"/>
              <a:t>6.4	Homeostasis 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5756">
            <a:off x="1075063" y="1542255"/>
            <a:ext cx="5838638" cy="291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9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128A-AB70-4661-9B33-22105708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44" y="168770"/>
            <a:ext cx="7886700" cy="1325563"/>
          </a:xfrm>
        </p:spPr>
        <p:txBody>
          <a:bodyPr/>
          <a:lstStyle/>
          <a:p>
            <a:r>
              <a:rPr lang="en-GB" dirty="0"/>
              <a:t>Practical skills:</a:t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7CE5EE-AC4C-4BF0-BE20-3C4F2684DE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8" y="863013"/>
            <a:ext cx="3670395" cy="2268845"/>
          </a:xfr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75716"/>
              </p:ext>
            </p:extLst>
          </p:nvPr>
        </p:nvGraphicFramePr>
        <p:xfrm>
          <a:off x="4809728" y="1292232"/>
          <a:ext cx="3873934" cy="4632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3934">
                  <a:extLst>
                    <a:ext uri="{9D8B030D-6E8A-4147-A177-3AD203B41FA5}">
                      <a16:colId xmlns:a16="http://schemas.microsoft.com/office/drawing/2014/main" val="2256284556"/>
                    </a:ext>
                  </a:extLst>
                </a:gridCol>
              </a:tblGrid>
              <a:tr h="273513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effectLst/>
                        </a:rPr>
                        <a:t>6. Use of aseptic techniques to investigate the effect of antimicrobial substances on microbial growth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62162" marB="6216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549490"/>
                  </a:ext>
                </a:extLst>
              </a:tr>
              <a:tr h="422701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effectLst/>
                        </a:rPr>
                        <a:t>7. Use of chromatography to investigate the pigments isolated from leaves of different plants, </a:t>
                      </a:r>
                      <a:r>
                        <a:rPr lang="en-GB" sz="1200" b="0" dirty="0" err="1">
                          <a:effectLst/>
                        </a:rPr>
                        <a:t>eg</a:t>
                      </a:r>
                      <a:r>
                        <a:rPr lang="en-GB" sz="1200" b="0" dirty="0">
                          <a:effectLst/>
                        </a:rPr>
                        <a:t> leaves from shade-tolerant and shade-intolerant plants or leaves of different colours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62162" marB="6216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685243"/>
                  </a:ext>
                </a:extLst>
              </a:tr>
              <a:tr h="422701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effectLst/>
                        </a:rPr>
                        <a:t>8. Investigation into the effect of a named factor on the rate of dehydrogenase activity in extracts of chloroplasts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62162" marB="6216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405119"/>
                  </a:ext>
                </a:extLst>
              </a:tr>
              <a:tr h="422701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effectLst/>
                        </a:rPr>
                        <a:t>9. Investigation into the effect of a named variable on the rate of respiration of cultures of single-celled organisms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62162" marB="6216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748035"/>
                  </a:ext>
                </a:extLst>
              </a:tr>
              <a:tr h="422701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effectLst/>
                        </a:rPr>
                        <a:t>10. Investigation into the effect of an environmental variable on the movement of an animal using either a choice chamber or a maze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62162" marB="6216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462596"/>
                  </a:ext>
                </a:extLst>
              </a:tr>
              <a:tr h="422701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effectLst/>
                        </a:rPr>
                        <a:t>11. Production of a dilution series of a glucose solution and use of colorimetric techniques to produce a calibration curve with which to identify the concentration of glucose in an unknown ‘urine’ sample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62162" marB="6216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78735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00166"/>
              </p:ext>
            </p:extLst>
          </p:nvPr>
        </p:nvGraphicFramePr>
        <p:xfrm>
          <a:off x="323528" y="3356992"/>
          <a:ext cx="4032448" cy="2606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377285840"/>
                    </a:ext>
                  </a:extLst>
                </a:gridCol>
              </a:tblGrid>
              <a:tr h="746669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effectLst/>
                        </a:rPr>
                        <a:t>1. Investigation into the effect of a named variable on the rate of an enzyme-controlled reaction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62162" marB="6216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176270"/>
                  </a:ext>
                </a:extLst>
              </a:tr>
              <a:tr h="1050049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effectLst/>
                        </a:rPr>
                        <a:t>2. Preparation of stained squashes of cells from plant root tips; set-up and use of an optical microscope to identify the stages of mitosis in these stained squashes and calculation of a mitotic index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62162" marB="6216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451708"/>
                  </a:ext>
                </a:extLst>
              </a:tr>
              <a:tr h="709466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effectLst/>
                        </a:rPr>
                        <a:t>3. Production of a dilution series of a solute to produce a calibration curve with which to identify the water potential of plant tissue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62162" marB="6216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6965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945902"/>
              </p:ext>
            </p:extLst>
          </p:nvPr>
        </p:nvGraphicFramePr>
        <p:xfrm>
          <a:off x="4809728" y="174522"/>
          <a:ext cx="3873934" cy="1163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3934">
                  <a:extLst>
                    <a:ext uri="{9D8B030D-6E8A-4147-A177-3AD203B41FA5}">
                      <a16:colId xmlns:a16="http://schemas.microsoft.com/office/drawing/2014/main" val="976755477"/>
                    </a:ext>
                  </a:extLst>
                </a:gridCol>
              </a:tblGrid>
              <a:tr h="273513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effectLst/>
                        </a:rPr>
                        <a:t>4. Investigation into the effect of a named variable on the permeability of cell-surface membranes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62162" marB="6216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974475"/>
                  </a:ext>
                </a:extLst>
              </a:tr>
              <a:tr h="422701">
                <a:tc>
                  <a:txBody>
                    <a:bodyPr/>
                    <a:lstStyle/>
                    <a:p>
                      <a:pPr fontAlgn="base">
                        <a:lnSpc>
                          <a:spcPts val="1800"/>
                        </a:lnSpc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effectLst/>
                        </a:rPr>
                        <a:t>5. Dissection of animal or plant gas exchange or mass transport system or of organ within such a system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62" marR="62162" marT="62162" marB="6216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42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reer Options for NBB Major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1" r="15953"/>
          <a:stretch/>
        </p:blipFill>
        <p:spPr bwMode="auto">
          <a:xfrm>
            <a:off x="4122475" y="365124"/>
            <a:ext cx="4774197" cy="38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obs for Biology Graduates | Ask A Biolog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6" y="365124"/>
            <a:ext cx="35433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Five New Medical Schools - The Medic Por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6306"/>
            <a:ext cx="3227514" cy="21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et's learn about forensic science | Science News for Studen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6" y="1916832"/>
            <a:ext cx="3586678" cy="201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hat we do here at Activate Physiotherapy? | Activate Physiothera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3204011" cy="20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aine Seabird Biology and Conservation | Hog Island Audubon Ca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25" y="4539784"/>
            <a:ext cx="276074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6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30+ Science Word Clouds! ideas | science words, science, word clou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60" y="116632"/>
            <a:ext cx="27028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Level Psychology Archives - Oxford Education Bl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 r="14058"/>
          <a:stretch/>
        </p:blipFill>
        <p:spPr bwMode="auto">
          <a:xfrm>
            <a:off x="1043608" y="3645024"/>
            <a:ext cx="2952328" cy="238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6C8E0C-0FEC-4877-BF29-48A606EE9DC9}"/>
              </a:ext>
            </a:extLst>
          </p:cNvPr>
          <p:cNvSpPr txBox="1"/>
          <p:nvPr/>
        </p:nvSpPr>
        <p:spPr>
          <a:xfrm>
            <a:off x="179512" y="147536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Exam skills</a:t>
            </a:r>
            <a:r>
              <a:rPr lang="en-GB" sz="2800" u="sng" dirty="0" smtClean="0"/>
              <a:t>:</a:t>
            </a:r>
          </a:p>
          <a:p>
            <a:r>
              <a:rPr lang="en-GB" sz="2800" dirty="0" smtClean="0"/>
              <a:t>Pupils sit 3 terminal exam papers:</a:t>
            </a:r>
          </a:p>
          <a:p>
            <a:r>
              <a:rPr lang="en-GB" sz="2800" dirty="0" smtClean="0"/>
              <a:t>Paper 1:  Examines topics 1-4</a:t>
            </a:r>
          </a:p>
          <a:p>
            <a:r>
              <a:rPr lang="en-GB" sz="2800" dirty="0" smtClean="0"/>
              <a:t>Paper 2:  Examines topics 5-8</a:t>
            </a:r>
          </a:p>
          <a:p>
            <a:r>
              <a:rPr lang="en-GB" sz="2800" dirty="0" smtClean="0"/>
              <a:t>Paper 3:  Examines topics 1-8 including relevant practical skills</a:t>
            </a:r>
          </a:p>
          <a:p>
            <a:r>
              <a:rPr lang="en-GB" sz="2800" dirty="0" smtClean="0"/>
              <a:t>Required practical work is assessed for a range of competencies</a:t>
            </a:r>
            <a:endParaRPr lang="en-GB" sz="2800" dirty="0" smtClean="0"/>
          </a:p>
          <a:p>
            <a:endParaRPr lang="en-GB" sz="2800" dirty="0"/>
          </a:p>
        </p:txBody>
      </p:sp>
      <p:pic>
        <p:nvPicPr>
          <p:cNvPr id="2050" name="Picture 2" descr="Essential Maths Skills Textbooks and Revi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82" y="3360651"/>
            <a:ext cx="3564174" cy="267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6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6C8E0C-0FEC-4877-BF29-48A606EE9DC9}"/>
              </a:ext>
            </a:extLst>
          </p:cNvPr>
          <p:cNvSpPr txBox="1"/>
          <p:nvPr/>
        </p:nvSpPr>
        <p:spPr>
          <a:xfrm>
            <a:off x="628650" y="47667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More information</a:t>
            </a:r>
            <a:r>
              <a:rPr lang="en-GB" sz="2800" dirty="0" smtClean="0"/>
              <a:t>: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340768"/>
            <a:ext cx="8047806" cy="4351338"/>
          </a:xfrm>
        </p:spPr>
        <p:txBody>
          <a:bodyPr/>
          <a:lstStyle/>
          <a:p>
            <a:r>
              <a:rPr lang="en-GB" dirty="0" smtClean="0"/>
              <a:t>If you have any further questions please do get in touch!</a:t>
            </a:r>
          </a:p>
          <a:p>
            <a:r>
              <a:rPr lang="en-GB" dirty="0" smtClean="0"/>
              <a:t>Pupils – chat to your teacher</a:t>
            </a:r>
          </a:p>
          <a:p>
            <a:r>
              <a:rPr lang="en-GB" dirty="0" smtClean="0"/>
              <a:t>Parents – please email:</a:t>
            </a:r>
          </a:p>
          <a:p>
            <a:pPr marL="457200" lvl="1" indent="0">
              <a:buNone/>
            </a:pPr>
            <a:r>
              <a:rPr lang="en-GB" dirty="0" smtClean="0"/>
              <a:t>treynolds@warminsterschool.org.uk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64904"/>
            <a:ext cx="2962761" cy="296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rgbClr val="023160"/>
      </a:dk1>
      <a:lt1>
        <a:srgbClr val="023160"/>
      </a:lt1>
      <a:dk2>
        <a:srgbClr val="023160"/>
      </a:dk2>
      <a:lt2>
        <a:srgbClr val="02316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Words>618</Words>
  <Application>Microsoft Office PowerPoint</Application>
  <PresentationFormat>On-screen Show (4:3)</PresentationFormat>
  <Paragraphs>101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Verdana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Practical skills: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</dc:creator>
  <cp:lastModifiedBy>Tammy Reynolds</cp:lastModifiedBy>
  <cp:revision>116</cp:revision>
  <dcterms:created xsi:type="dcterms:W3CDTF">2014-08-19T16:42:46Z</dcterms:created>
  <dcterms:modified xsi:type="dcterms:W3CDTF">2020-12-09T10:04:24Z</dcterms:modified>
</cp:coreProperties>
</file>