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25"/>
  </p:notesMasterIdLst>
  <p:handoutMasterIdLst>
    <p:handoutMasterId r:id="rId26"/>
  </p:handoutMasterIdLst>
  <p:sldIdLst>
    <p:sldId id="260" r:id="rId2"/>
    <p:sldId id="261" r:id="rId3"/>
    <p:sldId id="286" r:id="rId4"/>
    <p:sldId id="287" r:id="rId5"/>
    <p:sldId id="288" r:id="rId6"/>
    <p:sldId id="289" r:id="rId7"/>
    <p:sldId id="305" r:id="rId8"/>
    <p:sldId id="307" r:id="rId9"/>
    <p:sldId id="291" r:id="rId10"/>
    <p:sldId id="292" r:id="rId11"/>
    <p:sldId id="295" r:id="rId12"/>
    <p:sldId id="296" r:id="rId13"/>
    <p:sldId id="293" r:id="rId14"/>
    <p:sldId id="294" r:id="rId15"/>
    <p:sldId id="297" r:id="rId16"/>
    <p:sldId id="298" r:id="rId17"/>
    <p:sldId id="285" r:id="rId18"/>
    <p:sldId id="300" r:id="rId19"/>
    <p:sldId id="299" r:id="rId20"/>
    <p:sldId id="306" r:id="rId21"/>
    <p:sldId id="301" r:id="rId22"/>
    <p:sldId id="304" r:id="rId23"/>
    <p:sldId id="303" r:id="rId24"/>
  </p:sldIdLst>
  <p:sldSz cx="9144000" cy="6858000" type="screen4x3"/>
  <p:notesSz cx="6834188" cy="9979025"/>
  <p:embeddedFontLst>
    <p:embeddedFont>
      <p:font typeface="Calibri" panose="020F0502020204030204" pitchFamily="34" charset="0"/>
      <p:regular r:id="rId27"/>
      <p:bold r:id="rId28"/>
      <p:italic r:id="rId29"/>
      <p:boldItalic r:id="rId30"/>
    </p:embeddedFont>
    <p:embeddedFont>
      <p:font typeface="Museo 700" panose="02000000000000000000" pitchFamily="2" charset="0"/>
      <p:bold r:id="rId31"/>
    </p:embeddedFont>
    <p:embeddedFont>
      <p:font typeface="Museo 500" panose="02000000000000000000" pitchFamily="2" charset="0"/>
      <p:regular r:id="rId32"/>
    </p:embeddedFont>
    <p:embeddedFont>
      <p:font typeface="Museo900-Regular" panose="02000000000000000000" pitchFamily="2" charset="0"/>
      <p:bold r:id="rId33"/>
    </p:embeddedFont>
    <p:embeddedFont>
      <p:font typeface="Museo 100" panose="02000000000000000000" pitchFamily="2" charset="0"/>
      <p:regular r:id="rId34"/>
    </p:embeddedFont>
    <p:embeddedFont>
      <p:font typeface="Museo 900" panose="02000000000000000000" pitchFamily="2" charset="0"/>
      <p:bold r:id="rId35"/>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245">
          <p15:clr>
            <a:srgbClr val="A4A3A4"/>
          </p15:clr>
        </p15:guide>
        <p15:guide id="2" orient="horz" pos="3232">
          <p15:clr>
            <a:srgbClr val="A4A3A4"/>
          </p15:clr>
        </p15:guide>
        <p15:guide id="3" orient="horz" pos="1912">
          <p15:clr>
            <a:srgbClr val="A4A3A4"/>
          </p15:clr>
        </p15:guide>
        <p15:guide id="4" pos="5380">
          <p15:clr>
            <a:srgbClr val="A4A3A4"/>
          </p15:clr>
        </p15:guide>
        <p15:guide id="5" pos="2959">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ob Heathcote" initials="RH" lastIdx="13" clrIdx="0">
    <p:extLst/>
  </p:cmAuthor>
  <p:cmAuthor id="2" name="Jane Evans" initials="JCE" lastIdx="27" clrIdx="1"/>
  <p:cmAuthor id="3" name="Patricia Heathcote" initials="PH" lastIdx="1" clrIdx="2">
    <p:extLst>
      <p:ext uri="{19B8F6BF-5375-455C-9EA6-DF929625EA0E}">
        <p15:presenceInfo xmlns:p15="http://schemas.microsoft.com/office/powerpoint/2012/main" userId="f91a954299b6cd1a"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8328"/>
    <a:srgbClr val="D7A764"/>
    <a:srgbClr val="0C4B7F"/>
    <a:srgbClr val="223E7A"/>
    <a:srgbClr val="B9D769"/>
    <a:srgbClr val="70BC22"/>
    <a:srgbClr val="F68D21"/>
    <a:srgbClr val="636466"/>
    <a:srgbClr val="646363"/>
    <a:srgbClr val="FEBB12"/>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205" autoAdjust="0"/>
    <p:restoredTop sz="95072" autoAdjust="0"/>
  </p:normalViewPr>
  <p:slideViewPr>
    <p:cSldViewPr snapToGrid="0" snapToObjects="1" showGuides="1">
      <p:cViewPr varScale="1">
        <p:scale>
          <a:sx n="104" d="100"/>
          <a:sy n="104" d="100"/>
        </p:scale>
        <p:origin x="954" y="102"/>
      </p:cViewPr>
      <p:guideLst>
        <p:guide orient="horz" pos="1245"/>
        <p:guide orient="horz" pos="3232"/>
        <p:guide orient="horz" pos="1912"/>
        <p:guide pos="5380"/>
        <p:guide pos="2959"/>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86" d="100"/>
          <a:sy n="86" d="100"/>
        </p:scale>
        <p:origin x="3786"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font" Target="fonts/font7.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6.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36"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61481" cy="500684"/>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sz="quarter" idx="1"/>
          </p:nvPr>
        </p:nvSpPr>
        <p:spPr>
          <a:xfrm>
            <a:off x="3871125" y="0"/>
            <a:ext cx="2961481" cy="500684"/>
          </a:xfrm>
          <a:prstGeom prst="rect">
            <a:avLst/>
          </a:prstGeom>
        </p:spPr>
        <p:txBody>
          <a:bodyPr vert="horz" lIns="91440" tIns="45720" rIns="91440" bIns="45720" rtlCol="0"/>
          <a:lstStyle>
            <a:lvl1pPr algn="r">
              <a:defRPr sz="1200"/>
            </a:lvl1pPr>
          </a:lstStyle>
          <a:p>
            <a:fld id="{DA03A70A-5A93-4BDB-A3F6-2527A524E151}" type="datetimeFigureOut">
              <a:rPr lang="en-GB" smtClean="0"/>
              <a:t>01/08/2016</a:t>
            </a:fld>
            <a:endParaRPr lang="en-GB" dirty="0"/>
          </a:p>
        </p:txBody>
      </p:sp>
      <p:sp>
        <p:nvSpPr>
          <p:cNvPr id="4" name="Footer Placeholder 3"/>
          <p:cNvSpPr>
            <a:spLocks noGrp="1"/>
          </p:cNvSpPr>
          <p:nvPr>
            <p:ph type="ftr" sz="quarter" idx="2"/>
          </p:nvPr>
        </p:nvSpPr>
        <p:spPr>
          <a:xfrm>
            <a:off x="0" y="9478342"/>
            <a:ext cx="2961481" cy="500683"/>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71125" y="9478342"/>
            <a:ext cx="2961481" cy="500683"/>
          </a:xfrm>
          <a:prstGeom prst="rect">
            <a:avLst/>
          </a:prstGeom>
        </p:spPr>
        <p:txBody>
          <a:bodyPr vert="horz" lIns="91440" tIns="45720" rIns="91440" bIns="45720" rtlCol="0" anchor="b"/>
          <a:lstStyle>
            <a:lvl1pPr algn="r">
              <a:defRPr sz="1200"/>
            </a:lvl1pPr>
          </a:lstStyle>
          <a:p>
            <a:fld id="{2D0A5EC0-5055-49EC-A564-4ED712FD423E}" type="slidenum">
              <a:rPr lang="en-GB" smtClean="0"/>
              <a:t>‹#›</a:t>
            </a:fld>
            <a:endParaRPr lang="en-GB" dirty="0"/>
          </a:p>
        </p:txBody>
      </p:sp>
    </p:spTree>
    <p:extLst>
      <p:ext uri="{BB962C8B-B14F-4D97-AF65-F5344CB8AC3E}">
        <p14:creationId xmlns:p14="http://schemas.microsoft.com/office/powerpoint/2010/main" val="33830042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61481" cy="500684"/>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71125" y="0"/>
            <a:ext cx="2961481" cy="500684"/>
          </a:xfrm>
          <a:prstGeom prst="rect">
            <a:avLst/>
          </a:prstGeom>
        </p:spPr>
        <p:txBody>
          <a:bodyPr vert="horz" lIns="91440" tIns="45720" rIns="91440" bIns="45720" rtlCol="0"/>
          <a:lstStyle>
            <a:lvl1pPr algn="r">
              <a:defRPr sz="1200"/>
            </a:lvl1pPr>
          </a:lstStyle>
          <a:p>
            <a:fld id="{3756C703-0827-4D98-8015-40DEE3C186A7}" type="datetimeFigureOut">
              <a:rPr lang="en-GB" smtClean="0"/>
              <a:t>01/08/2016</a:t>
            </a:fld>
            <a:endParaRPr lang="en-GB" dirty="0"/>
          </a:p>
        </p:txBody>
      </p:sp>
      <p:sp>
        <p:nvSpPr>
          <p:cNvPr id="4" name="Slide Image Placeholder 3"/>
          <p:cNvSpPr>
            <a:spLocks noGrp="1" noRot="1" noChangeAspect="1"/>
          </p:cNvSpPr>
          <p:nvPr>
            <p:ph type="sldImg" idx="2"/>
          </p:nvPr>
        </p:nvSpPr>
        <p:spPr>
          <a:xfrm>
            <a:off x="1173163" y="1247775"/>
            <a:ext cx="4487862" cy="3367088"/>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3419" y="4802406"/>
            <a:ext cx="5467350" cy="392924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78342"/>
            <a:ext cx="2961481" cy="500683"/>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71125" y="9478342"/>
            <a:ext cx="2961481" cy="500683"/>
          </a:xfrm>
          <a:prstGeom prst="rect">
            <a:avLst/>
          </a:prstGeom>
        </p:spPr>
        <p:txBody>
          <a:bodyPr vert="horz" lIns="91440" tIns="45720" rIns="91440" bIns="45720" rtlCol="0" anchor="b"/>
          <a:lstStyle>
            <a:lvl1pPr algn="r">
              <a:defRPr sz="1200"/>
            </a:lvl1pPr>
          </a:lstStyle>
          <a:p>
            <a:fld id="{69798D5B-57F4-4A7F-8DDC-A432FF1B0DAA}" type="slidenum">
              <a:rPr lang="en-GB" smtClean="0"/>
              <a:t>‹#›</a:t>
            </a:fld>
            <a:endParaRPr lang="en-GB" dirty="0"/>
          </a:p>
        </p:txBody>
      </p:sp>
    </p:spTree>
    <p:extLst>
      <p:ext uri="{BB962C8B-B14F-4D97-AF65-F5344CB8AC3E}">
        <p14:creationId xmlns:p14="http://schemas.microsoft.com/office/powerpoint/2010/main" val="804381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9798D5B-57F4-4A7F-8DDC-A432FF1B0DAA}" type="slidenum">
              <a:rPr lang="en-GB" smtClean="0"/>
              <a:t>2</a:t>
            </a:fld>
            <a:endParaRPr lang="en-GB" dirty="0"/>
          </a:p>
        </p:txBody>
      </p:sp>
    </p:spTree>
    <p:extLst>
      <p:ext uri="{BB962C8B-B14F-4D97-AF65-F5344CB8AC3E}">
        <p14:creationId xmlns:p14="http://schemas.microsoft.com/office/powerpoint/2010/main" val="380730909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3" name="Picture 2" descr="Unit 1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cxnSp>
        <p:nvCxnSpPr>
          <p:cNvPr id="14" name="Straight Connector 13"/>
          <p:cNvCxnSpPr/>
          <p:nvPr userDrawn="1"/>
        </p:nvCxnSpPr>
        <p:spPr>
          <a:xfrm>
            <a:off x="4559300" y="1905000"/>
            <a:ext cx="0" cy="2551766"/>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Text Placeholder 19"/>
          <p:cNvSpPr>
            <a:spLocks noGrp="1"/>
          </p:cNvSpPr>
          <p:nvPr>
            <p:ph type="body" sz="quarter" idx="10"/>
          </p:nvPr>
        </p:nvSpPr>
        <p:spPr>
          <a:xfrm>
            <a:off x="1803400" y="1841231"/>
            <a:ext cx="2527300" cy="2201863"/>
          </a:xfrm>
          <a:prstGeom prst="rect">
            <a:avLst/>
          </a:prstGeom>
        </p:spPr>
        <p:txBody>
          <a:bodyPr vert="horz" lIns="0"/>
          <a:lstStyle>
            <a:lvl1pPr marL="0" indent="0">
              <a:lnSpc>
                <a:spcPts val="4800"/>
              </a:lnSpc>
              <a:spcBef>
                <a:spcPts val="0"/>
              </a:spcBef>
              <a:buNone/>
              <a:defRPr sz="4500" b="1" kern="0" spc="-140">
                <a:solidFill>
                  <a:schemeClr val="bg1"/>
                </a:solidFill>
                <a:latin typeface="Arial"/>
                <a:cs typeface="Arial"/>
              </a:defRPr>
            </a:lvl1pPr>
            <a:lvl2pPr marL="0" indent="0">
              <a:lnSpc>
                <a:spcPts val="2500"/>
              </a:lnSpc>
              <a:spcBef>
                <a:spcPts val="0"/>
              </a:spcBef>
              <a:buNone/>
              <a:defRPr sz="2500" kern="0" spc="-140">
                <a:solidFill>
                  <a:schemeClr val="bg1"/>
                </a:solidFill>
                <a:latin typeface="Arial"/>
                <a:cs typeface="Arial"/>
              </a:defRPr>
            </a:lvl2pPr>
            <a:lvl3pPr marL="0" indent="0">
              <a:lnSpc>
                <a:spcPts val="4800"/>
              </a:lnSpc>
              <a:spcBef>
                <a:spcPts val="0"/>
              </a:spcBef>
              <a:buNone/>
              <a:defRPr sz="4500">
                <a:solidFill>
                  <a:schemeClr val="bg1"/>
                </a:solidFill>
                <a:latin typeface="Arial"/>
                <a:cs typeface="Arial"/>
              </a:defRPr>
            </a:lvl3pPr>
            <a:lvl4pPr marL="0" indent="0">
              <a:lnSpc>
                <a:spcPts val="2600"/>
              </a:lnSpc>
              <a:spcBef>
                <a:spcPts val="0"/>
              </a:spcBef>
              <a:buNone/>
              <a:defRPr sz="3000">
                <a:solidFill>
                  <a:srgbClr val="D68328"/>
                </a:solidFill>
                <a:latin typeface="Arial"/>
                <a:cs typeface="Arial"/>
              </a:defRPr>
            </a:lvl4pPr>
            <a:lvl5pPr marL="1828800" indent="0">
              <a:buNone/>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1" name="Text Placeholder 19"/>
          <p:cNvSpPr>
            <a:spLocks noGrp="1"/>
          </p:cNvSpPr>
          <p:nvPr>
            <p:ph type="body" sz="quarter" idx="11"/>
          </p:nvPr>
        </p:nvSpPr>
        <p:spPr>
          <a:xfrm>
            <a:off x="4800600" y="1841231"/>
            <a:ext cx="2768600" cy="2201863"/>
          </a:xfrm>
          <a:prstGeom prst="rect">
            <a:avLst/>
          </a:prstGeom>
        </p:spPr>
        <p:txBody>
          <a:bodyPr vert="horz" lIns="0"/>
          <a:lstStyle>
            <a:lvl1pPr marL="0" indent="0">
              <a:lnSpc>
                <a:spcPts val="2600"/>
              </a:lnSpc>
              <a:spcBef>
                <a:spcPts val="0"/>
              </a:spcBef>
              <a:buNone/>
              <a:defRPr sz="2600" b="1" kern="0" spc="-60">
                <a:solidFill>
                  <a:schemeClr val="bg1"/>
                </a:solidFill>
                <a:latin typeface="Arial"/>
                <a:cs typeface="Arial"/>
              </a:defRPr>
            </a:lvl1pPr>
            <a:lvl2pPr marL="0" indent="0">
              <a:lnSpc>
                <a:spcPts val="2000"/>
              </a:lnSpc>
              <a:spcBef>
                <a:spcPts val="500"/>
              </a:spcBef>
              <a:buNone/>
              <a:defRPr sz="1800">
                <a:solidFill>
                  <a:schemeClr val="bg1"/>
                </a:solidFill>
                <a:latin typeface="Arial"/>
                <a:cs typeface="Arial"/>
              </a:defRPr>
            </a:lvl2pPr>
            <a:lvl3pPr marL="0" indent="0">
              <a:buNone/>
              <a:defRPr sz="3000">
                <a:solidFill>
                  <a:srgbClr val="ECCC7B"/>
                </a:solidFill>
                <a:latin typeface="Arial"/>
                <a:cs typeface="Arial"/>
              </a:defRPr>
            </a:lvl3pPr>
            <a:lvl4pPr marL="1371600" indent="0">
              <a:buNone/>
              <a:defRPr/>
            </a:lvl4pPr>
            <a:lvl5pPr marL="1828800" indent="0">
              <a:buNone/>
              <a:defRPr/>
            </a:lvl5pPr>
          </a:lstStyle>
          <a:p>
            <a:pPr lvl="0"/>
            <a:r>
              <a:rPr lang="en-US"/>
              <a:t>Click to edit Master text styles</a:t>
            </a:r>
          </a:p>
          <a:p>
            <a:pPr lvl="1"/>
            <a:r>
              <a:rPr lang="en-US"/>
              <a:t>Second level</a:t>
            </a:r>
          </a:p>
        </p:txBody>
      </p:sp>
      <p:pic>
        <p:nvPicPr>
          <p:cNvPr id="8" name="Picture 7" descr="Logo.ai"/>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150685" y="4018819"/>
            <a:ext cx="2291515" cy="456997"/>
          </a:xfrm>
          <a:prstGeom prst="rect">
            <a:avLst/>
          </a:prstGeom>
        </p:spPr>
      </p:pic>
      <p:sp>
        <p:nvSpPr>
          <p:cNvPr id="10" name="Hexagon 9"/>
          <p:cNvSpPr/>
          <p:nvPr userDrawn="1"/>
        </p:nvSpPr>
        <p:spPr>
          <a:xfrm>
            <a:off x="1072794" y="4100382"/>
            <a:ext cx="1080000" cy="972000"/>
          </a:xfrm>
          <a:prstGeom prst="hexagon">
            <a:avLst/>
          </a:prstGeom>
          <a:noFill/>
          <a:ln w="114300">
            <a:solidFill>
              <a:srgbClr val="D7A764"/>
            </a:solidFill>
            <a:miter lim="800000"/>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lang="en-US" sz="4500" b="1" dirty="0">
                <a:solidFill>
                  <a:srgbClr val="D7A764"/>
                </a:solidFill>
                <a:latin typeface="Arial"/>
                <a:cs typeface="Arial"/>
              </a:rPr>
              <a:t>1</a:t>
            </a:r>
          </a:p>
        </p:txBody>
      </p:sp>
    </p:spTree>
    <p:extLst>
      <p:ext uri="{BB962C8B-B14F-4D97-AF65-F5344CB8AC3E}">
        <p14:creationId xmlns:p14="http://schemas.microsoft.com/office/powerpoint/2010/main" val="38863859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Custom Layout">
    <p:bg>
      <p:bgPr>
        <a:solidFill>
          <a:srgbClr val="D68328"/>
        </a:solidFill>
        <a:effectLst/>
      </p:bgPr>
    </p:bg>
    <p:spTree>
      <p:nvGrpSpPr>
        <p:cNvPr id="1" name=""/>
        <p:cNvGrpSpPr/>
        <p:nvPr/>
      </p:nvGrpSpPr>
      <p:grpSpPr>
        <a:xfrm>
          <a:off x="0" y="0"/>
          <a:ext cx="0" cy="0"/>
          <a:chOff x="0" y="0"/>
          <a:chExt cx="0" cy="0"/>
        </a:xfrm>
      </p:grpSpPr>
      <p:cxnSp>
        <p:nvCxnSpPr>
          <p:cNvPr id="8" name="Straight Connector 7"/>
          <p:cNvCxnSpPr/>
          <p:nvPr userDrawn="1"/>
        </p:nvCxnSpPr>
        <p:spPr>
          <a:xfrm>
            <a:off x="584200" y="1702800"/>
            <a:ext cx="0" cy="3999260"/>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 name="Text Placeholder 11"/>
          <p:cNvSpPr>
            <a:spLocks noGrp="1"/>
          </p:cNvSpPr>
          <p:nvPr>
            <p:ph type="body" sz="quarter" idx="14"/>
          </p:nvPr>
        </p:nvSpPr>
        <p:spPr>
          <a:xfrm>
            <a:off x="723600" y="1702799"/>
            <a:ext cx="7861300" cy="4918133"/>
          </a:xfrm>
          <a:prstGeom prst="rect">
            <a:avLst/>
          </a:prstGeom>
        </p:spPr>
        <p:txBody>
          <a:bodyPr vert="horz" lIns="0" tIns="0" rIns="0" bIns="0"/>
          <a:lstStyle>
            <a:lvl1pPr marL="271463" indent="-271463">
              <a:lnSpc>
                <a:spcPct val="100000"/>
              </a:lnSpc>
              <a:spcBef>
                <a:spcPts val="0"/>
              </a:spcBef>
              <a:spcAft>
                <a:spcPts val="1400"/>
              </a:spcAft>
              <a:buFont typeface="Arial"/>
              <a:buChar char="•"/>
              <a:defRPr sz="2500">
                <a:solidFill>
                  <a:schemeClr val="tx1"/>
                </a:solidFill>
                <a:latin typeface="Arial"/>
                <a:cs typeface="Arial"/>
              </a:defRPr>
            </a:lvl1pPr>
            <a:lvl2pPr marL="0" indent="0">
              <a:lnSpc>
                <a:spcPts val="2000"/>
              </a:lnSpc>
              <a:buNone/>
              <a:defRPr sz="2000">
                <a:solidFill>
                  <a:srgbClr val="9D9FA2"/>
                </a:solidFill>
                <a:latin typeface="Arial"/>
                <a:cs typeface="Arial"/>
              </a:defRPr>
            </a:lvl2pPr>
          </a:lstStyle>
          <a:p>
            <a:pPr lvl="0"/>
            <a:r>
              <a:rPr lang="en-US"/>
              <a:t>Click to edit Master text styles</a:t>
            </a:r>
          </a:p>
        </p:txBody>
      </p:sp>
      <p:sp>
        <p:nvSpPr>
          <p:cNvPr id="3" name="Title 2"/>
          <p:cNvSpPr>
            <a:spLocks noGrp="1"/>
          </p:cNvSpPr>
          <p:nvPr>
            <p:ph type="title"/>
          </p:nvPr>
        </p:nvSpPr>
        <p:spPr>
          <a:xfrm>
            <a:off x="628650" y="365125"/>
            <a:ext cx="7692390" cy="1325563"/>
          </a:xfrm>
          <a:prstGeom prst="rect">
            <a:avLst/>
          </a:prstGeom>
        </p:spPr>
        <p:txBody>
          <a:bodyPr vert="horz" lIns="91440" tIns="45720" rIns="91440" bIns="45720" rtlCol="0" anchor="ctr">
            <a:noAutofit/>
          </a:bodyPr>
          <a:lstStyle>
            <a:lvl1pPr algn="l" defTabSz="457200" rtl="0" eaLnBrk="1" latinLnBrk="0" hangingPunct="1">
              <a:spcBef>
                <a:spcPct val="0"/>
              </a:spcBef>
              <a:buNone/>
              <a:defRPr lang="en-GB" sz="4400" b="1" kern="1200" dirty="0">
                <a:solidFill>
                  <a:schemeClr val="bg1"/>
                </a:solidFill>
                <a:latin typeface="Arial" panose="020B0604020202020204" pitchFamily="34" charset="0"/>
                <a:ea typeface="+mj-ea"/>
                <a:cs typeface="Arial" panose="020B0604020202020204" pitchFamily="34" charset="0"/>
              </a:defRPr>
            </a:lvl1pPr>
          </a:lstStyle>
          <a:p>
            <a:pPr lvl="0"/>
            <a:r>
              <a:rPr lang="en-US" dirty="0"/>
              <a:t>Click to edit Master title</a:t>
            </a:r>
            <a:endParaRPr lang="en-GB" dirty="0"/>
          </a:p>
        </p:txBody>
      </p:sp>
    </p:spTree>
    <p:extLst>
      <p:ext uri="{BB962C8B-B14F-4D97-AF65-F5344CB8AC3E}">
        <p14:creationId xmlns:p14="http://schemas.microsoft.com/office/powerpoint/2010/main" val="22654254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pic>
        <p:nvPicPr>
          <p:cNvPr id="11" name="Picture 10" descr="Unit 11.jpg"/>
          <p:cNvPicPr>
            <a:picLocks noChangeAspect="1"/>
          </p:cNvPicPr>
          <p:nvPr userDrawn="1"/>
        </p:nvPicPr>
        <p:blipFill rotWithShape="1">
          <a:blip r:embed="rId2">
            <a:extLst>
              <a:ext uri="{28A0092B-C50C-407E-A947-70E740481C1C}">
                <a14:useLocalDpi xmlns:a14="http://schemas.microsoft.com/office/drawing/2010/main" val="0"/>
              </a:ext>
            </a:extLst>
          </a:blip>
          <a:srcRect b="90370"/>
          <a:stretch/>
        </p:blipFill>
        <p:spPr>
          <a:xfrm>
            <a:off x="0" y="0"/>
            <a:ext cx="9144000" cy="660400"/>
          </a:xfrm>
          <a:prstGeom prst="rect">
            <a:avLst/>
          </a:prstGeom>
        </p:spPr>
      </p:pic>
      <p:pic>
        <p:nvPicPr>
          <p:cNvPr id="6" name="Picture 5" descr="Untitled-1.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16500" y="901700"/>
            <a:ext cx="2979807" cy="3251200"/>
          </a:xfrm>
          <a:prstGeom prst="rect">
            <a:avLst/>
          </a:prstGeom>
        </p:spPr>
      </p:pic>
      <p:sp>
        <p:nvSpPr>
          <p:cNvPr id="3" name="TextBox 2"/>
          <p:cNvSpPr txBox="1"/>
          <p:nvPr userDrawn="1"/>
        </p:nvSpPr>
        <p:spPr>
          <a:xfrm>
            <a:off x="752495" y="156700"/>
            <a:ext cx="8067635" cy="452432"/>
          </a:xfrm>
          <a:prstGeom prst="rect">
            <a:avLst/>
          </a:prstGeom>
          <a:noFill/>
        </p:spPr>
        <p:txBody>
          <a:bodyPr wrap="square" lIns="0" tIns="0" rIns="0" rtlCol="0">
            <a:noAutofit/>
          </a:bodyPr>
          <a:lstStyle/>
          <a:p>
            <a:pPr>
              <a:spcBef>
                <a:spcPts val="288"/>
              </a:spcBef>
            </a:pPr>
            <a:r>
              <a:rPr lang="en-US" sz="1200" b="1" dirty="0">
                <a:solidFill>
                  <a:srgbClr val="FFFFFF"/>
                </a:solidFill>
                <a:latin typeface="Arial"/>
                <a:cs typeface="Arial"/>
              </a:rPr>
              <a:t>Entity relationship modelling</a:t>
            </a:r>
          </a:p>
          <a:p>
            <a:pPr>
              <a:spcBef>
                <a:spcPts val="288"/>
              </a:spcBef>
            </a:pPr>
            <a:r>
              <a:rPr lang="en-US" sz="1200" b="0" dirty="0">
                <a:solidFill>
                  <a:srgbClr val="FFFFFF"/>
                </a:solidFill>
                <a:latin typeface="Arial"/>
                <a:cs typeface="Arial"/>
              </a:rPr>
              <a:t>Unit 11 Databases</a:t>
            </a:r>
            <a:r>
              <a:rPr lang="en-US" sz="1200" b="0" baseline="0" dirty="0">
                <a:solidFill>
                  <a:srgbClr val="FFFFFF"/>
                </a:solidFill>
                <a:latin typeface="Arial"/>
                <a:cs typeface="Arial"/>
              </a:rPr>
              <a:t> and software development</a:t>
            </a:r>
            <a:endParaRPr lang="en-US" sz="1200" b="0" dirty="0">
              <a:solidFill>
                <a:srgbClr val="FFFFFF"/>
              </a:solidFill>
              <a:latin typeface="Arial"/>
              <a:cs typeface="Arial"/>
            </a:endParaRPr>
          </a:p>
        </p:txBody>
      </p:sp>
      <p:pic>
        <p:nvPicPr>
          <p:cNvPr id="12" name="Picture 11" descr="Logo Unit 11.ai"/>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293600" y="6339600"/>
            <a:ext cx="1476000" cy="294359"/>
          </a:xfrm>
          <a:prstGeom prst="rect">
            <a:avLst/>
          </a:prstGeom>
        </p:spPr>
      </p:pic>
      <p:sp>
        <p:nvSpPr>
          <p:cNvPr id="13" name="Text Placeholder 11"/>
          <p:cNvSpPr>
            <a:spLocks noGrp="1"/>
          </p:cNvSpPr>
          <p:nvPr>
            <p:ph type="body" sz="quarter" idx="14"/>
          </p:nvPr>
        </p:nvSpPr>
        <p:spPr>
          <a:xfrm>
            <a:off x="724280" y="1704179"/>
            <a:ext cx="7797230" cy="3453607"/>
          </a:xfrm>
          <a:prstGeom prst="rect">
            <a:avLst/>
          </a:prstGeom>
        </p:spPr>
        <p:txBody>
          <a:bodyPr vert="horz" lIns="0" tIns="0"/>
          <a:lstStyle>
            <a:lvl1pPr marL="271463" indent="-271463">
              <a:lnSpc>
                <a:spcPct val="100000"/>
              </a:lnSpc>
              <a:spcBef>
                <a:spcPts val="0"/>
              </a:spcBef>
              <a:spcAft>
                <a:spcPts val="1400"/>
              </a:spcAft>
              <a:buFont typeface="Arial"/>
              <a:buChar char="•"/>
              <a:defRPr sz="2500">
                <a:solidFill>
                  <a:schemeClr val="tx1"/>
                </a:solidFill>
                <a:latin typeface="Arial"/>
                <a:cs typeface="Arial"/>
              </a:defRPr>
            </a:lvl1pPr>
            <a:lvl2pPr marL="723900" indent="-279400">
              <a:lnSpc>
                <a:spcPct val="100000"/>
              </a:lnSpc>
              <a:spcBef>
                <a:spcPts val="0"/>
              </a:spcBef>
              <a:spcAft>
                <a:spcPts val="1200"/>
              </a:spcAft>
              <a:buFont typeface="Arial"/>
              <a:buChar char="•"/>
              <a:defRPr sz="2000">
                <a:solidFill>
                  <a:srgbClr val="D68328"/>
                </a:solidFill>
                <a:latin typeface="Arial"/>
                <a:cs typeface="Arial"/>
              </a:defRPr>
            </a:lvl2pPr>
            <a:lvl3pPr marL="723900" indent="-279400">
              <a:lnSpc>
                <a:spcPct val="100000"/>
              </a:lnSpc>
              <a:buFont typeface="Arial"/>
              <a:buChar char="•"/>
              <a:defRPr lang="en-US" sz="2000" kern="1200" baseline="0" dirty="0" smtClean="0">
                <a:solidFill>
                  <a:srgbClr val="D7A764"/>
                </a:solidFill>
                <a:latin typeface="Arial"/>
                <a:ea typeface="+mn-ea"/>
                <a:cs typeface="Arial"/>
              </a:defRPr>
            </a:lvl3pPr>
          </a:lstStyle>
          <a:p>
            <a:pPr lvl="0"/>
            <a:r>
              <a:rPr lang="en-US" dirty="0"/>
              <a:t>Click to edit Master text styles</a:t>
            </a:r>
          </a:p>
          <a:p>
            <a:pPr lvl="1"/>
            <a:r>
              <a:rPr lang="en-US" dirty="0"/>
              <a:t>Second level</a:t>
            </a:r>
          </a:p>
          <a:p>
            <a:pPr lvl="2"/>
            <a:r>
              <a:rPr lang="en-US" dirty="0"/>
              <a:t>Third level</a:t>
            </a:r>
          </a:p>
        </p:txBody>
      </p:sp>
      <p:sp>
        <p:nvSpPr>
          <p:cNvPr id="14" name="Title 6"/>
          <p:cNvSpPr>
            <a:spLocks noGrp="1"/>
          </p:cNvSpPr>
          <p:nvPr>
            <p:ph type="title"/>
          </p:nvPr>
        </p:nvSpPr>
        <p:spPr>
          <a:xfrm>
            <a:off x="628650" y="917358"/>
            <a:ext cx="7912100" cy="659647"/>
          </a:xfrm>
          <a:prstGeom prst="rect">
            <a:avLst/>
          </a:prstGeom>
        </p:spPr>
        <p:txBody>
          <a:bodyPr/>
          <a:lstStyle>
            <a:lvl1pPr marL="0" indent="0" algn="l">
              <a:buFont typeface="Arial" panose="020B0604020202020204" pitchFamily="34" charset="0"/>
              <a:buNone/>
              <a:defRPr lang="en-GB" sz="4000" b="1" i="0" kern="1200" dirty="0">
                <a:solidFill>
                  <a:schemeClr val="tx1"/>
                </a:solidFill>
                <a:latin typeface="Arial"/>
                <a:ea typeface="+mn-ea"/>
                <a:cs typeface="Arial"/>
              </a:defRPr>
            </a:lvl1pPr>
          </a:lstStyle>
          <a:p>
            <a:pPr marL="0" lvl="0" indent="0" algn="l" defTabSz="457200" rtl="0" eaLnBrk="1" latinLnBrk="0" hangingPunct="1">
              <a:lnSpc>
                <a:spcPts val="3900"/>
              </a:lnSpc>
              <a:spcBef>
                <a:spcPts val="0"/>
              </a:spcBef>
              <a:spcAft>
                <a:spcPts val="1500"/>
              </a:spcAft>
              <a:buFont typeface="Arial"/>
              <a:buNone/>
            </a:pPr>
            <a:r>
              <a:rPr lang="en-US" dirty="0"/>
              <a:t>Click to edit Master title</a:t>
            </a:r>
            <a:endParaRPr lang="en-GB" dirty="0"/>
          </a:p>
        </p:txBody>
      </p:sp>
    </p:spTree>
    <p:extLst>
      <p:ext uri="{BB962C8B-B14F-4D97-AF65-F5344CB8AC3E}">
        <p14:creationId xmlns:p14="http://schemas.microsoft.com/office/powerpoint/2010/main" val="2849720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8" name="Text Placeholder 11"/>
          <p:cNvSpPr>
            <a:spLocks noGrp="1"/>
          </p:cNvSpPr>
          <p:nvPr>
            <p:ph type="body" sz="quarter" idx="14"/>
          </p:nvPr>
        </p:nvSpPr>
        <p:spPr>
          <a:xfrm>
            <a:off x="724280" y="1704179"/>
            <a:ext cx="7797230" cy="3453607"/>
          </a:xfrm>
          <a:prstGeom prst="rect">
            <a:avLst/>
          </a:prstGeom>
        </p:spPr>
        <p:txBody>
          <a:bodyPr vert="horz" lIns="0" tIns="0"/>
          <a:lstStyle>
            <a:lvl1pPr marL="271463" indent="-271463">
              <a:lnSpc>
                <a:spcPct val="100000"/>
              </a:lnSpc>
              <a:spcBef>
                <a:spcPts val="0"/>
              </a:spcBef>
              <a:spcAft>
                <a:spcPts val="1400"/>
              </a:spcAft>
              <a:buFont typeface="Arial"/>
              <a:buChar char="•"/>
              <a:defRPr sz="2500">
                <a:solidFill>
                  <a:schemeClr val="tx1"/>
                </a:solidFill>
                <a:latin typeface="Arial"/>
                <a:cs typeface="Arial"/>
              </a:defRPr>
            </a:lvl1pPr>
            <a:lvl2pPr marL="723900" indent="-279400">
              <a:lnSpc>
                <a:spcPct val="100000"/>
              </a:lnSpc>
              <a:spcBef>
                <a:spcPts val="0"/>
              </a:spcBef>
              <a:spcAft>
                <a:spcPts val="1200"/>
              </a:spcAft>
              <a:buFont typeface="Arial"/>
              <a:buChar char="•"/>
              <a:defRPr sz="2000">
                <a:solidFill>
                  <a:srgbClr val="D68328"/>
                </a:solidFill>
                <a:latin typeface="Arial"/>
                <a:cs typeface="Arial"/>
              </a:defRPr>
            </a:lvl2pPr>
            <a:lvl3pPr marL="723900" indent="-279400">
              <a:lnSpc>
                <a:spcPct val="100000"/>
              </a:lnSpc>
              <a:buFont typeface="Arial"/>
              <a:buChar char="•"/>
              <a:defRPr lang="en-US" sz="2000" kern="1200" baseline="0" dirty="0" smtClean="0">
                <a:solidFill>
                  <a:srgbClr val="D7A764"/>
                </a:solidFill>
                <a:latin typeface="Arial"/>
                <a:ea typeface="+mn-ea"/>
                <a:cs typeface="Arial"/>
              </a:defRPr>
            </a:lvl3pPr>
          </a:lstStyle>
          <a:p>
            <a:pPr lvl="0"/>
            <a:r>
              <a:rPr lang="en-US" dirty="0"/>
              <a:t>Click to edit Master text styles</a:t>
            </a:r>
          </a:p>
          <a:p>
            <a:pPr lvl="1"/>
            <a:r>
              <a:rPr lang="en-US" dirty="0"/>
              <a:t>Second level</a:t>
            </a:r>
          </a:p>
          <a:p>
            <a:pPr lvl="2"/>
            <a:r>
              <a:rPr lang="en-US" dirty="0"/>
              <a:t>Third level</a:t>
            </a:r>
          </a:p>
        </p:txBody>
      </p:sp>
      <p:sp>
        <p:nvSpPr>
          <p:cNvPr id="9" name="Title 6"/>
          <p:cNvSpPr>
            <a:spLocks noGrp="1"/>
          </p:cNvSpPr>
          <p:nvPr>
            <p:ph type="title"/>
          </p:nvPr>
        </p:nvSpPr>
        <p:spPr>
          <a:xfrm>
            <a:off x="628650" y="917358"/>
            <a:ext cx="7912100" cy="659647"/>
          </a:xfrm>
          <a:prstGeom prst="rect">
            <a:avLst/>
          </a:prstGeom>
        </p:spPr>
        <p:txBody>
          <a:bodyPr/>
          <a:lstStyle>
            <a:lvl1pPr marL="0" indent="0" algn="l">
              <a:buFont typeface="Arial" panose="020B0604020202020204" pitchFamily="34" charset="0"/>
              <a:buNone/>
              <a:defRPr lang="en-GB" sz="4000" b="1" i="0" kern="1200" dirty="0">
                <a:solidFill>
                  <a:schemeClr val="tx1"/>
                </a:solidFill>
                <a:latin typeface="Arial"/>
                <a:ea typeface="+mn-ea"/>
                <a:cs typeface="Arial"/>
              </a:defRPr>
            </a:lvl1pPr>
          </a:lstStyle>
          <a:p>
            <a:pPr marL="0" lvl="0" indent="0" algn="l" defTabSz="457200" rtl="0" eaLnBrk="1" latinLnBrk="0" hangingPunct="1">
              <a:lnSpc>
                <a:spcPts val="3900"/>
              </a:lnSpc>
              <a:spcBef>
                <a:spcPts val="0"/>
              </a:spcBef>
              <a:spcAft>
                <a:spcPts val="1500"/>
              </a:spcAft>
              <a:buFont typeface="Arial"/>
              <a:buNone/>
            </a:pPr>
            <a:r>
              <a:rPr lang="en-US" dirty="0"/>
              <a:t>Click to edit Master title</a:t>
            </a:r>
            <a:endParaRPr lang="en-GB" dirty="0"/>
          </a:p>
        </p:txBody>
      </p:sp>
      <p:pic>
        <p:nvPicPr>
          <p:cNvPr id="11" name="Picture 10" descr="Unit 11.jpg"/>
          <p:cNvPicPr>
            <a:picLocks noChangeAspect="1"/>
          </p:cNvPicPr>
          <p:nvPr userDrawn="1"/>
        </p:nvPicPr>
        <p:blipFill rotWithShape="1">
          <a:blip r:embed="rId2">
            <a:extLst>
              <a:ext uri="{28A0092B-C50C-407E-A947-70E740481C1C}">
                <a14:useLocalDpi xmlns:a14="http://schemas.microsoft.com/office/drawing/2010/main" val="0"/>
              </a:ext>
            </a:extLst>
          </a:blip>
          <a:srcRect b="90370"/>
          <a:stretch/>
        </p:blipFill>
        <p:spPr>
          <a:xfrm>
            <a:off x="0" y="0"/>
            <a:ext cx="9144000" cy="660400"/>
          </a:xfrm>
          <a:prstGeom prst="rect">
            <a:avLst/>
          </a:prstGeom>
        </p:spPr>
      </p:pic>
      <p:sp>
        <p:nvSpPr>
          <p:cNvPr id="3" name="TextBox 2"/>
          <p:cNvSpPr txBox="1"/>
          <p:nvPr userDrawn="1"/>
        </p:nvSpPr>
        <p:spPr>
          <a:xfrm>
            <a:off x="752495" y="156700"/>
            <a:ext cx="8067635" cy="452432"/>
          </a:xfrm>
          <a:prstGeom prst="rect">
            <a:avLst/>
          </a:prstGeom>
          <a:noFill/>
        </p:spPr>
        <p:txBody>
          <a:bodyPr wrap="square" lIns="0" tIns="0" rIns="0" rtlCol="0">
            <a:noAutofit/>
          </a:bodyPr>
          <a:lstStyle/>
          <a:p>
            <a:pPr>
              <a:spcBef>
                <a:spcPts val="288"/>
              </a:spcBef>
            </a:pPr>
            <a:r>
              <a:rPr lang="en-US" sz="1200" b="1" dirty="0">
                <a:solidFill>
                  <a:srgbClr val="FFFFFF"/>
                </a:solidFill>
                <a:latin typeface="Arial"/>
                <a:cs typeface="Arial"/>
              </a:rPr>
              <a:t>Entity relationship modelling</a:t>
            </a:r>
          </a:p>
          <a:p>
            <a:pPr>
              <a:spcBef>
                <a:spcPts val="288"/>
              </a:spcBef>
            </a:pPr>
            <a:r>
              <a:rPr lang="en-US" sz="1200" b="0" dirty="0">
                <a:solidFill>
                  <a:srgbClr val="FFFFFF"/>
                </a:solidFill>
                <a:latin typeface="Arial"/>
                <a:cs typeface="Arial"/>
              </a:rPr>
              <a:t>Unit 11 Databases</a:t>
            </a:r>
            <a:r>
              <a:rPr lang="en-US" sz="1200" b="0" baseline="0" dirty="0">
                <a:solidFill>
                  <a:srgbClr val="FFFFFF"/>
                </a:solidFill>
                <a:latin typeface="Arial"/>
                <a:cs typeface="Arial"/>
              </a:rPr>
              <a:t> and software development</a:t>
            </a:r>
            <a:endParaRPr lang="en-US" sz="1200" b="0" dirty="0">
              <a:solidFill>
                <a:srgbClr val="FFFFFF"/>
              </a:solidFill>
              <a:latin typeface="Arial"/>
              <a:cs typeface="Arial"/>
            </a:endParaRPr>
          </a:p>
        </p:txBody>
      </p:sp>
      <p:pic>
        <p:nvPicPr>
          <p:cNvPr id="12" name="Picture 11" descr="Logo Unit 11.ai"/>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293600" y="6339600"/>
            <a:ext cx="1476000" cy="294359"/>
          </a:xfrm>
          <a:prstGeom prst="rect">
            <a:avLst/>
          </a:prstGeom>
        </p:spPr>
      </p:pic>
    </p:spTree>
    <p:extLst>
      <p:ext uri="{BB962C8B-B14F-4D97-AF65-F5344CB8AC3E}">
        <p14:creationId xmlns:p14="http://schemas.microsoft.com/office/powerpoint/2010/main" val="14579150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pic>
        <p:nvPicPr>
          <p:cNvPr id="11" name="Picture 10" descr="Unit 11.jpg"/>
          <p:cNvPicPr>
            <a:picLocks noChangeAspect="1"/>
          </p:cNvPicPr>
          <p:nvPr userDrawn="1"/>
        </p:nvPicPr>
        <p:blipFill rotWithShape="1">
          <a:blip r:embed="rId2">
            <a:extLst>
              <a:ext uri="{28A0092B-C50C-407E-A947-70E740481C1C}">
                <a14:useLocalDpi xmlns:a14="http://schemas.microsoft.com/office/drawing/2010/main" val="0"/>
              </a:ext>
            </a:extLst>
          </a:blip>
          <a:srcRect b="90370"/>
          <a:stretch/>
        </p:blipFill>
        <p:spPr>
          <a:xfrm>
            <a:off x="0" y="0"/>
            <a:ext cx="9144000" cy="660400"/>
          </a:xfrm>
          <a:prstGeom prst="rect">
            <a:avLst/>
          </a:prstGeom>
        </p:spPr>
      </p:pic>
      <p:pic>
        <p:nvPicPr>
          <p:cNvPr id="6" name="Picture 5" descr="Untitled-1.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16500" y="901700"/>
            <a:ext cx="2979807" cy="3251200"/>
          </a:xfrm>
          <a:prstGeom prst="rect">
            <a:avLst/>
          </a:prstGeom>
        </p:spPr>
      </p:pic>
      <p:sp>
        <p:nvSpPr>
          <p:cNvPr id="3" name="TextBox 2"/>
          <p:cNvSpPr txBox="1"/>
          <p:nvPr userDrawn="1"/>
        </p:nvSpPr>
        <p:spPr>
          <a:xfrm>
            <a:off x="752495" y="156700"/>
            <a:ext cx="8067635" cy="452432"/>
          </a:xfrm>
          <a:prstGeom prst="rect">
            <a:avLst/>
          </a:prstGeom>
          <a:noFill/>
        </p:spPr>
        <p:txBody>
          <a:bodyPr wrap="square" lIns="0" tIns="0" rIns="0" rtlCol="0">
            <a:noAutofit/>
          </a:bodyPr>
          <a:lstStyle/>
          <a:p>
            <a:pPr>
              <a:spcBef>
                <a:spcPts val="288"/>
              </a:spcBef>
            </a:pPr>
            <a:r>
              <a:rPr lang="en-US" sz="1200" b="1" dirty="0">
                <a:solidFill>
                  <a:srgbClr val="FFFFFF"/>
                </a:solidFill>
                <a:latin typeface="Arial"/>
                <a:cs typeface="Arial"/>
              </a:rPr>
              <a:t>Entity relationship modelling</a:t>
            </a:r>
          </a:p>
          <a:p>
            <a:pPr>
              <a:spcBef>
                <a:spcPts val="288"/>
              </a:spcBef>
            </a:pPr>
            <a:r>
              <a:rPr lang="en-US" sz="1200" b="0" dirty="0">
                <a:solidFill>
                  <a:srgbClr val="FFFFFF"/>
                </a:solidFill>
                <a:latin typeface="Arial"/>
                <a:cs typeface="Arial"/>
              </a:rPr>
              <a:t>Unit 11 Databases</a:t>
            </a:r>
            <a:r>
              <a:rPr lang="en-US" sz="1200" b="0" baseline="0" dirty="0">
                <a:solidFill>
                  <a:srgbClr val="FFFFFF"/>
                </a:solidFill>
                <a:latin typeface="Arial"/>
                <a:cs typeface="Arial"/>
              </a:rPr>
              <a:t> and software development</a:t>
            </a:r>
            <a:endParaRPr lang="en-US" sz="1200" b="0" dirty="0">
              <a:solidFill>
                <a:srgbClr val="FFFFFF"/>
              </a:solidFill>
              <a:latin typeface="Arial"/>
              <a:cs typeface="Arial"/>
            </a:endParaRPr>
          </a:p>
        </p:txBody>
      </p:sp>
      <p:sp>
        <p:nvSpPr>
          <p:cNvPr id="12" name="Text Placeholder 11"/>
          <p:cNvSpPr>
            <a:spLocks noGrp="1"/>
          </p:cNvSpPr>
          <p:nvPr>
            <p:ph type="body" sz="quarter" idx="14"/>
          </p:nvPr>
        </p:nvSpPr>
        <p:spPr>
          <a:xfrm>
            <a:off x="724280" y="1704179"/>
            <a:ext cx="7797230" cy="3453607"/>
          </a:xfrm>
          <a:prstGeom prst="rect">
            <a:avLst/>
          </a:prstGeom>
        </p:spPr>
        <p:txBody>
          <a:bodyPr vert="horz" lIns="0" tIns="0"/>
          <a:lstStyle>
            <a:lvl1pPr marL="271463" indent="-271463">
              <a:lnSpc>
                <a:spcPct val="100000"/>
              </a:lnSpc>
              <a:spcBef>
                <a:spcPts val="0"/>
              </a:spcBef>
              <a:spcAft>
                <a:spcPts val="1400"/>
              </a:spcAft>
              <a:buFont typeface="Arial"/>
              <a:buChar char="•"/>
              <a:defRPr sz="2500">
                <a:solidFill>
                  <a:schemeClr val="tx1"/>
                </a:solidFill>
                <a:latin typeface="Arial"/>
                <a:cs typeface="Arial"/>
              </a:defRPr>
            </a:lvl1pPr>
            <a:lvl2pPr marL="723900" indent="-279400">
              <a:lnSpc>
                <a:spcPct val="100000"/>
              </a:lnSpc>
              <a:spcBef>
                <a:spcPts val="0"/>
              </a:spcBef>
              <a:spcAft>
                <a:spcPts val="1200"/>
              </a:spcAft>
              <a:buFont typeface="Arial"/>
              <a:buChar char="•"/>
              <a:defRPr sz="2000">
                <a:solidFill>
                  <a:srgbClr val="D68328"/>
                </a:solidFill>
                <a:latin typeface="Arial"/>
                <a:cs typeface="Arial"/>
              </a:defRPr>
            </a:lvl2pPr>
            <a:lvl3pPr marL="723900" indent="-279400">
              <a:lnSpc>
                <a:spcPct val="100000"/>
              </a:lnSpc>
              <a:buFont typeface="Arial"/>
              <a:buChar char="•"/>
              <a:defRPr lang="en-US" sz="2000" kern="1200" baseline="0" dirty="0" smtClean="0">
                <a:solidFill>
                  <a:srgbClr val="D7A764"/>
                </a:solidFill>
                <a:latin typeface="Arial"/>
                <a:ea typeface="+mn-ea"/>
                <a:cs typeface="Arial"/>
              </a:defRPr>
            </a:lvl3pPr>
          </a:lstStyle>
          <a:p>
            <a:pPr lvl="0"/>
            <a:r>
              <a:rPr lang="en-US" dirty="0"/>
              <a:t>Click to edit Master text styles</a:t>
            </a:r>
          </a:p>
          <a:p>
            <a:pPr lvl="1"/>
            <a:r>
              <a:rPr lang="en-US" dirty="0"/>
              <a:t>Second level</a:t>
            </a:r>
          </a:p>
          <a:p>
            <a:pPr lvl="2"/>
            <a:r>
              <a:rPr lang="en-US" dirty="0"/>
              <a:t>Third level</a:t>
            </a:r>
          </a:p>
        </p:txBody>
      </p:sp>
      <p:sp>
        <p:nvSpPr>
          <p:cNvPr id="13" name="Title 6"/>
          <p:cNvSpPr>
            <a:spLocks noGrp="1"/>
          </p:cNvSpPr>
          <p:nvPr>
            <p:ph type="title"/>
          </p:nvPr>
        </p:nvSpPr>
        <p:spPr>
          <a:xfrm>
            <a:off x="628650" y="917358"/>
            <a:ext cx="7912100" cy="659647"/>
          </a:xfrm>
          <a:prstGeom prst="rect">
            <a:avLst/>
          </a:prstGeom>
        </p:spPr>
        <p:txBody>
          <a:bodyPr/>
          <a:lstStyle>
            <a:lvl1pPr marL="0" indent="0" algn="l">
              <a:buFont typeface="Arial" panose="020B0604020202020204" pitchFamily="34" charset="0"/>
              <a:buNone/>
              <a:defRPr lang="en-GB" sz="4000" b="1" i="0" kern="1200" dirty="0">
                <a:solidFill>
                  <a:schemeClr val="tx1"/>
                </a:solidFill>
                <a:latin typeface="Arial"/>
                <a:ea typeface="+mn-ea"/>
                <a:cs typeface="Arial"/>
              </a:defRPr>
            </a:lvl1pPr>
          </a:lstStyle>
          <a:p>
            <a:pPr marL="0" lvl="0" indent="0" algn="l" defTabSz="457200" rtl="0" eaLnBrk="1" latinLnBrk="0" hangingPunct="1">
              <a:lnSpc>
                <a:spcPts val="3900"/>
              </a:lnSpc>
              <a:spcBef>
                <a:spcPts val="0"/>
              </a:spcBef>
              <a:spcAft>
                <a:spcPts val="1500"/>
              </a:spcAft>
              <a:buFont typeface="Arial"/>
              <a:buNone/>
            </a:pPr>
            <a:r>
              <a:rPr lang="en-US" dirty="0"/>
              <a:t>Click to edit Master title</a:t>
            </a:r>
            <a:endParaRPr lang="en-GB" dirty="0"/>
          </a:p>
        </p:txBody>
      </p:sp>
    </p:spTree>
    <p:extLst>
      <p:ext uri="{BB962C8B-B14F-4D97-AF65-F5344CB8AC3E}">
        <p14:creationId xmlns:p14="http://schemas.microsoft.com/office/powerpoint/2010/main" val="8248595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pic>
        <p:nvPicPr>
          <p:cNvPr id="11" name="Picture 10" descr="Unit 11.jpg"/>
          <p:cNvPicPr>
            <a:picLocks noChangeAspect="1"/>
          </p:cNvPicPr>
          <p:nvPr userDrawn="1"/>
        </p:nvPicPr>
        <p:blipFill rotWithShape="1">
          <a:blip r:embed="rId2">
            <a:extLst>
              <a:ext uri="{28A0092B-C50C-407E-A947-70E740481C1C}">
                <a14:useLocalDpi xmlns:a14="http://schemas.microsoft.com/office/drawing/2010/main" val="0"/>
              </a:ext>
            </a:extLst>
          </a:blip>
          <a:srcRect b="90370"/>
          <a:stretch/>
        </p:blipFill>
        <p:spPr>
          <a:xfrm>
            <a:off x="0" y="0"/>
            <a:ext cx="9144000" cy="660400"/>
          </a:xfrm>
          <a:prstGeom prst="rect">
            <a:avLst/>
          </a:prstGeom>
        </p:spPr>
      </p:pic>
      <p:sp>
        <p:nvSpPr>
          <p:cNvPr id="3" name="TextBox 2"/>
          <p:cNvSpPr txBox="1"/>
          <p:nvPr userDrawn="1"/>
        </p:nvSpPr>
        <p:spPr>
          <a:xfrm>
            <a:off x="752495" y="156700"/>
            <a:ext cx="8067635" cy="452432"/>
          </a:xfrm>
          <a:prstGeom prst="rect">
            <a:avLst/>
          </a:prstGeom>
          <a:noFill/>
        </p:spPr>
        <p:txBody>
          <a:bodyPr wrap="square" lIns="0" tIns="0" rIns="0" rtlCol="0">
            <a:noAutofit/>
          </a:bodyPr>
          <a:lstStyle/>
          <a:p>
            <a:pPr>
              <a:spcBef>
                <a:spcPts val="288"/>
              </a:spcBef>
            </a:pPr>
            <a:r>
              <a:rPr lang="en-US" sz="1200" b="1" dirty="0">
                <a:solidFill>
                  <a:srgbClr val="FFFFFF"/>
                </a:solidFill>
                <a:latin typeface="Arial"/>
                <a:cs typeface="Arial"/>
              </a:rPr>
              <a:t>Entity relationship modelling</a:t>
            </a:r>
          </a:p>
          <a:p>
            <a:pPr>
              <a:spcBef>
                <a:spcPts val="288"/>
              </a:spcBef>
            </a:pPr>
            <a:r>
              <a:rPr lang="en-US" sz="1200" b="0" dirty="0">
                <a:solidFill>
                  <a:srgbClr val="FFFFFF"/>
                </a:solidFill>
                <a:latin typeface="Arial"/>
                <a:cs typeface="Arial"/>
              </a:rPr>
              <a:t>Unit 11 Databases</a:t>
            </a:r>
            <a:r>
              <a:rPr lang="en-US" sz="1200" b="0" baseline="0" dirty="0">
                <a:solidFill>
                  <a:srgbClr val="FFFFFF"/>
                </a:solidFill>
                <a:latin typeface="Arial"/>
                <a:cs typeface="Arial"/>
              </a:rPr>
              <a:t> and software development</a:t>
            </a:r>
            <a:endParaRPr lang="en-US" sz="1200" b="0" dirty="0">
              <a:solidFill>
                <a:srgbClr val="FFFFFF"/>
              </a:solidFill>
              <a:latin typeface="Arial"/>
              <a:cs typeface="Arial"/>
            </a:endParaRPr>
          </a:p>
        </p:txBody>
      </p:sp>
      <p:sp>
        <p:nvSpPr>
          <p:cNvPr id="10" name="Text Placeholder 11"/>
          <p:cNvSpPr>
            <a:spLocks noGrp="1"/>
          </p:cNvSpPr>
          <p:nvPr>
            <p:ph type="body" sz="quarter" idx="14"/>
          </p:nvPr>
        </p:nvSpPr>
        <p:spPr>
          <a:xfrm>
            <a:off x="724280" y="1704179"/>
            <a:ext cx="7797230" cy="3453607"/>
          </a:xfrm>
          <a:prstGeom prst="rect">
            <a:avLst/>
          </a:prstGeom>
        </p:spPr>
        <p:txBody>
          <a:bodyPr vert="horz" lIns="0" tIns="0"/>
          <a:lstStyle>
            <a:lvl1pPr marL="271463" indent="-271463">
              <a:lnSpc>
                <a:spcPct val="100000"/>
              </a:lnSpc>
              <a:spcBef>
                <a:spcPts val="0"/>
              </a:spcBef>
              <a:spcAft>
                <a:spcPts val="1400"/>
              </a:spcAft>
              <a:buFont typeface="Arial"/>
              <a:buChar char="•"/>
              <a:defRPr sz="2500">
                <a:solidFill>
                  <a:schemeClr val="tx1"/>
                </a:solidFill>
                <a:latin typeface="Arial"/>
                <a:cs typeface="Arial"/>
              </a:defRPr>
            </a:lvl1pPr>
            <a:lvl2pPr marL="723900" indent="-279400">
              <a:lnSpc>
                <a:spcPct val="100000"/>
              </a:lnSpc>
              <a:spcBef>
                <a:spcPts val="0"/>
              </a:spcBef>
              <a:spcAft>
                <a:spcPts val="1200"/>
              </a:spcAft>
              <a:buFont typeface="Arial"/>
              <a:buChar char="•"/>
              <a:defRPr sz="2000">
                <a:solidFill>
                  <a:srgbClr val="D68328"/>
                </a:solidFill>
                <a:latin typeface="Arial"/>
                <a:cs typeface="Arial"/>
              </a:defRPr>
            </a:lvl2pPr>
            <a:lvl3pPr marL="723900" indent="-279400">
              <a:lnSpc>
                <a:spcPct val="100000"/>
              </a:lnSpc>
              <a:buFont typeface="Arial"/>
              <a:buChar char="•"/>
              <a:defRPr lang="en-US" sz="2000" kern="1200" baseline="0" dirty="0" smtClean="0">
                <a:solidFill>
                  <a:srgbClr val="D7A764"/>
                </a:solidFill>
                <a:latin typeface="Arial"/>
                <a:ea typeface="+mn-ea"/>
                <a:cs typeface="Arial"/>
              </a:defRPr>
            </a:lvl3pPr>
          </a:lstStyle>
          <a:p>
            <a:pPr lvl="0"/>
            <a:r>
              <a:rPr lang="en-US" dirty="0"/>
              <a:t>Click to edit Master text styles</a:t>
            </a:r>
          </a:p>
          <a:p>
            <a:pPr lvl="1"/>
            <a:r>
              <a:rPr lang="en-US" dirty="0"/>
              <a:t>Second level</a:t>
            </a:r>
          </a:p>
          <a:p>
            <a:pPr lvl="2"/>
            <a:r>
              <a:rPr lang="en-US" dirty="0"/>
              <a:t>Third level</a:t>
            </a:r>
          </a:p>
        </p:txBody>
      </p:sp>
      <p:sp>
        <p:nvSpPr>
          <p:cNvPr id="12" name="Title 6"/>
          <p:cNvSpPr>
            <a:spLocks noGrp="1"/>
          </p:cNvSpPr>
          <p:nvPr>
            <p:ph type="title"/>
          </p:nvPr>
        </p:nvSpPr>
        <p:spPr>
          <a:xfrm>
            <a:off x="628650" y="917358"/>
            <a:ext cx="7912100" cy="659647"/>
          </a:xfrm>
          <a:prstGeom prst="rect">
            <a:avLst/>
          </a:prstGeom>
        </p:spPr>
        <p:txBody>
          <a:bodyPr/>
          <a:lstStyle>
            <a:lvl1pPr marL="0" indent="0" algn="l">
              <a:buFont typeface="Arial" panose="020B0604020202020204" pitchFamily="34" charset="0"/>
              <a:buNone/>
              <a:defRPr lang="en-GB" sz="4000" b="1" i="0" kern="1200" dirty="0">
                <a:solidFill>
                  <a:schemeClr val="tx1"/>
                </a:solidFill>
                <a:latin typeface="Arial"/>
                <a:ea typeface="+mn-ea"/>
                <a:cs typeface="Arial"/>
              </a:defRPr>
            </a:lvl1pPr>
          </a:lstStyle>
          <a:p>
            <a:pPr marL="0" lvl="0" indent="0" algn="l" defTabSz="457200" rtl="0" eaLnBrk="1" latinLnBrk="0" hangingPunct="1">
              <a:lnSpc>
                <a:spcPts val="3900"/>
              </a:lnSpc>
              <a:spcBef>
                <a:spcPts val="0"/>
              </a:spcBef>
              <a:spcAft>
                <a:spcPts val="1500"/>
              </a:spcAft>
              <a:buFont typeface="Arial"/>
              <a:buNone/>
            </a:pPr>
            <a:r>
              <a:rPr lang="en-US" dirty="0"/>
              <a:t>Click to edit Master title</a:t>
            </a:r>
            <a:endParaRPr lang="en-GB" dirty="0"/>
          </a:p>
        </p:txBody>
      </p:sp>
    </p:spTree>
    <p:extLst>
      <p:ext uri="{BB962C8B-B14F-4D97-AF65-F5344CB8AC3E}">
        <p14:creationId xmlns:p14="http://schemas.microsoft.com/office/powerpoint/2010/main" val="29850693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_Custom Layout">
    <p:bg>
      <p:bgPr>
        <a:solidFill>
          <a:schemeClr val="tx1"/>
        </a:solidFill>
        <a:effectLst/>
      </p:bgPr>
    </p:bg>
    <p:spTree>
      <p:nvGrpSpPr>
        <p:cNvPr id="1" name=""/>
        <p:cNvGrpSpPr/>
        <p:nvPr/>
      </p:nvGrpSpPr>
      <p:grpSpPr>
        <a:xfrm>
          <a:off x="0" y="0"/>
          <a:ext cx="0" cy="0"/>
          <a:chOff x="0" y="0"/>
          <a:chExt cx="0" cy="0"/>
        </a:xfrm>
      </p:grpSpPr>
      <p:pic>
        <p:nvPicPr>
          <p:cNvPr id="11" name="Picture 10" descr="Unit 11.jpg"/>
          <p:cNvPicPr>
            <a:picLocks noChangeAspect="1"/>
          </p:cNvPicPr>
          <p:nvPr userDrawn="1"/>
        </p:nvPicPr>
        <p:blipFill rotWithShape="1">
          <a:blip r:embed="rId2">
            <a:extLst>
              <a:ext uri="{28A0092B-C50C-407E-A947-70E740481C1C}">
                <a14:useLocalDpi xmlns:a14="http://schemas.microsoft.com/office/drawing/2010/main" val="0"/>
              </a:ext>
            </a:extLst>
          </a:blip>
          <a:srcRect b="90370"/>
          <a:stretch/>
        </p:blipFill>
        <p:spPr>
          <a:xfrm>
            <a:off x="0" y="0"/>
            <a:ext cx="9144000" cy="660400"/>
          </a:xfrm>
          <a:prstGeom prst="rect">
            <a:avLst/>
          </a:prstGeom>
        </p:spPr>
      </p:pic>
      <p:sp>
        <p:nvSpPr>
          <p:cNvPr id="3" name="TextBox 2"/>
          <p:cNvSpPr txBox="1"/>
          <p:nvPr userDrawn="1"/>
        </p:nvSpPr>
        <p:spPr>
          <a:xfrm>
            <a:off x="752495" y="156700"/>
            <a:ext cx="8067635" cy="452432"/>
          </a:xfrm>
          <a:prstGeom prst="rect">
            <a:avLst/>
          </a:prstGeom>
          <a:noFill/>
        </p:spPr>
        <p:txBody>
          <a:bodyPr wrap="square" lIns="0" tIns="0" rIns="0" rtlCol="0">
            <a:noAutofit/>
          </a:bodyPr>
          <a:lstStyle/>
          <a:p>
            <a:pPr>
              <a:spcBef>
                <a:spcPts val="288"/>
              </a:spcBef>
            </a:pPr>
            <a:r>
              <a:rPr lang="en-US" sz="1200" b="1" dirty="0">
                <a:solidFill>
                  <a:srgbClr val="FFFFFF"/>
                </a:solidFill>
                <a:latin typeface="Arial"/>
                <a:cs typeface="Arial"/>
              </a:rPr>
              <a:t>Entity relationship modelling</a:t>
            </a:r>
          </a:p>
          <a:p>
            <a:pPr>
              <a:spcBef>
                <a:spcPts val="288"/>
              </a:spcBef>
            </a:pPr>
            <a:r>
              <a:rPr lang="en-US" sz="1200" b="0" dirty="0">
                <a:solidFill>
                  <a:srgbClr val="FFFFFF"/>
                </a:solidFill>
                <a:latin typeface="Arial"/>
                <a:cs typeface="Arial"/>
              </a:rPr>
              <a:t>Unit 11 Databases</a:t>
            </a:r>
            <a:r>
              <a:rPr lang="en-US" sz="1200" b="0" baseline="0" dirty="0">
                <a:solidFill>
                  <a:srgbClr val="FFFFFF"/>
                </a:solidFill>
                <a:latin typeface="Arial"/>
                <a:cs typeface="Arial"/>
              </a:rPr>
              <a:t> and software development</a:t>
            </a:r>
            <a:endParaRPr lang="en-US" sz="1200" b="0" dirty="0">
              <a:solidFill>
                <a:srgbClr val="FFFFFF"/>
              </a:solidFill>
              <a:latin typeface="Arial"/>
              <a:cs typeface="Arial"/>
            </a:endParaRPr>
          </a:p>
        </p:txBody>
      </p:sp>
      <p:pic>
        <p:nvPicPr>
          <p:cNvPr id="12" name="Picture 11" descr="Logo Unit 11.ai"/>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293600" y="6339600"/>
            <a:ext cx="1476000" cy="294359"/>
          </a:xfrm>
          <a:prstGeom prst="rect">
            <a:avLst/>
          </a:prstGeom>
        </p:spPr>
      </p:pic>
      <p:sp>
        <p:nvSpPr>
          <p:cNvPr id="7" name="Rectangle 6"/>
          <p:cNvSpPr/>
          <p:nvPr userDrawn="1"/>
        </p:nvSpPr>
        <p:spPr>
          <a:xfrm>
            <a:off x="676274" y="1701461"/>
            <a:ext cx="7829551" cy="4555093"/>
          </a:xfrm>
          <a:prstGeom prst="rect">
            <a:avLst/>
          </a:prstGeom>
        </p:spPr>
        <p:txBody>
          <a:bodyPr wrap="square">
            <a:spAutoFit/>
          </a:bodyPr>
          <a:lstStyle/>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400" b="1" i="0" u="none" strike="noStrike" kern="1200" cap="none" spc="0" normalizeH="0" baseline="0" noProof="0" dirty="0">
                <a:ln>
                  <a:noFill/>
                </a:ln>
                <a:solidFill>
                  <a:schemeClr val="bg1"/>
                </a:solidFill>
                <a:effectLst/>
                <a:uLnTx/>
                <a:uFillTx/>
                <a:latin typeface="Arial"/>
                <a:ea typeface="+mn-ea"/>
                <a:cs typeface="Arial"/>
              </a:rPr>
              <a:t>Copyright</a:t>
            </a:r>
            <a:endParaRPr kumimoji="0" lang="en-GB" sz="1200" b="1" i="0" u="none" strike="noStrike" kern="1200" cap="none" spc="0" normalizeH="0" baseline="0" noProof="0" dirty="0">
              <a:ln>
                <a:noFill/>
              </a:ln>
              <a:solidFill>
                <a:schemeClr val="bg1"/>
              </a:solidFill>
              <a:effectLst/>
              <a:uLnTx/>
              <a:uFillTx/>
              <a:latin typeface="Arial"/>
              <a:ea typeface="+mn-ea"/>
              <a:cs typeface="Arial"/>
            </a:endParaRPr>
          </a:p>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200" b="0" i="0" u="none" strike="noStrike" kern="1200" cap="none" spc="0" normalizeH="0" baseline="0" noProof="0" dirty="0">
                <a:ln>
                  <a:noFill/>
                </a:ln>
                <a:solidFill>
                  <a:schemeClr val="bg1"/>
                </a:solidFill>
                <a:effectLst/>
                <a:uLnTx/>
                <a:uFillTx/>
                <a:latin typeface="Arial"/>
                <a:ea typeface="+mn-ea"/>
                <a:cs typeface="Arial"/>
              </a:rPr>
              <a:t>© 2016 PG Online Limited</a:t>
            </a:r>
          </a:p>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200" b="0" i="0" u="none" strike="noStrike" kern="1200" cap="none" spc="0" normalizeH="0" baseline="0" noProof="0" dirty="0">
                <a:ln>
                  <a:noFill/>
                </a:ln>
                <a:solidFill>
                  <a:schemeClr val="bg1"/>
                </a:solidFill>
                <a:effectLst/>
                <a:uLnTx/>
                <a:uFillTx/>
                <a:latin typeface="Arial"/>
                <a:ea typeface="+mn-ea"/>
                <a:cs typeface="Arial"/>
              </a:rPr>
              <a:t>The contents of this unit are protected by copyright. </a:t>
            </a:r>
          </a:p>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200" b="0" i="0" u="none" strike="noStrike" kern="1200" cap="none" spc="0" normalizeH="0" baseline="0" noProof="0" dirty="0">
                <a:ln>
                  <a:noFill/>
                </a:ln>
                <a:solidFill>
                  <a:schemeClr val="bg1"/>
                </a:solidFill>
                <a:effectLst/>
                <a:uLnTx/>
                <a:uFillTx/>
                <a:latin typeface="Arial"/>
                <a:ea typeface="+mn-ea"/>
                <a:cs typeface="Arial"/>
              </a:rPr>
              <a:t>This unit and all the worksheets, PowerPoint presentations, teaching guides and other associated files distributed with it are supplied to you by PG Online Limited under licence and may be used and copied by you only in accordance with the terms of the licence. Except as expressly permitted by the licence, no part of the materials distributed with this unit may be used, reproduced, stored in a retrieval system, or transmitted, in any form or by any means, electronic or otherwise, without the prior written permission of PG Online Limited.</a:t>
            </a:r>
          </a:p>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400" b="1" i="0" u="none" strike="noStrike" kern="1200" cap="none" spc="0" normalizeH="0" baseline="0" noProof="0" dirty="0">
                <a:ln>
                  <a:noFill/>
                </a:ln>
                <a:solidFill>
                  <a:schemeClr val="bg1"/>
                </a:solidFill>
                <a:effectLst/>
                <a:uLnTx/>
                <a:uFillTx/>
                <a:latin typeface="Arial"/>
                <a:ea typeface="+mn-ea"/>
                <a:cs typeface="Arial"/>
              </a:rPr>
              <a:t>Licence agreement</a:t>
            </a:r>
          </a:p>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200" b="0" i="0" u="none" strike="noStrike" kern="1200" cap="none" spc="0" normalizeH="0" baseline="0" noProof="0" dirty="0">
                <a:ln>
                  <a:noFill/>
                </a:ln>
                <a:solidFill>
                  <a:schemeClr val="bg1"/>
                </a:solidFill>
                <a:effectLst/>
                <a:uLnTx/>
                <a:uFillTx/>
                <a:latin typeface="Arial"/>
                <a:ea typeface="+mn-ea"/>
                <a:cs typeface="Arial"/>
              </a:rPr>
              <a:t>This is a legal agreement between you, the end user, and PG Online Limited. This unit and all the worksheets, PowerPoint presentations, teaching guides and other associated files distributed with it is licensed, not sold, to you by PG Online Limited for use under the terms of the licence.</a:t>
            </a:r>
          </a:p>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200" b="0" i="0" u="none" strike="noStrike" kern="1200" cap="none" spc="0" normalizeH="0" baseline="0" noProof="0" dirty="0">
                <a:ln>
                  <a:noFill/>
                </a:ln>
                <a:solidFill>
                  <a:schemeClr val="bg1"/>
                </a:solidFill>
                <a:effectLst/>
                <a:uLnTx/>
                <a:uFillTx/>
                <a:latin typeface="Arial"/>
                <a:ea typeface="+mn-ea"/>
                <a:cs typeface="Arial"/>
              </a:rPr>
              <a:t>The materials distributed with this unit may be freely copied and used by members of a single institution on a single site only. You are not permitted to share in any way any of the materials or part of the materials with any third party, including users on another site or individuals who are members of a separate institution. You acknowledge that the materials must remain with you, the licencing institution, and no part of the materials may be transferred to another institution. You also agree not to procure, authorise, encourage, facilitate or enable any third party to reproduce these materials in whole or in part without the prior permission of PG Online Limited.</a:t>
            </a:r>
            <a:endParaRPr lang="en-GB" sz="1200" dirty="0">
              <a:solidFill>
                <a:schemeClr val="bg1"/>
              </a:solidFill>
            </a:endParaRPr>
          </a:p>
        </p:txBody>
      </p:sp>
    </p:spTree>
    <p:extLst>
      <p:ext uri="{BB962C8B-B14F-4D97-AF65-F5344CB8AC3E}">
        <p14:creationId xmlns:p14="http://schemas.microsoft.com/office/powerpoint/2010/main" val="33371433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6734550"/>
      </p:ext>
    </p:extLst>
  </p:cSld>
  <p:clrMap bg1="lt1" tx1="dk1" bg2="lt2" tx2="dk2" accent1="accent1" accent2="accent2" accent3="accent3" accent4="accent4" accent5="accent5" accent6="accent6" hlink="hlink" folHlink="folHlink"/>
  <p:sldLayoutIdLst>
    <p:sldLayoutId id="2147483649" r:id="rId1"/>
    <p:sldLayoutId id="2147483654" r:id="rId2"/>
    <p:sldLayoutId id="2147483652" r:id="rId3"/>
    <p:sldLayoutId id="2147483656" r:id="rId4"/>
    <p:sldLayoutId id="2147483658" r:id="rId5"/>
    <p:sldLayoutId id="2147483659" r:id="rId6"/>
    <p:sldLayoutId id="2147483660" r:id="rId7"/>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4"/>
          <p:cNvSpPr>
            <a:spLocks noGrp="1"/>
          </p:cNvSpPr>
          <p:nvPr>
            <p:ph type="body" sz="quarter" idx="10"/>
          </p:nvPr>
        </p:nvSpPr>
        <p:spPr>
          <a:xfrm>
            <a:off x="1803399" y="1841231"/>
            <a:ext cx="2750617" cy="2201863"/>
          </a:xfrm>
        </p:spPr>
        <p:txBody>
          <a:bodyPr/>
          <a:lstStyle/>
          <a:p>
            <a:r>
              <a:rPr lang="en-US" dirty="0">
                <a:latin typeface="Museo 700" panose="02000000000000000000" pitchFamily="50" charset="0"/>
              </a:rPr>
              <a:t>AQA</a:t>
            </a:r>
            <a:endParaRPr lang="en-US" b="0" dirty="0">
              <a:latin typeface="Museo900-Regular"/>
              <a:cs typeface="Museo900-Regular"/>
            </a:endParaRPr>
          </a:p>
          <a:p>
            <a:pPr lvl="2"/>
            <a:r>
              <a:rPr lang="en-US" dirty="0">
                <a:latin typeface="Museo 500" panose="02000000000000000000" pitchFamily="50" charset="0"/>
              </a:rPr>
              <a:t>A Level</a:t>
            </a:r>
          </a:p>
          <a:p>
            <a:pPr lvl="3"/>
            <a:r>
              <a:rPr lang="en-US" sz="2500" dirty="0">
                <a:solidFill>
                  <a:schemeClr val="bg1"/>
                </a:solidFill>
                <a:latin typeface="Museo 100" panose="02000000000000000000" pitchFamily="50" charset="0"/>
              </a:rPr>
              <a:t>Computer Science</a:t>
            </a:r>
          </a:p>
          <a:p>
            <a:pPr lvl="3">
              <a:lnSpc>
                <a:spcPts val="3000"/>
              </a:lnSpc>
            </a:pPr>
            <a:r>
              <a:rPr lang="en-US" sz="2500" dirty="0">
                <a:solidFill>
                  <a:schemeClr val="accent6">
                    <a:lumMod val="60000"/>
                    <a:lumOff val="40000"/>
                  </a:schemeClr>
                </a:solidFill>
                <a:latin typeface="Museo 100" panose="02000000000000000000" pitchFamily="50" charset="0"/>
              </a:rPr>
              <a:t>Paper 2</a:t>
            </a:r>
          </a:p>
          <a:p>
            <a:pPr lvl="3">
              <a:lnSpc>
                <a:spcPts val="4000"/>
              </a:lnSpc>
            </a:pPr>
            <a:endParaRPr lang="en-US" sz="3200" dirty="0">
              <a:latin typeface="Museo 100" panose="02000000000000000000" pitchFamily="50" charset="0"/>
            </a:endParaRPr>
          </a:p>
        </p:txBody>
      </p:sp>
      <p:sp>
        <p:nvSpPr>
          <p:cNvPr id="10" name="Text Placeholder 5"/>
          <p:cNvSpPr>
            <a:spLocks noGrp="1"/>
          </p:cNvSpPr>
          <p:nvPr>
            <p:ph type="body" sz="quarter" idx="11"/>
          </p:nvPr>
        </p:nvSpPr>
        <p:spPr>
          <a:xfrm>
            <a:off x="4800600" y="1860085"/>
            <a:ext cx="2768600" cy="2201863"/>
          </a:xfrm>
        </p:spPr>
        <p:txBody>
          <a:bodyPr/>
          <a:lstStyle/>
          <a:p>
            <a:r>
              <a:rPr lang="en-US">
                <a:latin typeface="Museo 900" panose="02000000000000000000" pitchFamily="50" charset="0"/>
              </a:rPr>
              <a:t>Entity relationship modelling</a:t>
            </a:r>
            <a:endParaRPr lang="en-US" dirty="0">
              <a:latin typeface="Museo 100" panose="02000000000000000000" pitchFamily="50" charset="0"/>
            </a:endParaRPr>
          </a:p>
          <a:p>
            <a:pPr lvl="1">
              <a:spcBef>
                <a:spcPts val="1200"/>
              </a:spcBef>
            </a:pPr>
            <a:r>
              <a:rPr lang="en-US" sz="2000" dirty="0">
                <a:latin typeface="Museo 100" panose="02000000000000000000" pitchFamily="50" charset="0"/>
              </a:rPr>
              <a:t>Unit 11</a:t>
            </a:r>
          </a:p>
          <a:p>
            <a:pPr lvl="1"/>
            <a:r>
              <a:rPr lang="en-US" sz="2000" dirty="0">
                <a:latin typeface="Museo 100" panose="02000000000000000000" pitchFamily="50" charset="0"/>
              </a:rPr>
              <a:t>Databases and software development</a:t>
            </a:r>
          </a:p>
        </p:txBody>
      </p:sp>
    </p:spTree>
    <p:extLst>
      <p:ext uri="{BB962C8B-B14F-4D97-AF65-F5344CB8AC3E}">
        <p14:creationId xmlns:p14="http://schemas.microsoft.com/office/powerpoint/2010/main" val="30973585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4"/>
          </p:nvPr>
        </p:nvSpPr>
        <p:spPr/>
        <p:txBody>
          <a:bodyPr/>
          <a:lstStyle/>
          <a:p>
            <a:pPr lvl="0"/>
            <a:r>
              <a:rPr lang="en-GB" dirty="0"/>
              <a:t>Produce a data model from given data requirements for a simple scenario involving multiple entities</a:t>
            </a:r>
          </a:p>
          <a:p>
            <a:pPr lvl="0"/>
            <a:r>
              <a:rPr lang="en-GB" dirty="0"/>
              <a:t>Produce entity descriptions representing a data model in the form </a:t>
            </a:r>
            <a:br>
              <a:rPr lang="en-GB" dirty="0"/>
            </a:br>
            <a:r>
              <a:rPr lang="en-GB" dirty="0"/>
              <a:t>Entity1 (Attribute1, Attribute2…)</a:t>
            </a:r>
          </a:p>
          <a:p>
            <a:pPr lvl="0"/>
            <a:r>
              <a:rPr lang="en-GB" dirty="0"/>
              <a:t>Produce entity relationship diagrams representing a data model</a:t>
            </a:r>
          </a:p>
          <a:p>
            <a:pPr lvl="0"/>
            <a:r>
              <a:rPr lang="en-GB" dirty="0"/>
              <a:t>Be able to define the terms relation, attribute, primary key, composite primary key, foreign key</a:t>
            </a:r>
          </a:p>
          <a:p>
            <a:endParaRPr lang="en-GB" dirty="0"/>
          </a:p>
        </p:txBody>
      </p:sp>
      <p:sp>
        <p:nvSpPr>
          <p:cNvPr id="3" name="Title 2"/>
          <p:cNvSpPr>
            <a:spLocks noGrp="1"/>
          </p:cNvSpPr>
          <p:nvPr>
            <p:ph type="title"/>
          </p:nvPr>
        </p:nvSpPr>
        <p:spPr/>
        <p:txBody>
          <a:bodyPr/>
          <a:lstStyle/>
          <a:p>
            <a:r>
              <a:rPr lang="en-GB" dirty="0"/>
              <a:t>Objectives</a:t>
            </a:r>
          </a:p>
        </p:txBody>
      </p:sp>
    </p:spTree>
    <p:extLst>
      <p:ext uri="{BB962C8B-B14F-4D97-AF65-F5344CB8AC3E}">
        <p14:creationId xmlns:p14="http://schemas.microsoft.com/office/powerpoint/2010/main" val="33094879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4"/>
          </p:nvPr>
        </p:nvSpPr>
        <p:spPr/>
        <p:txBody>
          <a:bodyPr/>
          <a:lstStyle/>
          <a:p>
            <a:r>
              <a:rPr lang="en-GB" dirty="0"/>
              <a:t>Suppose you are going to design a new system for a company selling subscriptions for online revision guides</a:t>
            </a:r>
          </a:p>
          <a:p>
            <a:pPr lvl="1"/>
            <a:r>
              <a:rPr lang="en-GB" dirty="0"/>
              <a:t>Where do you start?</a:t>
            </a:r>
          </a:p>
          <a:p>
            <a:endParaRPr lang="en-GB" dirty="0"/>
          </a:p>
          <a:p>
            <a:endParaRPr lang="en-GB" dirty="0"/>
          </a:p>
        </p:txBody>
      </p:sp>
      <p:sp>
        <p:nvSpPr>
          <p:cNvPr id="4" name="Title 3"/>
          <p:cNvSpPr>
            <a:spLocks noGrp="1"/>
          </p:cNvSpPr>
          <p:nvPr>
            <p:ph type="title"/>
          </p:nvPr>
        </p:nvSpPr>
        <p:spPr/>
        <p:txBody>
          <a:bodyPr/>
          <a:lstStyle/>
          <a:p>
            <a:r>
              <a:rPr lang="en-GB" dirty="0"/>
              <a:t>Designing a new system</a:t>
            </a:r>
          </a:p>
        </p:txBody>
      </p:sp>
      <p:pic>
        <p:nvPicPr>
          <p:cNvPr id="1026" name="Picture 2" descr="C:\Users\Rob\AppData\Roaming\PixelMetrics\CaptureWiz\Temp\148.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778" y="3459914"/>
            <a:ext cx="6260743" cy="28062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38075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4"/>
          </p:nvPr>
        </p:nvSpPr>
        <p:spPr/>
        <p:txBody>
          <a:bodyPr/>
          <a:lstStyle/>
          <a:p>
            <a:r>
              <a:rPr lang="en-GB" dirty="0"/>
              <a:t>One of the first things you need to do is look at </a:t>
            </a:r>
            <a:br>
              <a:rPr lang="en-GB" dirty="0"/>
            </a:br>
            <a:r>
              <a:rPr lang="en-GB" dirty="0"/>
              <a:t>the data</a:t>
            </a:r>
          </a:p>
          <a:p>
            <a:r>
              <a:rPr lang="en-GB" dirty="0"/>
              <a:t>What entities are involved?</a:t>
            </a:r>
          </a:p>
          <a:p>
            <a:pPr lvl="1"/>
            <a:r>
              <a:rPr lang="en-GB" dirty="0"/>
              <a:t>Definition: An entity is a category of object, person, event or thing of interest about which data needs to be recorded</a:t>
            </a:r>
          </a:p>
          <a:p>
            <a:r>
              <a:rPr lang="en-GB" dirty="0"/>
              <a:t>What entities are there in a system that will keep records of subscriptions for revision guides?</a:t>
            </a:r>
          </a:p>
        </p:txBody>
      </p:sp>
      <p:sp>
        <p:nvSpPr>
          <p:cNvPr id="3" name="Title 2"/>
          <p:cNvSpPr>
            <a:spLocks noGrp="1"/>
          </p:cNvSpPr>
          <p:nvPr>
            <p:ph type="title"/>
          </p:nvPr>
        </p:nvSpPr>
        <p:spPr/>
        <p:txBody>
          <a:bodyPr/>
          <a:lstStyle/>
          <a:p>
            <a:r>
              <a:rPr lang="en-GB" dirty="0"/>
              <a:t>Looking at the data</a:t>
            </a:r>
          </a:p>
        </p:txBody>
      </p:sp>
    </p:spTree>
    <p:extLst>
      <p:ext uri="{BB962C8B-B14F-4D97-AF65-F5344CB8AC3E}">
        <p14:creationId xmlns:p14="http://schemas.microsoft.com/office/powerpoint/2010/main" val="35835480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4"/>
          </p:nvPr>
        </p:nvSpPr>
        <p:spPr/>
        <p:txBody>
          <a:bodyPr/>
          <a:lstStyle/>
          <a:p>
            <a:r>
              <a:rPr lang="en-GB" dirty="0"/>
              <a:t>You may have thought of these entities:</a:t>
            </a:r>
          </a:p>
          <a:p>
            <a:pPr lvl="1"/>
            <a:r>
              <a:rPr lang="en-GB" dirty="0"/>
              <a:t>Customer</a:t>
            </a:r>
          </a:p>
          <a:p>
            <a:pPr lvl="1"/>
            <a:r>
              <a:rPr lang="en-GB" dirty="0"/>
              <a:t>Guide or Product</a:t>
            </a:r>
          </a:p>
          <a:p>
            <a:pPr lvl="1"/>
            <a:r>
              <a:rPr lang="en-GB" dirty="0"/>
              <a:t>Subscription</a:t>
            </a:r>
          </a:p>
          <a:p>
            <a:r>
              <a:rPr lang="en-GB" dirty="0"/>
              <a:t>Other entities that could be considered include customer order, subject, author (of a revision guide)</a:t>
            </a:r>
          </a:p>
          <a:p>
            <a:r>
              <a:rPr lang="en-GB" dirty="0"/>
              <a:t>We will keep it simple and just consider </a:t>
            </a:r>
            <a:r>
              <a:rPr lang="en-GB" b="1" dirty="0">
                <a:solidFill>
                  <a:srgbClr val="D68328"/>
                </a:solidFill>
              </a:rPr>
              <a:t>Customer</a:t>
            </a:r>
            <a:r>
              <a:rPr lang="en-GB" dirty="0"/>
              <a:t>, </a:t>
            </a:r>
            <a:r>
              <a:rPr lang="en-GB" b="1" dirty="0">
                <a:solidFill>
                  <a:srgbClr val="D68328"/>
                </a:solidFill>
              </a:rPr>
              <a:t>Product</a:t>
            </a:r>
            <a:r>
              <a:rPr lang="en-GB" dirty="0"/>
              <a:t> and </a:t>
            </a:r>
            <a:r>
              <a:rPr lang="en-GB" b="1" dirty="0">
                <a:solidFill>
                  <a:srgbClr val="D68328"/>
                </a:solidFill>
              </a:rPr>
              <a:t>Subscription</a:t>
            </a:r>
          </a:p>
          <a:p>
            <a:r>
              <a:rPr lang="en-GB" dirty="0"/>
              <a:t>What data would you keep about each of these entities?</a:t>
            </a:r>
          </a:p>
          <a:p>
            <a:pPr lvl="1"/>
            <a:endParaRPr lang="en-GB" dirty="0"/>
          </a:p>
          <a:p>
            <a:pPr lvl="2"/>
            <a:endParaRPr lang="en-GB" dirty="0"/>
          </a:p>
        </p:txBody>
      </p:sp>
      <p:sp>
        <p:nvSpPr>
          <p:cNvPr id="3" name="Title 2"/>
          <p:cNvSpPr>
            <a:spLocks noGrp="1"/>
          </p:cNvSpPr>
          <p:nvPr>
            <p:ph type="title"/>
          </p:nvPr>
        </p:nvSpPr>
        <p:spPr/>
        <p:txBody>
          <a:bodyPr/>
          <a:lstStyle/>
          <a:p>
            <a:r>
              <a:rPr lang="en-GB" dirty="0"/>
              <a:t>Entities</a:t>
            </a:r>
          </a:p>
        </p:txBody>
      </p:sp>
    </p:spTree>
    <p:extLst>
      <p:ext uri="{BB962C8B-B14F-4D97-AF65-F5344CB8AC3E}">
        <p14:creationId xmlns:p14="http://schemas.microsoft.com/office/powerpoint/2010/main" val="29686114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4"/>
          </p:nvPr>
        </p:nvSpPr>
        <p:spPr/>
        <p:txBody>
          <a:bodyPr/>
          <a:lstStyle/>
          <a:p>
            <a:r>
              <a:rPr lang="en-GB" dirty="0"/>
              <a:t>This will be a database system, called </a:t>
            </a:r>
            <a:r>
              <a:rPr lang="en-GB" b="1" dirty="0">
                <a:solidFill>
                  <a:srgbClr val="D68328"/>
                </a:solidFill>
              </a:rPr>
              <a:t>RevisionSubs</a:t>
            </a:r>
          </a:p>
          <a:p>
            <a:r>
              <a:rPr lang="en-GB" dirty="0"/>
              <a:t>Each entity in the database has attributes</a:t>
            </a:r>
          </a:p>
          <a:p>
            <a:r>
              <a:rPr lang="en-GB" dirty="0"/>
              <a:t>The entity descriptions can be written in this format:</a:t>
            </a:r>
          </a:p>
          <a:p>
            <a:pPr lvl="1"/>
            <a:r>
              <a:rPr lang="en-GB" dirty="0"/>
              <a:t>Customer (custID, title, firstname, surname, email)</a:t>
            </a:r>
          </a:p>
          <a:p>
            <a:pPr lvl="1"/>
            <a:r>
              <a:rPr lang="en-GB" dirty="0"/>
              <a:t>Product (productID, title, subject, level, price)</a:t>
            </a:r>
          </a:p>
          <a:p>
            <a:pPr lvl="1"/>
            <a:r>
              <a:rPr lang="en-GB" dirty="0"/>
              <a:t>Subscription (subID, startDate, endDate)</a:t>
            </a:r>
          </a:p>
          <a:p>
            <a:endParaRPr lang="en-GB" dirty="0"/>
          </a:p>
        </p:txBody>
      </p:sp>
      <p:sp>
        <p:nvSpPr>
          <p:cNvPr id="3" name="Title 2"/>
          <p:cNvSpPr>
            <a:spLocks noGrp="1"/>
          </p:cNvSpPr>
          <p:nvPr>
            <p:ph type="title"/>
          </p:nvPr>
        </p:nvSpPr>
        <p:spPr/>
        <p:txBody>
          <a:bodyPr/>
          <a:lstStyle/>
          <a:p>
            <a:r>
              <a:rPr lang="en-GB" dirty="0"/>
              <a:t>Writing an entity description</a:t>
            </a:r>
          </a:p>
        </p:txBody>
      </p:sp>
    </p:spTree>
    <p:extLst>
      <p:ext uri="{BB962C8B-B14F-4D97-AF65-F5344CB8AC3E}">
        <p14:creationId xmlns:p14="http://schemas.microsoft.com/office/powerpoint/2010/main" val="36970921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4"/>
          </p:nvPr>
        </p:nvSpPr>
        <p:spPr>
          <a:xfrm>
            <a:off x="724280" y="1704179"/>
            <a:ext cx="7797230" cy="4347486"/>
          </a:xfrm>
        </p:spPr>
        <p:txBody>
          <a:bodyPr/>
          <a:lstStyle/>
          <a:p>
            <a:r>
              <a:rPr lang="en-GB" dirty="0"/>
              <a:t>Each entity needs an </a:t>
            </a:r>
            <a:r>
              <a:rPr lang="en-GB" b="1" dirty="0">
                <a:solidFill>
                  <a:srgbClr val="D7A764"/>
                </a:solidFill>
              </a:rPr>
              <a:t>identifier</a:t>
            </a:r>
            <a:r>
              <a:rPr lang="en-GB" dirty="0">
                <a:solidFill>
                  <a:srgbClr val="D7A764"/>
                </a:solidFill>
              </a:rPr>
              <a:t> </a:t>
            </a:r>
            <a:r>
              <a:rPr lang="en-GB" dirty="0"/>
              <a:t>which uniquely identifies a particular record</a:t>
            </a:r>
          </a:p>
          <a:p>
            <a:r>
              <a:rPr lang="en-GB" dirty="0"/>
              <a:t>In a relational database, the identifier is known as the primary key</a:t>
            </a:r>
          </a:p>
          <a:p>
            <a:r>
              <a:rPr lang="en-GB" dirty="0"/>
              <a:t>It is underlined in the entity description:</a:t>
            </a:r>
          </a:p>
          <a:p>
            <a:pPr lvl="1"/>
            <a:r>
              <a:rPr lang="en-GB" dirty="0"/>
              <a:t>Customer (</a:t>
            </a:r>
            <a:r>
              <a:rPr lang="en-GB" u="sng" dirty="0"/>
              <a:t>custID</a:t>
            </a:r>
            <a:r>
              <a:rPr lang="en-GB" dirty="0"/>
              <a:t>, title, firstname, surname, email)</a:t>
            </a:r>
          </a:p>
          <a:p>
            <a:pPr lvl="1"/>
            <a:r>
              <a:rPr lang="en-GB" dirty="0"/>
              <a:t>Product (</a:t>
            </a:r>
            <a:r>
              <a:rPr lang="en-GB" u="sng" dirty="0"/>
              <a:t>productID</a:t>
            </a:r>
            <a:r>
              <a:rPr lang="en-GB" dirty="0"/>
              <a:t>, title, subject, level, price)</a:t>
            </a:r>
          </a:p>
          <a:p>
            <a:pPr lvl="1"/>
            <a:r>
              <a:rPr lang="en-GB" dirty="0"/>
              <a:t>Subscription (</a:t>
            </a:r>
            <a:r>
              <a:rPr lang="en-GB" u="sng" dirty="0"/>
              <a:t>subID</a:t>
            </a:r>
            <a:r>
              <a:rPr lang="en-GB" dirty="0"/>
              <a:t>, startDate, endDate)</a:t>
            </a:r>
          </a:p>
          <a:p>
            <a:pPr marL="334963" indent="-342900"/>
            <a:r>
              <a:rPr lang="en-GB" dirty="0"/>
              <a:t>If there is no natural attribute for a primary key, one should be introduced</a:t>
            </a:r>
          </a:p>
          <a:p>
            <a:pPr lvl="1"/>
            <a:endParaRPr lang="en-GB" dirty="0"/>
          </a:p>
          <a:p>
            <a:endParaRPr lang="en-GB" dirty="0"/>
          </a:p>
        </p:txBody>
      </p:sp>
      <p:sp>
        <p:nvSpPr>
          <p:cNvPr id="3" name="Title 2"/>
          <p:cNvSpPr>
            <a:spLocks noGrp="1"/>
          </p:cNvSpPr>
          <p:nvPr>
            <p:ph type="title"/>
          </p:nvPr>
        </p:nvSpPr>
        <p:spPr/>
        <p:txBody>
          <a:bodyPr/>
          <a:lstStyle/>
          <a:p>
            <a:r>
              <a:rPr lang="en-GB" dirty="0"/>
              <a:t>Entity identifier (primary key)</a:t>
            </a:r>
          </a:p>
        </p:txBody>
      </p:sp>
    </p:spTree>
    <p:extLst>
      <p:ext uri="{BB962C8B-B14F-4D97-AF65-F5344CB8AC3E}">
        <p14:creationId xmlns:p14="http://schemas.microsoft.com/office/powerpoint/2010/main" val="22305110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4"/>
          </p:nvPr>
        </p:nvSpPr>
        <p:spPr>
          <a:xfrm>
            <a:off x="724280" y="1704179"/>
            <a:ext cx="7797230" cy="3875527"/>
          </a:xfrm>
        </p:spPr>
        <p:txBody>
          <a:bodyPr/>
          <a:lstStyle/>
          <a:p>
            <a:r>
              <a:rPr lang="en-GB" dirty="0"/>
              <a:t>Sometimes two or even more attributes are needed to uniquely define a record</a:t>
            </a:r>
          </a:p>
          <a:p>
            <a:r>
              <a:rPr lang="en-GB" dirty="0"/>
              <a:t>For example, in a customer order consisting of many different order lines, each order line may be uniquely identified by the two attributes orderNumber and orderLine</a:t>
            </a:r>
          </a:p>
          <a:p>
            <a:r>
              <a:rPr lang="en-GB" dirty="0"/>
              <a:t>OrderLine (</a:t>
            </a:r>
            <a:r>
              <a:rPr lang="en-GB" u="sng" dirty="0"/>
              <a:t>OrderNumber</a:t>
            </a:r>
            <a:r>
              <a:rPr lang="en-GB" dirty="0"/>
              <a:t>, </a:t>
            </a:r>
            <a:r>
              <a:rPr lang="en-GB" u="sng" dirty="0"/>
              <a:t>OrderLine</a:t>
            </a:r>
            <a:r>
              <a:rPr lang="en-GB" dirty="0"/>
              <a:t>, ProductID, …)</a:t>
            </a:r>
          </a:p>
          <a:p>
            <a:r>
              <a:rPr lang="en-GB" u="sng" dirty="0"/>
              <a:t>OrderNumber</a:t>
            </a:r>
            <a:r>
              <a:rPr lang="en-GB" dirty="0"/>
              <a:t>, </a:t>
            </a:r>
            <a:r>
              <a:rPr lang="en-GB" u="sng" dirty="0"/>
              <a:t>OrderLine</a:t>
            </a:r>
            <a:r>
              <a:rPr lang="en-GB" dirty="0"/>
              <a:t> is a </a:t>
            </a:r>
            <a:r>
              <a:rPr lang="en-GB" dirty="0">
                <a:solidFill>
                  <a:srgbClr val="D7A764"/>
                </a:solidFill>
              </a:rPr>
              <a:t>composite primary key</a:t>
            </a:r>
          </a:p>
        </p:txBody>
      </p:sp>
      <p:sp>
        <p:nvSpPr>
          <p:cNvPr id="3" name="Title 2"/>
          <p:cNvSpPr>
            <a:spLocks noGrp="1"/>
          </p:cNvSpPr>
          <p:nvPr>
            <p:ph type="title"/>
          </p:nvPr>
        </p:nvSpPr>
        <p:spPr/>
        <p:txBody>
          <a:bodyPr/>
          <a:lstStyle/>
          <a:p>
            <a:r>
              <a:rPr lang="en-GB" dirty="0"/>
              <a:t>Composite primary key</a:t>
            </a:r>
          </a:p>
        </p:txBody>
      </p:sp>
    </p:spTree>
    <p:extLst>
      <p:ext uri="{BB962C8B-B14F-4D97-AF65-F5344CB8AC3E}">
        <p14:creationId xmlns:p14="http://schemas.microsoft.com/office/powerpoint/2010/main" val="33100074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4"/>
          </p:nvPr>
        </p:nvSpPr>
        <p:spPr/>
        <p:txBody>
          <a:bodyPr/>
          <a:lstStyle/>
          <a:p>
            <a:r>
              <a:rPr lang="en-GB" dirty="0"/>
              <a:t>The three entities are linked, or related</a:t>
            </a:r>
          </a:p>
          <a:p>
            <a:r>
              <a:rPr lang="en-GB" dirty="0"/>
              <a:t>There are three possible ways in which two entities may be related:</a:t>
            </a:r>
          </a:p>
          <a:p>
            <a:pPr lvl="1"/>
            <a:r>
              <a:rPr lang="en-GB" dirty="0"/>
              <a:t>One-to-one		e.g. Husband and Wife</a:t>
            </a:r>
          </a:p>
          <a:p>
            <a:pPr lvl="1"/>
            <a:r>
              <a:rPr lang="en-GB" dirty="0"/>
              <a:t>One-to-many 		e.g. Mother and Child, School and Pupil</a:t>
            </a:r>
          </a:p>
          <a:p>
            <a:pPr lvl="1"/>
            <a:r>
              <a:rPr lang="en-GB" dirty="0"/>
              <a:t>Many-to-many	e.g. Actor and Film, Recipe and Ingredient</a:t>
            </a:r>
          </a:p>
          <a:p>
            <a:r>
              <a:rPr lang="en-GB" dirty="0"/>
              <a:t>What is the relationship between </a:t>
            </a:r>
            <a:r>
              <a:rPr lang="en-GB" dirty="0">
                <a:solidFill>
                  <a:srgbClr val="D7A764"/>
                </a:solidFill>
              </a:rPr>
              <a:t>Customer</a:t>
            </a:r>
            <a:r>
              <a:rPr lang="en-GB" dirty="0"/>
              <a:t> and </a:t>
            </a:r>
            <a:r>
              <a:rPr lang="en-GB" dirty="0">
                <a:solidFill>
                  <a:srgbClr val="D7A764"/>
                </a:solidFill>
              </a:rPr>
              <a:t>Subscription</a:t>
            </a:r>
            <a:r>
              <a:rPr lang="en-GB" dirty="0"/>
              <a:t>?</a:t>
            </a:r>
          </a:p>
          <a:p>
            <a:r>
              <a:rPr lang="en-GB" dirty="0"/>
              <a:t>What is the relationship between </a:t>
            </a:r>
            <a:r>
              <a:rPr lang="en-GB" dirty="0">
                <a:solidFill>
                  <a:srgbClr val="D7A764"/>
                </a:solidFill>
              </a:rPr>
              <a:t>Product </a:t>
            </a:r>
            <a:r>
              <a:rPr lang="en-GB" dirty="0"/>
              <a:t> and </a:t>
            </a:r>
            <a:r>
              <a:rPr lang="en-GB" dirty="0">
                <a:solidFill>
                  <a:srgbClr val="D7A764"/>
                </a:solidFill>
              </a:rPr>
              <a:t>Subscription</a:t>
            </a:r>
            <a:r>
              <a:rPr lang="en-GB" dirty="0"/>
              <a:t>?	 </a:t>
            </a:r>
          </a:p>
        </p:txBody>
      </p:sp>
      <p:sp>
        <p:nvSpPr>
          <p:cNvPr id="3" name="Title 2"/>
          <p:cNvSpPr>
            <a:spLocks noGrp="1"/>
          </p:cNvSpPr>
          <p:nvPr>
            <p:ph type="title"/>
          </p:nvPr>
        </p:nvSpPr>
        <p:spPr/>
        <p:txBody>
          <a:bodyPr/>
          <a:lstStyle/>
          <a:p>
            <a:r>
              <a:rPr lang="en-GB" dirty="0"/>
              <a:t>Relationships between entities</a:t>
            </a:r>
          </a:p>
        </p:txBody>
      </p:sp>
    </p:spTree>
    <p:extLst>
      <p:ext uri="{BB962C8B-B14F-4D97-AF65-F5344CB8AC3E}">
        <p14:creationId xmlns:p14="http://schemas.microsoft.com/office/powerpoint/2010/main" val="5047627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4"/>
          </p:nvPr>
        </p:nvSpPr>
        <p:spPr/>
        <p:txBody>
          <a:bodyPr/>
          <a:lstStyle/>
          <a:p>
            <a:r>
              <a:rPr lang="en-GB" dirty="0"/>
              <a:t>An entity relationship (E-R) diagram is a graphical way of representing the relationships between entities</a:t>
            </a:r>
          </a:p>
          <a:p>
            <a:endParaRPr lang="en-GB" dirty="0"/>
          </a:p>
          <a:p>
            <a:endParaRPr lang="en-GB" dirty="0"/>
          </a:p>
          <a:p>
            <a:endParaRPr lang="en-GB" dirty="0"/>
          </a:p>
          <a:p>
            <a:endParaRPr lang="en-GB" dirty="0"/>
          </a:p>
          <a:p>
            <a:r>
              <a:rPr lang="en-GB"/>
              <a:t>We </a:t>
            </a:r>
            <a:r>
              <a:rPr lang="en-GB" dirty="0"/>
              <a:t>can say, for example, that one school has many pupils, or many pupils attend one school</a:t>
            </a:r>
          </a:p>
          <a:p>
            <a:endParaRPr lang="en-GB" dirty="0"/>
          </a:p>
        </p:txBody>
      </p:sp>
      <p:sp>
        <p:nvSpPr>
          <p:cNvPr id="3" name="Title 2"/>
          <p:cNvSpPr>
            <a:spLocks noGrp="1"/>
          </p:cNvSpPr>
          <p:nvPr>
            <p:ph type="title"/>
          </p:nvPr>
        </p:nvSpPr>
        <p:spPr/>
        <p:txBody>
          <a:bodyPr/>
          <a:lstStyle/>
          <a:p>
            <a:r>
              <a:rPr lang="en-GB" dirty="0"/>
              <a:t>Entity relationship diagrams</a:t>
            </a:r>
          </a:p>
        </p:txBody>
      </p:sp>
      <p:sp>
        <p:nvSpPr>
          <p:cNvPr id="6" name="TextBox 5"/>
          <p:cNvSpPr txBox="1"/>
          <p:nvPr/>
        </p:nvSpPr>
        <p:spPr>
          <a:xfrm>
            <a:off x="6767561" y="3161264"/>
            <a:ext cx="1645804" cy="369332"/>
          </a:xfrm>
          <a:prstGeom prst="rect">
            <a:avLst/>
          </a:prstGeom>
          <a:noFill/>
        </p:spPr>
        <p:txBody>
          <a:bodyPr wrap="square" rtlCol="0">
            <a:spAutoFit/>
          </a:bodyPr>
          <a:lstStyle/>
          <a:p>
            <a:r>
              <a:rPr lang="en-GB" dirty="0">
                <a:latin typeface="Arial" panose="020B0604020202020204" pitchFamily="34" charset="0"/>
                <a:cs typeface="Arial" panose="020B0604020202020204" pitchFamily="34" charset="0"/>
              </a:rPr>
              <a:t>One-to-One</a:t>
            </a:r>
          </a:p>
        </p:txBody>
      </p:sp>
      <p:sp>
        <p:nvSpPr>
          <p:cNvPr id="15" name="TextBox 14"/>
          <p:cNvSpPr txBox="1"/>
          <p:nvPr/>
        </p:nvSpPr>
        <p:spPr>
          <a:xfrm>
            <a:off x="6767561" y="3914145"/>
            <a:ext cx="1645804" cy="369332"/>
          </a:xfrm>
          <a:prstGeom prst="rect">
            <a:avLst/>
          </a:prstGeom>
          <a:noFill/>
        </p:spPr>
        <p:txBody>
          <a:bodyPr wrap="square" rtlCol="0">
            <a:spAutoFit/>
          </a:bodyPr>
          <a:lstStyle/>
          <a:p>
            <a:r>
              <a:rPr lang="en-GB" dirty="0">
                <a:latin typeface="Arial" panose="020B0604020202020204" pitchFamily="34" charset="0"/>
                <a:cs typeface="Arial" panose="020B0604020202020204" pitchFamily="34" charset="0"/>
              </a:rPr>
              <a:t>One-to-Many</a:t>
            </a:r>
          </a:p>
        </p:txBody>
      </p:sp>
      <p:sp>
        <p:nvSpPr>
          <p:cNvPr id="16" name="TextBox 15"/>
          <p:cNvSpPr txBox="1"/>
          <p:nvPr/>
        </p:nvSpPr>
        <p:spPr>
          <a:xfrm>
            <a:off x="6767561" y="4622203"/>
            <a:ext cx="1645804" cy="369332"/>
          </a:xfrm>
          <a:prstGeom prst="rect">
            <a:avLst/>
          </a:prstGeom>
          <a:noFill/>
        </p:spPr>
        <p:txBody>
          <a:bodyPr wrap="square" rtlCol="0">
            <a:spAutoFit/>
          </a:bodyPr>
          <a:lstStyle/>
          <a:p>
            <a:r>
              <a:rPr lang="en-GB" dirty="0">
                <a:latin typeface="Arial" panose="020B0604020202020204" pitchFamily="34" charset="0"/>
                <a:cs typeface="Arial" panose="020B0604020202020204" pitchFamily="34" charset="0"/>
              </a:rPr>
              <a:t>Many-to-Many</a:t>
            </a:r>
          </a:p>
        </p:txBody>
      </p:sp>
      <p:pic>
        <p:nvPicPr>
          <p:cNvPr id="2050" name="Picture 2" descr="C:\Users\Rob\AppData\Roaming\PixelMetrics\CaptureWiz\Temp\149.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88816" y="3027484"/>
            <a:ext cx="4570601" cy="21212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86460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4"/>
          </p:nvPr>
        </p:nvSpPr>
        <p:spPr/>
        <p:txBody>
          <a:bodyPr/>
          <a:lstStyle/>
          <a:p>
            <a:r>
              <a:rPr lang="en-GB" dirty="0"/>
              <a:t>There is a one-to many relationship between Customer and Subscription </a:t>
            </a:r>
          </a:p>
          <a:p>
            <a:pPr lvl="1"/>
            <a:r>
              <a:rPr lang="en-GB" dirty="0"/>
              <a:t>One customer may have several subscriptions, but a subscription belongs to only one customer</a:t>
            </a:r>
          </a:p>
          <a:p>
            <a:r>
              <a:rPr lang="en-GB" dirty="0"/>
              <a:t>There is a one-to-many relationship between Product and Subscription</a:t>
            </a:r>
          </a:p>
          <a:p>
            <a:pPr lvl="1"/>
            <a:r>
              <a:rPr lang="en-GB" dirty="0"/>
              <a:t>One product may appear on several subscriptions, but a subscription is for only one product</a:t>
            </a:r>
          </a:p>
          <a:p>
            <a:pPr lvl="1"/>
            <a:endParaRPr lang="en-GB" dirty="0"/>
          </a:p>
        </p:txBody>
      </p:sp>
      <p:sp>
        <p:nvSpPr>
          <p:cNvPr id="3" name="Title 2"/>
          <p:cNvSpPr>
            <a:spLocks noGrp="1"/>
          </p:cNvSpPr>
          <p:nvPr>
            <p:ph type="title"/>
          </p:nvPr>
        </p:nvSpPr>
        <p:spPr/>
        <p:txBody>
          <a:bodyPr/>
          <a:lstStyle/>
          <a:p>
            <a:r>
              <a:rPr lang="en-GB" dirty="0"/>
              <a:t>E-R diagram</a:t>
            </a:r>
          </a:p>
        </p:txBody>
      </p:sp>
      <p:pic>
        <p:nvPicPr>
          <p:cNvPr id="2050" name="Picture 2" descr="C:\Users\Rob\AppData\Roaming\PixelMetrics\CaptureWiz\Temp\8.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2882" y="5264207"/>
            <a:ext cx="7278236" cy="7563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20016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4"/>
          </p:nvPr>
        </p:nvSpPr>
        <p:spPr/>
        <p:txBody>
          <a:bodyPr/>
          <a:lstStyle/>
          <a:p>
            <a:r>
              <a:rPr lang="en-GB" dirty="0"/>
              <a:t>Each entity is represented by a table</a:t>
            </a:r>
          </a:p>
          <a:p>
            <a:r>
              <a:rPr lang="en-US" altLang="en-US" dirty="0"/>
              <a:t>Tables in a relational database are commonly referred to as </a:t>
            </a:r>
            <a:r>
              <a:rPr lang="en-US" altLang="en-US" dirty="0">
                <a:solidFill>
                  <a:srgbClr val="D68328"/>
                </a:solidFill>
              </a:rPr>
              <a:t>relations</a:t>
            </a:r>
            <a:endParaRPr lang="en-GB" altLang="en-US" dirty="0">
              <a:solidFill>
                <a:srgbClr val="D68328"/>
              </a:solidFill>
            </a:endParaRPr>
          </a:p>
          <a:p>
            <a:r>
              <a:rPr lang="en-GB" altLang="en-US" dirty="0"/>
              <a:t>A database contains one or more relations</a:t>
            </a:r>
          </a:p>
          <a:p>
            <a:r>
              <a:rPr lang="en-GB" altLang="en-US" dirty="0"/>
              <a:t>A relation has rows, each row containing one record</a:t>
            </a:r>
          </a:p>
          <a:p>
            <a:r>
              <a:rPr lang="en-GB" altLang="en-US" dirty="0"/>
              <a:t>The columns in the </a:t>
            </a:r>
            <a:r>
              <a:rPr lang="en-US" altLang="en-US" dirty="0"/>
              <a:t>relation each contain one field (i.e. attribute) belonging to the records</a:t>
            </a:r>
          </a:p>
          <a:p>
            <a:endParaRPr lang="en-GB" dirty="0"/>
          </a:p>
          <a:p>
            <a:endParaRPr lang="en-GB" dirty="0"/>
          </a:p>
        </p:txBody>
      </p:sp>
      <p:sp>
        <p:nvSpPr>
          <p:cNvPr id="3" name="Title 2"/>
          <p:cNvSpPr>
            <a:spLocks noGrp="1"/>
          </p:cNvSpPr>
          <p:nvPr>
            <p:ph type="title"/>
          </p:nvPr>
        </p:nvSpPr>
        <p:spPr/>
        <p:txBody>
          <a:bodyPr/>
          <a:lstStyle/>
          <a:p>
            <a:r>
              <a:rPr lang="en-GB" dirty="0"/>
              <a:t>Database structure</a:t>
            </a:r>
          </a:p>
        </p:txBody>
      </p:sp>
    </p:spTree>
    <p:extLst>
      <p:ext uri="{BB962C8B-B14F-4D97-AF65-F5344CB8AC3E}">
        <p14:creationId xmlns:p14="http://schemas.microsoft.com/office/powerpoint/2010/main" val="27885866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4"/>
          </p:nvPr>
        </p:nvSpPr>
        <p:spPr/>
        <p:txBody>
          <a:bodyPr/>
          <a:lstStyle/>
          <a:p>
            <a:r>
              <a:rPr lang="en-GB" dirty="0"/>
              <a:t>To create a relationship between Customer and Subscription, we need to include custID in the entity description of Subscription </a:t>
            </a:r>
          </a:p>
          <a:p>
            <a:pPr lvl="1"/>
            <a:r>
              <a:rPr lang="en-GB" dirty="0"/>
              <a:t>Subscription (</a:t>
            </a:r>
            <a:r>
              <a:rPr lang="en-GB" u="sng" dirty="0"/>
              <a:t>subID</a:t>
            </a:r>
            <a:r>
              <a:rPr lang="en-GB" dirty="0"/>
              <a:t>, startDate, endDate, custID )</a:t>
            </a:r>
          </a:p>
          <a:p>
            <a:r>
              <a:rPr lang="en-GB" dirty="0"/>
              <a:t>ProductId also needs to be included in the entity description of Subscription</a:t>
            </a:r>
          </a:p>
          <a:p>
            <a:pPr lvl="1"/>
            <a:r>
              <a:rPr lang="en-GB" dirty="0"/>
              <a:t>Subscription (</a:t>
            </a:r>
            <a:r>
              <a:rPr lang="en-GB" u="sng" dirty="0"/>
              <a:t>subID</a:t>
            </a:r>
            <a:r>
              <a:rPr lang="en-GB" dirty="0"/>
              <a:t>, startDate, endDate, </a:t>
            </a:r>
            <a:r>
              <a:rPr lang="en-GB" i="1" dirty="0"/>
              <a:t>custID</a:t>
            </a:r>
            <a:r>
              <a:rPr lang="en-GB" dirty="0"/>
              <a:t>, </a:t>
            </a:r>
            <a:r>
              <a:rPr lang="en-GB" i="1" dirty="0"/>
              <a:t>productID</a:t>
            </a:r>
            <a:r>
              <a:rPr lang="en-GB" dirty="0"/>
              <a:t>)</a:t>
            </a:r>
          </a:p>
          <a:p>
            <a:r>
              <a:rPr lang="en-GB" dirty="0"/>
              <a:t>custID and productID are foreign keys in Subscription, shown in italics</a:t>
            </a:r>
          </a:p>
          <a:p>
            <a:pPr lvl="1"/>
            <a:r>
              <a:rPr lang="en-GB" dirty="0"/>
              <a:t>A foreign key always goes on the “many” side of a relationship</a:t>
            </a:r>
          </a:p>
          <a:p>
            <a:endParaRPr lang="en-GB" dirty="0"/>
          </a:p>
          <a:p>
            <a:endParaRPr lang="en-GB" dirty="0"/>
          </a:p>
        </p:txBody>
      </p:sp>
      <p:sp>
        <p:nvSpPr>
          <p:cNvPr id="3" name="Title 2"/>
          <p:cNvSpPr>
            <a:spLocks noGrp="1"/>
          </p:cNvSpPr>
          <p:nvPr>
            <p:ph type="title"/>
          </p:nvPr>
        </p:nvSpPr>
        <p:spPr/>
        <p:txBody>
          <a:bodyPr/>
          <a:lstStyle/>
          <a:p>
            <a:r>
              <a:rPr lang="en-GB" dirty="0"/>
              <a:t>Creating a relationship</a:t>
            </a:r>
          </a:p>
        </p:txBody>
      </p:sp>
    </p:spTree>
    <p:extLst>
      <p:ext uri="{BB962C8B-B14F-4D97-AF65-F5344CB8AC3E}">
        <p14:creationId xmlns:p14="http://schemas.microsoft.com/office/powerpoint/2010/main" val="21684616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4"/>
          </p:nvPr>
        </p:nvSpPr>
        <p:spPr/>
        <p:txBody>
          <a:bodyPr/>
          <a:lstStyle/>
          <a:p>
            <a:r>
              <a:rPr lang="en-GB" dirty="0"/>
              <a:t>A foreign key is an attribute that creates a join between two tables (relations)</a:t>
            </a:r>
          </a:p>
          <a:p>
            <a:r>
              <a:rPr lang="en-GB" dirty="0"/>
              <a:t>It is the primary key in the first relation</a:t>
            </a:r>
          </a:p>
          <a:p>
            <a:endParaRPr lang="en-GB" dirty="0"/>
          </a:p>
          <a:p>
            <a:endParaRPr lang="en-GB" dirty="0"/>
          </a:p>
          <a:p>
            <a:endParaRPr lang="en-GB" dirty="0"/>
          </a:p>
          <a:p>
            <a:endParaRPr lang="en-GB" dirty="0"/>
          </a:p>
          <a:p>
            <a:r>
              <a:rPr lang="en-GB" dirty="0"/>
              <a:t>Draw an entity relationship diagram to show the relationships between the three entities</a:t>
            </a:r>
          </a:p>
        </p:txBody>
      </p:sp>
      <p:sp>
        <p:nvSpPr>
          <p:cNvPr id="3" name="Title 2"/>
          <p:cNvSpPr>
            <a:spLocks noGrp="1"/>
          </p:cNvSpPr>
          <p:nvPr>
            <p:ph type="title"/>
          </p:nvPr>
        </p:nvSpPr>
        <p:spPr/>
        <p:txBody>
          <a:bodyPr/>
          <a:lstStyle/>
          <a:p>
            <a:r>
              <a:rPr lang="en-GB" dirty="0"/>
              <a:t>Foreign key: definition</a:t>
            </a:r>
          </a:p>
        </p:txBody>
      </p:sp>
      <p:pic>
        <p:nvPicPr>
          <p:cNvPr id="4" name="Picture 3"/>
          <p:cNvPicPr>
            <a:picLocks noChangeAspect="1"/>
          </p:cNvPicPr>
          <p:nvPr/>
        </p:nvPicPr>
        <p:blipFill>
          <a:blip r:embed="rId2"/>
          <a:stretch>
            <a:fillRect/>
          </a:stretch>
        </p:blipFill>
        <p:spPr>
          <a:xfrm>
            <a:off x="1554350" y="3282890"/>
            <a:ext cx="6053773" cy="1900316"/>
          </a:xfrm>
          <a:prstGeom prst="rect">
            <a:avLst/>
          </a:prstGeom>
        </p:spPr>
      </p:pic>
    </p:spTree>
    <p:extLst>
      <p:ext uri="{BB962C8B-B14F-4D97-AF65-F5344CB8AC3E}">
        <p14:creationId xmlns:p14="http://schemas.microsoft.com/office/powerpoint/2010/main" val="14004422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4"/>
          </p:nvPr>
        </p:nvSpPr>
        <p:spPr/>
        <p:txBody>
          <a:bodyPr/>
          <a:lstStyle/>
          <a:p>
            <a:r>
              <a:rPr lang="en-GB" dirty="0"/>
              <a:t>The tables (relations) on the next slide represent the three entities described, each with its own attributes</a:t>
            </a:r>
          </a:p>
          <a:p>
            <a:r>
              <a:rPr lang="en-GB" dirty="0"/>
              <a:t>We will use the convention of giving each table name the prefix </a:t>
            </a:r>
            <a:r>
              <a:rPr lang="en-GB" b="1" dirty="0">
                <a:solidFill>
                  <a:srgbClr val="D68328"/>
                </a:solidFill>
              </a:rPr>
              <a:t>tbl</a:t>
            </a:r>
          </a:p>
          <a:p>
            <a:pPr lvl="1"/>
            <a:r>
              <a:rPr lang="en-GB" dirty="0"/>
              <a:t>Each table contains some sample data</a:t>
            </a:r>
          </a:p>
          <a:p>
            <a:endParaRPr lang="en-GB" dirty="0"/>
          </a:p>
          <a:p>
            <a:endParaRPr lang="en-GB" dirty="0"/>
          </a:p>
        </p:txBody>
      </p:sp>
      <p:sp>
        <p:nvSpPr>
          <p:cNvPr id="3" name="Title 2"/>
          <p:cNvSpPr>
            <a:spLocks noGrp="1"/>
          </p:cNvSpPr>
          <p:nvPr>
            <p:ph type="title"/>
          </p:nvPr>
        </p:nvSpPr>
        <p:spPr/>
        <p:txBody>
          <a:bodyPr/>
          <a:lstStyle/>
          <a:p>
            <a:r>
              <a:rPr lang="en-GB" dirty="0"/>
              <a:t>The RevisionSubs database</a:t>
            </a:r>
          </a:p>
        </p:txBody>
      </p:sp>
    </p:spTree>
    <p:extLst>
      <p:ext uri="{BB962C8B-B14F-4D97-AF65-F5344CB8AC3E}">
        <p14:creationId xmlns:p14="http://schemas.microsoft.com/office/powerpoint/2010/main" val="7874366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84749928"/>
              </p:ext>
            </p:extLst>
          </p:nvPr>
        </p:nvGraphicFramePr>
        <p:xfrm>
          <a:off x="2444750" y="3315110"/>
          <a:ext cx="6096000" cy="1341120"/>
        </p:xfrm>
        <a:graphic>
          <a:graphicData uri="http://schemas.openxmlformats.org/drawingml/2006/table">
            <a:tbl>
              <a:tblPr firstRow="1" bandRow="1">
                <a:tableStyleId>{5C22544A-7EE6-4342-B048-85BDC9FD1C3A}</a:tableStyleId>
              </a:tblPr>
              <a:tblGrid>
                <a:gridCol w="850900">
                  <a:extLst>
                    <a:ext uri="{9D8B030D-6E8A-4147-A177-3AD203B41FA5}">
                      <a16:colId xmlns:a16="http://schemas.microsoft.com/office/drawing/2014/main" val="20000"/>
                    </a:ext>
                  </a:extLst>
                </a:gridCol>
                <a:gridCol w="1371600">
                  <a:extLst>
                    <a:ext uri="{9D8B030D-6E8A-4147-A177-3AD203B41FA5}">
                      <a16:colId xmlns:a16="http://schemas.microsoft.com/office/drawing/2014/main" val="20001"/>
                    </a:ext>
                  </a:extLst>
                </a:gridCol>
                <a:gridCol w="1435100">
                  <a:extLst>
                    <a:ext uri="{9D8B030D-6E8A-4147-A177-3AD203B41FA5}">
                      <a16:colId xmlns:a16="http://schemas.microsoft.com/office/drawing/2014/main" val="20002"/>
                    </a:ext>
                  </a:extLst>
                </a:gridCol>
                <a:gridCol w="1219200">
                  <a:extLst>
                    <a:ext uri="{9D8B030D-6E8A-4147-A177-3AD203B41FA5}">
                      <a16:colId xmlns:a16="http://schemas.microsoft.com/office/drawing/2014/main" val="20003"/>
                    </a:ext>
                  </a:extLst>
                </a:gridCol>
                <a:gridCol w="1219200">
                  <a:extLst>
                    <a:ext uri="{9D8B030D-6E8A-4147-A177-3AD203B41FA5}">
                      <a16:colId xmlns:a16="http://schemas.microsoft.com/office/drawing/2014/main" val="20004"/>
                    </a:ext>
                  </a:extLst>
                </a:gridCol>
              </a:tblGrid>
              <a:tr h="0">
                <a:tc>
                  <a:txBody>
                    <a:bodyPr/>
                    <a:lstStyle/>
                    <a:p>
                      <a:pPr marL="0" algn="l" defTabSz="457200" rtl="0" eaLnBrk="1" latinLnBrk="0" hangingPunct="1"/>
                      <a:r>
                        <a:rPr lang="en-GB" sz="1600" b="1" kern="1200" dirty="0">
                          <a:solidFill>
                            <a:schemeClr val="lt1"/>
                          </a:solidFill>
                          <a:latin typeface="Arial" panose="020B0604020202020204" pitchFamily="34" charset="0"/>
                          <a:ea typeface="+mn-ea"/>
                          <a:cs typeface="Arial" panose="020B0604020202020204" pitchFamily="34" charset="0"/>
                        </a:rPr>
                        <a:t>subID</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solidFill>
                      <a:srgbClr val="D68328"/>
                    </a:solidFill>
                  </a:tcPr>
                </a:tc>
                <a:tc>
                  <a:txBody>
                    <a:bodyPr/>
                    <a:lstStyle/>
                    <a:p>
                      <a:pPr marL="0" algn="l" defTabSz="457200" rtl="0" eaLnBrk="1" latinLnBrk="0" hangingPunct="1"/>
                      <a:r>
                        <a:rPr lang="en-GB" sz="1600" b="1" kern="1200" dirty="0">
                          <a:solidFill>
                            <a:schemeClr val="lt1"/>
                          </a:solidFill>
                          <a:latin typeface="Arial" panose="020B0604020202020204" pitchFamily="34" charset="0"/>
                          <a:ea typeface="+mn-ea"/>
                          <a:cs typeface="Arial" panose="020B0604020202020204" pitchFamily="34" charset="0"/>
                        </a:rPr>
                        <a:t>startdate</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solidFill>
                      <a:srgbClr val="D68328"/>
                    </a:solidFill>
                  </a:tcPr>
                </a:tc>
                <a:tc>
                  <a:txBody>
                    <a:bodyPr/>
                    <a:lstStyle/>
                    <a:p>
                      <a:pPr marL="0" algn="l" defTabSz="457200" rtl="0" eaLnBrk="1" latinLnBrk="0" hangingPunct="1"/>
                      <a:r>
                        <a:rPr lang="en-GB" sz="1600" b="1" kern="1200" dirty="0">
                          <a:solidFill>
                            <a:schemeClr val="lt1"/>
                          </a:solidFill>
                          <a:latin typeface="Arial" panose="020B0604020202020204" pitchFamily="34" charset="0"/>
                          <a:ea typeface="+mn-ea"/>
                          <a:cs typeface="Arial" panose="020B0604020202020204" pitchFamily="34" charset="0"/>
                        </a:rPr>
                        <a:t>endDate</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solidFill>
                      <a:srgbClr val="D68328"/>
                    </a:solidFill>
                  </a:tcPr>
                </a:tc>
                <a:tc>
                  <a:txBody>
                    <a:bodyPr/>
                    <a:lstStyle/>
                    <a:p>
                      <a:pPr marL="0" algn="l" defTabSz="457200" rtl="0" eaLnBrk="1" latinLnBrk="0" hangingPunct="1"/>
                      <a:r>
                        <a:rPr lang="en-GB" sz="1600" b="1" kern="1200" dirty="0">
                          <a:solidFill>
                            <a:schemeClr val="lt1"/>
                          </a:solidFill>
                          <a:latin typeface="Arial" panose="020B0604020202020204" pitchFamily="34" charset="0"/>
                          <a:ea typeface="+mn-ea"/>
                          <a:cs typeface="Arial" panose="020B0604020202020204" pitchFamily="34" charset="0"/>
                        </a:rPr>
                        <a:t>custID</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solidFill>
                      <a:srgbClr val="D68328"/>
                    </a:solidFill>
                  </a:tcPr>
                </a:tc>
                <a:tc>
                  <a:txBody>
                    <a:bodyPr/>
                    <a:lstStyle/>
                    <a:p>
                      <a:pPr marL="0" algn="l" defTabSz="457200" rtl="0" eaLnBrk="1" latinLnBrk="0" hangingPunct="1"/>
                      <a:r>
                        <a:rPr lang="en-GB" sz="1600" b="1" kern="1200" dirty="0">
                          <a:solidFill>
                            <a:schemeClr val="lt1"/>
                          </a:solidFill>
                          <a:latin typeface="Arial" panose="020B0604020202020204" pitchFamily="34" charset="0"/>
                          <a:ea typeface="+mn-ea"/>
                          <a:cs typeface="Arial" panose="020B0604020202020204" pitchFamily="34" charset="0"/>
                        </a:rPr>
                        <a:t>productID</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solidFill>
                      <a:srgbClr val="D68328"/>
                    </a:solidFill>
                  </a:tcPr>
                </a:tc>
                <a:extLst>
                  <a:ext uri="{0D108BD9-81ED-4DB2-BD59-A6C34878D82A}">
                    <a16:rowId xmlns:a16="http://schemas.microsoft.com/office/drawing/2014/main" val="10000"/>
                  </a:ext>
                </a:extLst>
              </a:tr>
              <a:tr h="0">
                <a:tc>
                  <a:txBody>
                    <a:bodyPr/>
                    <a:lstStyle/>
                    <a:p>
                      <a:pPr marL="0" algn="l" defTabSz="457200" rtl="0" eaLnBrk="1" latinLnBrk="0" hangingPunct="1"/>
                      <a:r>
                        <a:rPr lang="en-GB" sz="1600" kern="1200" dirty="0">
                          <a:solidFill>
                            <a:schemeClr val="dk1"/>
                          </a:solidFill>
                          <a:latin typeface="Arial" panose="020B0604020202020204" pitchFamily="34" charset="0"/>
                          <a:ea typeface="+mn-ea"/>
                          <a:cs typeface="Arial" panose="020B0604020202020204" pitchFamily="34" charset="0"/>
                        </a:rPr>
                        <a:t>S1211</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tc>
                  <a:txBody>
                    <a:bodyPr/>
                    <a:lstStyle/>
                    <a:p>
                      <a:pPr marL="0" algn="l" defTabSz="457200" rtl="0" eaLnBrk="1" latinLnBrk="0" hangingPunct="1"/>
                      <a:r>
                        <a:rPr lang="en-GB" sz="1600" kern="1200" dirty="0">
                          <a:solidFill>
                            <a:schemeClr val="dk1"/>
                          </a:solidFill>
                          <a:latin typeface="Arial" panose="020B0604020202020204" pitchFamily="34" charset="0"/>
                          <a:ea typeface="+mn-ea"/>
                          <a:cs typeface="Arial" panose="020B0604020202020204" pitchFamily="34" charset="0"/>
                        </a:rPr>
                        <a:t>25/02/2016</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tc>
                  <a:txBody>
                    <a:bodyPr/>
                    <a:lstStyle/>
                    <a:p>
                      <a:pPr marL="0" algn="l" defTabSz="457200" rtl="0" eaLnBrk="1" latinLnBrk="0" hangingPunct="1"/>
                      <a:r>
                        <a:rPr lang="en-GB" sz="1600" kern="1200" dirty="0">
                          <a:solidFill>
                            <a:schemeClr val="dk1"/>
                          </a:solidFill>
                          <a:latin typeface="Arial" panose="020B0604020202020204" pitchFamily="34" charset="0"/>
                          <a:ea typeface="+mn-ea"/>
                          <a:cs typeface="Arial" panose="020B0604020202020204" pitchFamily="34" charset="0"/>
                        </a:rPr>
                        <a:t>24/02/2017</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tc>
                  <a:txBody>
                    <a:bodyPr/>
                    <a:lstStyle/>
                    <a:p>
                      <a:pPr marL="0" algn="l" defTabSz="457200" rtl="0" eaLnBrk="1" latinLnBrk="0" hangingPunct="1"/>
                      <a:r>
                        <a:rPr lang="en-GB" sz="1600" kern="1200" dirty="0">
                          <a:solidFill>
                            <a:schemeClr val="dk1"/>
                          </a:solidFill>
                          <a:latin typeface="Arial" panose="020B0604020202020204" pitchFamily="34" charset="0"/>
                          <a:ea typeface="+mn-ea"/>
                          <a:cs typeface="Arial" panose="020B0604020202020204" pitchFamily="34" charset="0"/>
                        </a:rPr>
                        <a:t>C111</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tc>
                  <a:txBody>
                    <a:bodyPr/>
                    <a:lstStyle/>
                    <a:p>
                      <a:pPr marL="0" algn="l" defTabSz="457200" rtl="0" eaLnBrk="1" latinLnBrk="0" hangingPunct="1"/>
                      <a:r>
                        <a:rPr lang="en-GB" sz="1600" kern="1200" dirty="0">
                          <a:solidFill>
                            <a:schemeClr val="dk1"/>
                          </a:solidFill>
                          <a:latin typeface="Arial" panose="020B0604020202020204" pitchFamily="34" charset="0"/>
                          <a:ea typeface="+mn-ea"/>
                          <a:cs typeface="Arial" panose="020B0604020202020204" pitchFamily="34" charset="0"/>
                        </a:rPr>
                        <a:t>P36</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extLst>
                  <a:ext uri="{0D108BD9-81ED-4DB2-BD59-A6C34878D82A}">
                    <a16:rowId xmlns:a16="http://schemas.microsoft.com/office/drawing/2014/main" val="10001"/>
                  </a:ext>
                </a:extLst>
              </a:tr>
              <a:tr h="0">
                <a:tc>
                  <a:txBody>
                    <a:bodyPr/>
                    <a:lstStyle/>
                    <a:p>
                      <a:pPr marL="0" algn="l" defTabSz="457200" rtl="0" eaLnBrk="1" latinLnBrk="0" hangingPunct="1"/>
                      <a:r>
                        <a:rPr lang="en-GB" sz="1600" kern="1200" dirty="0">
                          <a:solidFill>
                            <a:schemeClr val="dk1"/>
                          </a:solidFill>
                          <a:latin typeface="Arial" panose="020B0604020202020204" pitchFamily="34" charset="0"/>
                          <a:ea typeface="+mn-ea"/>
                          <a:cs typeface="Arial" panose="020B0604020202020204" pitchFamily="34" charset="0"/>
                        </a:rPr>
                        <a:t>S1212</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tc>
                  <a:txBody>
                    <a:bodyPr/>
                    <a:lstStyle/>
                    <a:p>
                      <a:pPr marL="0" algn="l" defTabSz="457200" rtl="0" eaLnBrk="1" latinLnBrk="0" hangingPunct="1"/>
                      <a:r>
                        <a:rPr lang="en-GB" sz="1600" kern="1200" dirty="0">
                          <a:solidFill>
                            <a:schemeClr val="dk1"/>
                          </a:solidFill>
                          <a:latin typeface="Arial" panose="020B0604020202020204" pitchFamily="34" charset="0"/>
                          <a:ea typeface="+mn-ea"/>
                          <a:cs typeface="Arial" panose="020B0604020202020204" pitchFamily="34" charset="0"/>
                        </a:rPr>
                        <a:t>01/02/2016</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tc>
                  <a:txBody>
                    <a:bodyPr/>
                    <a:lstStyle/>
                    <a:p>
                      <a:pPr marL="0" algn="l" defTabSz="457200" rtl="0" eaLnBrk="1" latinLnBrk="0" hangingPunct="1"/>
                      <a:r>
                        <a:rPr lang="en-GB" sz="1600" kern="1200" dirty="0">
                          <a:solidFill>
                            <a:schemeClr val="dk1"/>
                          </a:solidFill>
                          <a:latin typeface="Arial" panose="020B0604020202020204" pitchFamily="34" charset="0"/>
                          <a:ea typeface="+mn-ea"/>
                          <a:cs typeface="Arial" panose="020B0604020202020204" pitchFamily="34" charset="0"/>
                        </a:rPr>
                        <a:t>31/01/2017</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tc>
                  <a:txBody>
                    <a:bodyPr/>
                    <a:lstStyle/>
                    <a:p>
                      <a:pPr marL="0" algn="l" defTabSz="457200" rtl="0" eaLnBrk="1" latinLnBrk="0" hangingPunct="1"/>
                      <a:r>
                        <a:rPr lang="en-GB" sz="1600" kern="1200" dirty="0">
                          <a:solidFill>
                            <a:schemeClr val="dk1"/>
                          </a:solidFill>
                          <a:latin typeface="Arial" panose="020B0604020202020204" pitchFamily="34" charset="0"/>
                          <a:ea typeface="+mn-ea"/>
                          <a:cs typeface="Arial" panose="020B0604020202020204" pitchFamily="34" charset="0"/>
                        </a:rPr>
                        <a:t>C111</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tc>
                  <a:txBody>
                    <a:bodyPr/>
                    <a:lstStyle/>
                    <a:p>
                      <a:pPr marL="0" algn="l" defTabSz="457200" rtl="0" eaLnBrk="1" latinLnBrk="0" hangingPunct="1"/>
                      <a:r>
                        <a:rPr lang="en-GB" sz="1600" kern="1200" dirty="0">
                          <a:solidFill>
                            <a:schemeClr val="dk1"/>
                          </a:solidFill>
                          <a:latin typeface="Arial" panose="020B0604020202020204" pitchFamily="34" charset="0"/>
                          <a:ea typeface="+mn-ea"/>
                          <a:cs typeface="Arial" panose="020B0604020202020204" pitchFamily="34" charset="0"/>
                        </a:rPr>
                        <a:t>P47</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extLst>
                  <a:ext uri="{0D108BD9-81ED-4DB2-BD59-A6C34878D82A}">
                    <a16:rowId xmlns:a16="http://schemas.microsoft.com/office/drawing/2014/main" val="10002"/>
                  </a:ext>
                </a:extLst>
              </a:tr>
              <a:tr h="0">
                <a:tc>
                  <a:txBody>
                    <a:bodyPr/>
                    <a:lstStyle/>
                    <a:p>
                      <a:pPr marL="0" algn="l" defTabSz="457200" rtl="0" eaLnBrk="1" latinLnBrk="0" hangingPunct="1"/>
                      <a:r>
                        <a:rPr lang="en-GB" sz="1600" kern="1200" dirty="0">
                          <a:solidFill>
                            <a:schemeClr val="dk1"/>
                          </a:solidFill>
                          <a:latin typeface="Arial" panose="020B0604020202020204" pitchFamily="34" charset="0"/>
                          <a:ea typeface="+mn-ea"/>
                          <a:cs typeface="Arial" panose="020B0604020202020204" pitchFamily="34" charset="0"/>
                        </a:rPr>
                        <a:t>S1213</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tc>
                  <a:txBody>
                    <a:bodyPr/>
                    <a:lstStyle/>
                    <a:p>
                      <a:pPr marL="0" algn="l" defTabSz="457200" rtl="0" eaLnBrk="1" latinLnBrk="0" hangingPunct="1"/>
                      <a:r>
                        <a:rPr lang="en-GB" sz="1600" kern="1200" dirty="0">
                          <a:solidFill>
                            <a:schemeClr val="dk1"/>
                          </a:solidFill>
                          <a:latin typeface="Arial" panose="020B0604020202020204" pitchFamily="34" charset="0"/>
                          <a:ea typeface="+mn-ea"/>
                          <a:cs typeface="Arial" panose="020B0604020202020204" pitchFamily="34" charset="0"/>
                        </a:rPr>
                        <a:t>04/02/2016</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tc>
                  <a:txBody>
                    <a:bodyPr/>
                    <a:lstStyle/>
                    <a:p>
                      <a:pPr marL="0" algn="l" defTabSz="457200" rtl="0" eaLnBrk="1" latinLnBrk="0" hangingPunct="1"/>
                      <a:r>
                        <a:rPr lang="en-GB" sz="1600" kern="1200" dirty="0">
                          <a:solidFill>
                            <a:schemeClr val="dk1"/>
                          </a:solidFill>
                          <a:latin typeface="Arial" panose="020B0604020202020204" pitchFamily="34" charset="0"/>
                          <a:ea typeface="+mn-ea"/>
                          <a:cs typeface="Arial" panose="020B0604020202020204" pitchFamily="34" charset="0"/>
                        </a:rPr>
                        <a:t>03/02/2017</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tc>
                  <a:txBody>
                    <a:bodyPr/>
                    <a:lstStyle/>
                    <a:p>
                      <a:pPr marL="0" algn="l" defTabSz="457200" rtl="0" eaLnBrk="1" latinLnBrk="0" hangingPunct="1"/>
                      <a:r>
                        <a:rPr lang="en-GB" sz="1600" kern="1200" dirty="0">
                          <a:solidFill>
                            <a:schemeClr val="dk1"/>
                          </a:solidFill>
                          <a:latin typeface="Arial" panose="020B0604020202020204" pitchFamily="34" charset="0"/>
                          <a:ea typeface="+mn-ea"/>
                          <a:cs typeface="Arial" panose="020B0604020202020204" pitchFamily="34" charset="0"/>
                        </a:rPr>
                        <a:t>C245</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tc>
                  <a:txBody>
                    <a:bodyPr/>
                    <a:lstStyle/>
                    <a:p>
                      <a:pPr marL="0" algn="l" defTabSz="457200" rtl="0" eaLnBrk="1" latinLnBrk="0" hangingPunct="1"/>
                      <a:r>
                        <a:rPr lang="en-GB" sz="1600" kern="1200" dirty="0">
                          <a:solidFill>
                            <a:schemeClr val="dk1"/>
                          </a:solidFill>
                          <a:latin typeface="Arial" panose="020B0604020202020204" pitchFamily="34" charset="0"/>
                          <a:ea typeface="+mn-ea"/>
                          <a:cs typeface="Arial" panose="020B0604020202020204" pitchFamily="34" charset="0"/>
                        </a:rPr>
                        <a:t>P36</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extLst>
                  <a:ext uri="{0D108BD9-81ED-4DB2-BD59-A6C34878D82A}">
                    <a16:rowId xmlns:a16="http://schemas.microsoft.com/office/drawing/2014/main" val="10003"/>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1194833293"/>
              </p:ext>
            </p:extLst>
          </p:nvPr>
        </p:nvGraphicFramePr>
        <p:xfrm>
          <a:off x="2444750" y="4840281"/>
          <a:ext cx="6096000" cy="1341120"/>
        </p:xfrm>
        <a:graphic>
          <a:graphicData uri="http://schemas.openxmlformats.org/drawingml/2006/table">
            <a:tbl>
              <a:tblPr firstRow="1" bandRow="1">
                <a:tableStyleId>{5C22544A-7EE6-4342-B048-85BDC9FD1C3A}</a:tableStyleId>
              </a:tblPr>
              <a:tblGrid>
                <a:gridCol w="1219200">
                  <a:extLst>
                    <a:ext uri="{9D8B030D-6E8A-4147-A177-3AD203B41FA5}">
                      <a16:colId xmlns:a16="http://schemas.microsoft.com/office/drawing/2014/main" val="20000"/>
                    </a:ext>
                  </a:extLst>
                </a:gridCol>
                <a:gridCol w="1603062">
                  <a:extLst>
                    <a:ext uri="{9D8B030D-6E8A-4147-A177-3AD203B41FA5}">
                      <a16:colId xmlns:a16="http://schemas.microsoft.com/office/drawing/2014/main" val="20001"/>
                    </a:ext>
                  </a:extLst>
                </a:gridCol>
                <a:gridCol w="1571938">
                  <a:extLst>
                    <a:ext uri="{9D8B030D-6E8A-4147-A177-3AD203B41FA5}">
                      <a16:colId xmlns:a16="http://schemas.microsoft.com/office/drawing/2014/main" val="20002"/>
                    </a:ext>
                  </a:extLst>
                </a:gridCol>
                <a:gridCol w="736600">
                  <a:extLst>
                    <a:ext uri="{9D8B030D-6E8A-4147-A177-3AD203B41FA5}">
                      <a16:colId xmlns:a16="http://schemas.microsoft.com/office/drawing/2014/main" val="20003"/>
                    </a:ext>
                  </a:extLst>
                </a:gridCol>
                <a:gridCol w="965200">
                  <a:extLst>
                    <a:ext uri="{9D8B030D-6E8A-4147-A177-3AD203B41FA5}">
                      <a16:colId xmlns:a16="http://schemas.microsoft.com/office/drawing/2014/main" val="20004"/>
                    </a:ext>
                  </a:extLst>
                </a:gridCol>
              </a:tblGrid>
              <a:tr h="0">
                <a:tc>
                  <a:txBody>
                    <a:bodyPr/>
                    <a:lstStyle/>
                    <a:p>
                      <a:pPr marL="0" algn="l" defTabSz="457200" rtl="0" eaLnBrk="1" latinLnBrk="0" hangingPunct="1"/>
                      <a:r>
                        <a:rPr lang="en-GB" sz="1600" b="1" kern="1200" dirty="0">
                          <a:solidFill>
                            <a:schemeClr val="lt1"/>
                          </a:solidFill>
                          <a:latin typeface="Arial" panose="020B0604020202020204" pitchFamily="34" charset="0"/>
                          <a:ea typeface="+mn-ea"/>
                          <a:cs typeface="Arial" panose="020B0604020202020204" pitchFamily="34" charset="0"/>
                        </a:rPr>
                        <a:t>productID</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solidFill>
                      <a:srgbClr val="D68328"/>
                    </a:solidFill>
                  </a:tcPr>
                </a:tc>
                <a:tc>
                  <a:txBody>
                    <a:bodyPr/>
                    <a:lstStyle/>
                    <a:p>
                      <a:pPr marL="0" algn="l" defTabSz="457200" rtl="0" eaLnBrk="1" latinLnBrk="0" hangingPunct="1"/>
                      <a:r>
                        <a:rPr lang="en-GB" sz="1600" b="1" kern="1200" dirty="0">
                          <a:solidFill>
                            <a:schemeClr val="lt1"/>
                          </a:solidFill>
                          <a:latin typeface="Arial" panose="020B0604020202020204" pitchFamily="34" charset="0"/>
                          <a:ea typeface="+mn-ea"/>
                          <a:cs typeface="Arial" panose="020B0604020202020204" pitchFamily="34" charset="0"/>
                        </a:rPr>
                        <a:t>productName</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solidFill>
                      <a:srgbClr val="D68328"/>
                    </a:solidFill>
                  </a:tcPr>
                </a:tc>
                <a:tc>
                  <a:txBody>
                    <a:bodyPr/>
                    <a:lstStyle/>
                    <a:p>
                      <a:pPr marL="0" algn="l" defTabSz="457200" rtl="0" eaLnBrk="1" latinLnBrk="0" hangingPunct="1"/>
                      <a:r>
                        <a:rPr lang="en-GB" sz="1600" b="1" kern="1200" dirty="0">
                          <a:solidFill>
                            <a:schemeClr val="lt1"/>
                          </a:solidFill>
                          <a:latin typeface="Arial" panose="020B0604020202020204" pitchFamily="34" charset="0"/>
                          <a:ea typeface="+mn-ea"/>
                          <a:cs typeface="Arial" panose="020B0604020202020204" pitchFamily="34" charset="0"/>
                        </a:rPr>
                        <a:t>subject</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solidFill>
                      <a:srgbClr val="D68328"/>
                    </a:solidFill>
                  </a:tcPr>
                </a:tc>
                <a:tc>
                  <a:txBody>
                    <a:bodyPr/>
                    <a:lstStyle/>
                    <a:p>
                      <a:pPr marL="0" algn="l" defTabSz="457200" rtl="0" eaLnBrk="1" latinLnBrk="0" hangingPunct="1"/>
                      <a:r>
                        <a:rPr lang="en-GB" sz="1600" b="1" kern="1200" dirty="0">
                          <a:solidFill>
                            <a:schemeClr val="lt1"/>
                          </a:solidFill>
                          <a:latin typeface="Arial" panose="020B0604020202020204" pitchFamily="34" charset="0"/>
                          <a:ea typeface="+mn-ea"/>
                          <a:cs typeface="Arial" panose="020B0604020202020204" pitchFamily="34" charset="0"/>
                        </a:rPr>
                        <a:t>level</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solidFill>
                      <a:srgbClr val="D68328"/>
                    </a:solidFill>
                  </a:tcPr>
                </a:tc>
                <a:tc>
                  <a:txBody>
                    <a:bodyPr/>
                    <a:lstStyle/>
                    <a:p>
                      <a:pPr marL="0" algn="l" defTabSz="457200" rtl="0" eaLnBrk="1" latinLnBrk="0" hangingPunct="1"/>
                      <a:r>
                        <a:rPr lang="en-GB" sz="1600" b="1" kern="1200" dirty="0">
                          <a:solidFill>
                            <a:schemeClr val="lt1"/>
                          </a:solidFill>
                          <a:latin typeface="Arial" panose="020B0604020202020204" pitchFamily="34" charset="0"/>
                          <a:ea typeface="+mn-ea"/>
                          <a:cs typeface="Arial" panose="020B0604020202020204" pitchFamily="34" charset="0"/>
                        </a:rPr>
                        <a:t>price</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solidFill>
                      <a:srgbClr val="D68328"/>
                    </a:solidFill>
                  </a:tcPr>
                </a:tc>
                <a:extLst>
                  <a:ext uri="{0D108BD9-81ED-4DB2-BD59-A6C34878D82A}">
                    <a16:rowId xmlns:a16="http://schemas.microsoft.com/office/drawing/2014/main" val="10000"/>
                  </a:ext>
                </a:extLst>
              </a:tr>
              <a:tr h="0">
                <a:tc>
                  <a:txBody>
                    <a:bodyPr/>
                    <a:lstStyle/>
                    <a:p>
                      <a:pPr marL="0" algn="l" defTabSz="457200" rtl="0" eaLnBrk="1" latinLnBrk="0" hangingPunct="1"/>
                      <a:r>
                        <a:rPr lang="en-GB" sz="1600" kern="1200" dirty="0">
                          <a:solidFill>
                            <a:schemeClr val="dk1"/>
                          </a:solidFill>
                          <a:latin typeface="Arial" panose="020B0604020202020204" pitchFamily="34" charset="0"/>
                          <a:ea typeface="+mn-ea"/>
                          <a:cs typeface="Arial" panose="020B0604020202020204" pitchFamily="34" charset="0"/>
                        </a:rPr>
                        <a:t>P24</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tc>
                  <a:txBody>
                    <a:bodyPr/>
                    <a:lstStyle/>
                    <a:p>
                      <a:pPr marL="0" algn="l" defTabSz="457200" rtl="0" eaLnBrk="1" latinLnBrk="0" hangingPunct="1"/>
                      <a:r>
                        <a:rPr lang="en-GB" sz="1600" kern="1200" dirty="0">
                          <a:solidFill>
                            <a:schemeClr val="dk1"/>
                          </a:solidFill>
                          <a:latin typeface="Arial" panose="020B0604020202020204" pitchFamily="34" charset="0"/>
                          <a:ea typeface="+mn-ea"/>
                          <a:cs typeface="Arial" panose="020B0604020202020204" pitchFamily="34" charset="0"/>
                        </a:rPr>
                        <a:t>Equations</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tc>
                  <a:txBody>
                    <a:bodyPr/>
                    <a:lstStyle/>
                    <a:p>
                      <a:pPr marL="0" algn="l" defTabSz="457200" rtl="0" eaLnBrk="1" latinLnBrk="0" hangingPunct="1"/>
                      <a:r>
                        <a:rPr lang="en-GB" sz="1600" kern="1200" dirty="0">
                          <a:solidFill>
                            <a:schemeClr val="dk1"/>
                          </a:solidFill>
                          <a:latin typeface="Arial" panose="020B0604020202020204" pitchFamily="34" charset="0"/>
                          <a:ea typeface="+mn-ea"/>
                          <a:cs typeface="Arial" panose="020B0604020202020204" pitchFamily="34" charset="0"/>
                        </a:rPr>
                        <a:t>Maths</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tc>
                  <a:txBody>
                    <a:bodyPr/>
                    <a:lstStyle/>
                    <a:p>
                      <a:pPr marL="0" algn="l" defTabSz="457200" rtl="0" eaLnBrk="1" latinLnBrk="0" hangingPunct="1"/>
                      <a:r>
                        <a:rPr lang="en-GB" sz="1600" kern="1200" dirty="0">
                          <a:solidFill>
                            <a:schemeClr val="dk1"/>
                          </a:solidFill>
                          <a:latin typeface="Arial" panose="020B0604020202020204" pitchFamily="34" charset="0"/>
                          <a:ea typeface="+mn-ea"/>
                          <a:cs typeface="Arial" panose="020B0604020202020204" pitchFamily="34" charset="0"/>
                        </a:rPr>
                        <a:t>2</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tc>
                  <a:txBody>
                    <a:bodyPr/>
                    <a:lstStyle/>
                    <a:p>
                      <a:pPr marL="0" algn="l" defTabSz="457200" rtl="0" eaLnBrk="1" latinLnBrk="0" hangingPunct="1"/>
                      <a:r>
                        <a:rPr lang="en-GB" sz="1600" kern="1200" dirty="0">
                          <a:solidFill>
                            <a:schemeClr val="dk1"/>
                          </a:solidFill>
                          <a:latin typeface="Arial" panose="020B0604020202020204" pitchFamily="34" charset="0"/>
                          <a:ea typeface="+mn-ea"/>
                          <a:cs typeface="Arial" panose="020B0604020202020204" pitchFamily="34" charset="0"/>
                        </a:rPr>
                        <a:t>£12.00</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extLst>
                  <a:ext uri="{0D108BD9-81ED-4DB2-BD59-A6C34878D82A}">
                    <a16:rowId xmlns:a16="http://schemas.microsoft.com/office/drawing/2014/main" val="10001"/>
                  </a:ext>
                </a:extLst>
              </a:tr>
              <a:tr h="0">
                <a:tc>
                  <a:txBody>
                    <a:bodyPr/>
                    <a:lstStyle/>
                    <a:p>
                      <a:pPr marL="0" algn="l" defTabSz="457200" rtl="0" eaLnBrk="1" latinLnBrk="0" hangingPunct="1"/>
                      <a:r>
                        <a:rPr lang="en-GB" sz="1600" kern="1200" dirty="0">
                          <a:solidFill>
                            <a:schemeClr val="dk1"/>
                          </a:solidFill>
                          <a:latin typeface="Arial" panose="020B0604020202020204" pitchFamily="34" charset="0"/>
                          <a:ea typeface="+mn-ea"/>
                          <a:cs typeface="Arial" panose="020B0604020202020204" pitchFamily="34" charset="0"/>
                        </a:rPr>
                        <a:t>P36</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tc>
                  <a:txBody>
                    <a:bodyPr/>
                    <a:lstStyle/>
                    <a:p>
                      <a:pPr marL="0" algn="l" defTabSz="457200" rtl="0" eaLnBrk="1" latinLnBrk="0" hangingPunct="1"/>
                      <a:r>
                        <a:rPr lang="en-GB" sz="1600" kern="1200" dirty="0">
                          <a:solidFill>
                            <a:schemeClr val="dk1"/>
                          </a:solidFill>
                          <a:latin typeface="Arial" panose="020B0604020202020204" pitchFamily="34" charset="0"/>
                          <a:ea typeface="+mn-ea"/>
                          <a:cs typeface="Arial" panose="020B0604020202020204" pitchFamily="34" charset="0"/>
                        </a:rPr>
                        <a:t>Programming</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tc>
                  <a:txBody>
                    <a:bodyPr/>
                    <a:lstStyle/>
                    <a:p>
                      <a:pPr marL="0" algn="l" defTabSz="457200" rtl="0" eaLnBrk="1" latinLnBrk="0" hangingPunct="1"/>
                      <a:r>
                        <a:rPr lang="en-GB" sz="1600" kern="1200" dirty="0">
                          <a:solidFill>
                            <a:schemeClr val="dk1"/>
                          </a:solidFill>
                          <a:latin typeface="Arial" panose="020B0604020202020204" pitchFamily="34" charset="0"/>
                          <a:ea typeface="+mn-ea"/>
                          <a:cs typeface="Arial" panose="020B0604020202020204" pitchFamily="34" charset="0"/>
                        </a:rPr>
                        <a:t>Comp Science</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tc>
                  <a:txBody>
                    <a:bodyPr/>
                    <a:lstStyle/>
                    <a:p>
                      <a:pPr marL="0" algn="l" defTabSz="457200" rtl="0" eaLnBrk="1" latinLnBrk="0" hangingPunct="1"/>
                      <a:r>
                        <a:rPr lang="en-GB" sz="1600" kern="1200" dirty="0">
                          <a:solidFill>
                            <a:schemeClr val="dk1"/>
                          </a:solidFill>
                          <a:latin typeface="Arial" panose="020B0604020202020204" pitchFamily="34" charset="0"/>
                          <a:ea typeface="+mn-ea"/>
                          <a:cs typeface="Arial" panose="020B0604020202020204" pitchFamily="34" charset="0"/>
                        </a:rPr>
                        <a:t>4</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tc>
                  <a:txBody>
                    <a:bodyPr/>
                    <a:lstStyle/>
                    <a:p>
                      <a:pPr marL="0" algn="l" defTabSz="457200" rtl="0" eaLnBrk="1" latinLnBrk="0" hangingPunct="1"/>
                      <a:r>
                        <a:rPr lang="en-GB" sz="1600" kern="1200" dirty="0">
                          <a:solidFill>
                            <a:schemeClr val="dk1"/>
                          </a:solidFill>
                          <a:latin typeface="Arial" panose="020B0604020202020204" pitchFamily="34" charset="0"/>
                          <a:ea typeface="+mn-ea"/>
                          <a:cs typeface="Arial" panose="020B0604020202020204" pitchFamily="34" charset="0"/>
                        </a:rPr>
                        <a:t>£25.00</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extLst>
                  <a:ext uri="{0D108BD9-81ED-4DB2-BD59-A6C34878D82A}">
                    <a16:rowId xmlns:a16="http://schemas.microsoft.com/office/drawing/2014/main" val="10002"/>
                  </a:ext>
                </a:extLst>
              </a:tr>
              <a:tr h="0">
                <a:tc>
                  <a:txBody>
                    <a:bodyPr/>
                    <a:lstStyle/>
                    <a:p>
                      <a:pPr marL="0" algn="l" defTabSz="457200" rtl="0" eaLnBrk="1" latinLnBrk="0" hangingPunct="1"/>
                      <a:r>
                        <a:rPr lang="en-GB" sz="1600" kern="1200" dirty="0">
                          <a:solidFill>
                            <a:schemeClr val="dk1"/>
                          </a:solidFill>
                          <a:latin typeface="Arial" panose="020B0604020202020204" pitchFamily="34" charset="0"/>
                          <a:ea typeface="+mn-ea"/>
                          <a:cs typeface="Arial" panose="020B0604020202020204" pitchFamily="34" charset="0"/>
                        </a:rPr>
                        <a:t>P47</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tc>
                  <a:txBody>
                    <a:bodyPr/>
                    <a:lstStyle/>
                    <a:p>
                      <a:pPr marL="0" algn="l" defTabSz="457200" rtl="0" eaLnBrk="1" latinLnBrk="0" hangingPunct="1"/>
                      <a:r>
                        <a:rPr lang="en-GB" sz="1600" kern="1200" dirty="0">
                          <a:solidFill>
                            <a:schemeClr val="dk1"/>
                          </a:solidFill>
                          <a:latin typeface="Arial" panose="020B0604020202020204" pitchFamily="34" charset="0"/>
                          <a:ea typeface="+mn-ea"/>
                          <a:cs typeface="Arial" panose="020B0604020202020204" pitchFamily="34" charset="0"/>
                        </a:rPr>
                        <a:t>Database</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tc>
                  <a:txBody>
                    <a:bodyPr/>
                    <a:lstStyle/>
                    <a:p>
                      <a:pPr marL="0" algn="l" defTabSz="457200" rtl="0" eaLnBrk="1" latinLnBrk="0" hangingPunct="1"/>
                      <a:r>
                        <a:rPr lang="en-GB" sz="1600" kern="1200" dirty="0">
                          <a:solidFill>
                            <a:schemeClr val="dk1"/>
                          </a:solidFill>
                          <a:latin typeface="Arial" panose="020B0604020202020204" pitchFamily="34" charset="0"/>
                          <a:ea typeface="+mn-ea"/>
                          <a:cs typeface="Arial" panose="020B0604020202020204" pitchFamily="34" charset="0"/>
                        </a:rPr>
                        <a:t>Comp Science</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tc>
                  <a:txBody>
                    <a:bodyPr/>
                    <a:lstStyle/>
                    <a:p>
                      <a:pPr marL="0" algn="l" defTabSz="457200" rtl="0" eaLnBrk="1" latinLnBrk="0" hangingPunct="1"/>
                      <a:r>
                        <a:rPr lang="en-GB" sz="1600" kern="1200" dirty="0">
                          <a:solidFill>
                            <a:schemeClr val="dk1"/>
                          </a:solidFill>
                          <a:latin typeface="Arial" panose="020B0604020202020204" pitchFamily="34" charset="0"/>
                          <a:ea typeface="+mn-ea"/>
                          <a:cs typeface="Arial" panose="020B0604020202020204" pitchFamily="34" charset="0"/>
                        </a:rPr>
                        <a:t>4</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tc>
                  <a:txBody>
                    <a:bodyPr/>
                    <a:lstStyle/>
                    <a:p>
                      <a:pPr marL="0" algn="l" defTabSz="457200" rtl="0" eaLnBrk="1" latinLnBrk="0" hangingPunct="1"/>
                      <a:r>
                        <a:rPr lang="en-GB" sz="1600" kern="1200" dirty="0">
                          <a:solidFill>
                            <a:schemeClr val="dk1"/>
                          </a:solidFill>
                          <a:latin typeface="Arial" panose="020B0604020202020204" pitchFamily="34" charset="0"/>
                          <a:ea typeface="+mn-ea"/>
                          <a:cs typeface="Arial" panose="020B0604020202020204" pitchFamily="34" charset="0"/>
                        </a:rPr>
                        <a:t>£25.00</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extLst>
                  <a:ext uri="{0D108BD9-81ED-4DB2-BD59-A6C34878D82A}">
                    <a16:rowId xmlns:a16="http://schemas.microsoft.com/office/drawing/2014/main" val="10003"/>
                  </a:ext>
                </a:extLst>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3755011739"/>
              </p:ext>
            </p:extLst>
          </p:nvPr>
        </p:nvGraphicFramePr>
        <p:xfrm>
          <a:off x="2444750" y="1800096"/>
          <a:ext cx="6096000" cy="1341120"/>
        </p:xfrm>
        <a:graphic>
          <a:graphicData uri="http://schemas.openxmlformats.org/drawingml/2006/table">
            <a:tbl>
              <a:tblPr firstRow="1" bandRow="1">
                <a:tableStyleId>{5C22544A-7EE6-4342-B048-85BDC9FD1C3A}</a:tableStyleId>
              </a:tblPr>
              <a:tblGrid>
                <a:gridCol w="901700">
                  <a:extLst>
                    <a:ext uri="{9D8B030D-6E8A-4147-A177-3AD203B41FA5}">
                      <a16:colId xmlns:a16="http://schemas.microsoft.com/office/drawing/2014/main" val="20000"/>
                    </a:ext>
                  </a:extLst>
                </a:gridCol>
                <a:gridCol w="673100">
                  <a:extLst>
                    <a:ext uri="{9D8B030D-6E8A-4147-A177-3AD203B41FA5}">
                      <a16:colId xmlns:a16="http://schemas.microsoft.com/office/drawing/2014/main" val="20001"/>
                    </a:ext>
                  </a:extLst>
                </a:gridCol>
                <a:gridCol w="1155700">
                  <a:extLst>
                    <a:ext uri="{9D8B030D-6E8A-4147-A177-3AD203B41FA5}">
                      <a16:colId xmlns:a16="http://schemas.microsoft.com/office/drawing/2014/main" val="20002"/>
                    </a:ext>
                  </a:extLst>
                </a:gridCol>
                <a:gridCol w="1066800">
                  <a:extLst>
                    <a:ext uri="{9D8B030D-6E8A-4147-A177-3AD203B41FA5}">
                      <a16:colId xmlns:a16="http://schemas.microsoft.com/office/drawing/2014/main" val="20003"/>
                    </a:ext>
                  </a:extLst>
                </a:gridCol>
                <a:gridCol w="2298700">
                  <a:extLst>
                    <a:ext uri="{9D8B030D-6E8A-4147-A177-3AD203B41FA5}">
                      <a16:colId xmlns:a16="http://schemas.microsoft.com/office/drawing/2014/main" val="20004"/>
                    </a:ext>
                  </a:extLst>
                </a:gridCol>
              </a:tblGrid>
              <a:tr h="0">
                <a:tc>
                  <a:txBody>
                    <a:bodyPr/>
                    <a:lstStyle/>
                    <a:p>
                      <a:r>
                        <a:rPr lang="en-GB" sz="1600" dirty="0">
                          <a:latin typeface="Arial" panose="020B0604020202020204" pitchFamily="34" charset="0"/>
                          <a:cs typeface="Arial" panose="020B0604020202020204" pitchFamily="34" charset="0"/>
                        </a:rPr>
                        <a:t>custID</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solidFill>
                      <a:srgbClr val="D68328"/>
                    </a:solidFill>
                  </a:tcPr>
                </a:tc>
                <a:tc>
                  <a:txBody>
                    <a:bodyPr/>
                    <a:lstStyle/>
                    <a:p>
                      <a:r>
                        <a:rPr lang="en-GB" sz="1600" dirty="0">
                          <a:latin typeface="Arial" panose="020B0604020202020204" pitchFamily="34" charset="0"/>
                          <a:cs typeface="Arial" panose="020B0604020202020204" pitchFamily="34" charset="0"/>
                        </a:rPr>
                        <a:t>title</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solidFill>
                      <a:srgbClr val="D68328"/>
                    </a:solidFill>
                  </a:tcPr>
                </a:tc>
                <a:tc>
                  <a:txBody>
                    <a:bodyPr/>
                    <a:lstStyle/>
                    <a:p>
                      <a:r>
                        <a:rPr lang="en-GB" sz="1600" dirty="0">
                          <a:latin typeface="Arial" panose="020B0604020202020204" pitchFamily="34" charset="0"/>
                          <a:cs typeface="Arial" panose="020B0604020202020204" pitchFamily="34" charset="0"/>
                        </a:rPr>
                        <a:t>firstname</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solidFill>
                      <a:srgbClr val="D68328"/>
                    </a:solidFill>
                  </a:tcPr>
                </a:tc>
                <a:tc>
                  <a:txBody>
                    <a:bodyPr/>
                    <a:lstStyle/>
                    <a:p>
                      <a:r>
                        <a:rPr lang="en-GB" sz="1600" dirty="0">
                          <a:latin typeface="Arial" panose="020B0604020202020204" pitchFamily="34" charset="0"/>
                          <a:cs typeface="Arial" panose="020B0604020202020204" pitchFamily="34" charset="0"/>
                        </a:rPr>
                        <a:t>surname</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solidFill>
                      <a:srgbClr val="D68328"/>
                    </a:solidFill>
                  </a:tcPr>
                </a:tc>
                <a:tc>
                  <a:txBody>
                    <a:bodyPr/>
                    <a:lstStyle/>
                    <a:p>
                      <a:r>
                        <a:rPr lang="en-GB" sz="1600" dirty="0">
                          <a:latin typeface="Arial" panose="020B0604020202020204" pitchFamily="34" charset="0"/>
                          <a:cs typeface="Arial" panose="020B0604020202020204" pitchFamily="34" charset="0"/>
                        </a:rPr>
                        <a:t>email</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solidFill>
                      <a:srgbClr val="D68328"/>
                    </a:solidFill>
                  </a:tcPr>
                </a:tc>
                <a:extLst>
                  <a:ext uri="{0D108BD9-81ED-4DB2-BD59-A6C34878D82A}">
                    <a16:rowId xmlns:a16="http://schemas.microsoft.com/office/drawing/2014/main" val="10000"/>
                  </a:ext>
                </a:extLst>
              </a:tr>
              <a:tr h="0">
                <a:tc>
                  <a:txBody>
                    <a:bodyPr/>
                    <a:lstStyle/>
                    <a:p>
                      <a:r>
                        <a:rPr lang="en-GB" sz="1600" dirty="0">
                          <a:latin typeface="Arial" panose="020B0604020202020204" pitchFamily="34" charset="0"/>
                          <a:cs typeface="Arial" panose="020B0604020202020204" pitchFamily="34" charset="0"/>
                        </a:rPr>
                        <a:t>C111</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tc>
                  <a:txBody>
                    <a:bodyPr/>
                    <a:lstStyle/>
                    <a:p>
                      <a:r>
                        <a:rPr lang="en-GB" sz="1600" dirty="0">
                          <a:latin typeface="Arial" panose="020B0604020202020204" pitchFamily="34" charset="0"/>
                          <a:cs typeface="Arial" panose="020B0604020202020204" pitchFamily="34" charset="0"/>
                        </a:rPr>
                        <a:t>Mr</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tc>
                  <a:txBody>
                    <a:bodyPr/>
                    <a:lstStyle/>
                    <a:p>
                      <a:r>
                        <a:rPr lang="en-GB" sz="1600" dirty="0">
                          <a:latin typeface="Arial" panose="020B0604020202020204" pitchFamily="34" charset="0"/>
                          <a:cs typeface="Arial" panose="020B0604020202020204" pitchFamily="34" charset="0"/>
                        </a:rPr>
                        <a:t>Fred</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tc>
                  <a:txBody>
                    <a:bodyPr/>
                    <a:lstStyle/>
                    <a:p>
                      <a:r>
                        <a:rPr lang="en-GB" sz="1600" dirty="0">
                          <a:latin typeface="Arial" panose="020B0604020202020204" pitchFamily="34" charset="0"/>
                          <a:cs typeface="Arial" panose="020B0604020202020204" pitchFamily="34" charset="0"/>
                        </a:rPr>
                        <a:t>Carr</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tc>
                  <a:txBody>
                    <a:bodyPr/>
                    <a:lstStyle/>
                    <a:p>
                      <a:r>
                        <a:rPr lang="en-GB" sz="1600">
                          <a:latin typeface="Arial" panose="020B0604020202020204" pitchFamily="34" charset="0"/>
                          <a:cs typeface="Arial" panose="020B0604020202020204" pitchFamily="34" charset="0"/>
                        </a:rPr>
                        <a:t>fcarr53@gmail.com</a:t>
                      </a:r>
                      <a:endParaRPr lang="en-GB" sz="1600" dirty="0">
                        <a:latin typeface="Arial" panose="020B0604020202020204" pitchFamily="34" charset="0"/>
                        <a:cs typeface="Arial" panose="020B0604020202020204" pitchFamily="34" charset="0"/>
                      </a:endParaRP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extLst>
                  <a:ext uri="{0D108BD9-81ED-4DB2-BD59-A6C34878D82A}">
                    <a16:rowId xmlns:a16="http://schemas.microsoft.com/office/drawing/2014/main" val="10001"/>
                  </a:ext>
                </a:extLst>
              </a:tr>
              <a:tr h="0">
                <a:tc>
                  <a:txBody>
                    <a:bodyPr/>
                    <a:lstStyle/>
                    <a:p>
                      <a:r>
                        <a:rPr lang="en-GB" sz="1600" dirty="0">
                          <a:latin typeface="Arial" panose="020B0604020202020204" pitchFamily="34" charset="0"/>
                          <a:cs typeface="Arial" panose="020B0604020202020204" pitchFamily="34" charset="0"/>
                        </a:rPr>
                        <a:t>C245</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tc>
                  <a:txBody>
                    <a:bodyPr/>
                    <a:lstStyle/>
                    <a:p>
                      <a:r>
                        <a:rPr lang="en-GB" sz="1600" dirty="0">
                          <a:latin typeface="Arial" panose="020B0604020202020204" pitchFamily="34" charset="0"/>
                          <a:cs typeface="Arial" panose="020B0604020202020204" pitchFamily="34" charset="0"/>
                        </a:rPr>
                        <a:t>Miss</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tc>
                  <a:txBody>
                    <a:bodyPr/>
                    <a:lstStyle/>
                    <a:p>
                      <a:r>
                        <a:rPr lang="en-GB" sz="1600" dirty="0">
                          <a:latin typeface="Arial" panose="020B0604020202020204" pitchFamily="34" charset="0"/>
                          <a:cs typeface="Arial" panose="020B0604020202020204" pitchFamily="34" charset="0"/>
                        </a:rPr>
                        <a:t>Mabel</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tc>
                  <a:txBody>
                    <a:bodyPr/>
                    <a:lstStyle/>
                    <a:p>
                      <a:r>
                        <a:rPr lang="en-GB" sz="1600" dirty="0">
                          <a:latin typeface="Arial" panose="020B0604020202020204" pitchFamily="34" charset="0"/>
                          <a:cs typeface="Arial" panose="020B0604020202020204" pitchFamily="34" charset="0"/>
                        </a:rPr>
                        <a:t>Jenkins</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tc>
                  <a:txBody>
                    <a:bodyPr/>
                    <a:lstStyle/>
                    <a:p>
                      <a:r>
                        <a:rPr lang="en-GB" sz="1600" dirty="0">
                          <a:latin typeface="Arial" panose="020B0604020202020204" pitchFamily="34" charset="0"/>
                          <a:cs typeface="Arial" panose="020B0604020202020204" pitchFamily="34" charset="0"/>
                        </a:rPr>
                        <a:t>mabel777@bt.com</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extLst>
                  <a:ext uri="{0D108BD9-81ED-4DB2-BD59-A6C34878D82A}">
                    <a16:rowId xmlns:a16="http://schemas.microsoft.com/office/drawing/2014/main" val="10002"/>
                  </a:ext>
                </a:extLst>
              </a:tr>
              <a:tr h="0">
                <a:tc>
                  <a:txBody>
                    <a:bodyPr/>
                    <a:lstStyle/>
                    <a:p>
                      <a:r>
                        <a:rPr lang="en-GB" sz="1600" dirty="0">
                          <a:latin typeface="Arial" panose="020B0604020202020204" pitchFamily="34" charset="0"/>
                          <a:cs typeface="Arial" panose="020B0604020202020204" pitchFamily="34" charset="0"/>
                        </a:rPr>
                        <a:t>C364</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tc>
                  <a:txBody>
                    <a:bodyPr/>
                    <a:lstStyle/>
                    <a:p>
                      <a:r>
                        <a:rPr lang="en-GB" sz="1600" dirty="0">
                          <a:latin typeface="Arial" panose="020B0604020202020204" pitchFamily="34" charset="0"/>
                          <a:cs typeface="Arial" panose="020B0604020202020204" pitchFamily="34" charset="0"/>
                        </a:rPr>
                        <a:t>Miss</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tc>
                  <a:txBody>
                    <a:bodyPr/>
                    <a:lstStyle/>
                    <a:p>
                      <a:r>
                        <a:rPr lang="en-GB" sz="1600" dirty="0">
                          <a:latin typeface="Arial" panose="020B0604020202020204" pitchFamily="34" charset="0"/>
                          <a:cs typeface="Arial" panose="020B0604020202020204" pitchFamily="34" charset="0"/>
                        </a:rPr>
                        <a:t>Jasmine</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tc>
                  <a:txBody>
                    <a:bodyPr/>
                    <a:lstStyle/>
                    <a:p>
                      <a:r>
                        <a:rPr lang="en-GB" sz="1600" dirty="0">
                          <a:latin typeface="Arial" panose="020B0604020202020204" pitchFamily="34" charset="0"/>
                          <a:cs typeface="Arial" panose="020B0604020202020204" pitchFamily="34" charset="0"/>
                        </a:rPr>
                        <a:t>Kumar</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tc>
                  <a:txBody>
                    <a:bodyPr/>
                    <a:lstStyle/>
                    <a:p>
                      <a:r>
                        <a:rPr lang="en-GB" sz="1600" dirty="0">
                          <a:latin typeface="Arial" panose="020B0604020202020204" pitchFamily="34" charset="0"/>
                          <a:cs typeface="Arial" panose="020B0604020202020204" pitchFamily="34" charset="0"/>
                        </a:rPr>
                        <a:t>jkumar@icloud.com</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extLst>
                  <a:ext uri="{0D108BD9-81ED-4DB2-BD59-A6C34878D82A}">
                    <a16:rowId xmlns:a16="http://schemas.microsoft.com/office/drawing/2014/main" val="10003"/>
                  </a:ext>
                </a:extLst>
              </a:tr>
            </a:tbl>
          </a:graphicData>
        </a:graphic>
      </p:graphicFrame>
      <p:sp>
        <p:nvSpPr>
          <p:cNvPr id="9" name="TextBox 8"/>
          <p:cNvSpPr txBox="1"/>
          <p:nvPr/>
        </p:nvSpPr>
        <p:spPr>
          <a:xfrm>
            <a:off x="579580" y="1800096"/>
            <a:ext cx="1632023" cy="369332"/>
          </a:xfrm>
          <a:prstGeom prst="rect">
            <a:avLst/>
          </a:prstGeom>
          <a:noFill/>
        </p:spPr>
        <p:txBody>
          <a:bodyPr wrap="square" rtlCol="0">
            <a:spAutoFit/>
          </a:bodyPr>
          <a:lstStyle/>
          <a:p>
            <a:r>
              <a:rPr lang="en-GB" b="1" dirty="0">
                <a:latin typeface="Arial" panose="020B0604020202020204" pitchFamily="34" charset="0"/>
                <a:cs typeface="Arial" panose="020B0604020202020204" pitchFamily="34" charset="0"/>
              </a:rPr>
              <a:t>tblCustomer</a:t>
            </a:r>
          </a:p>
        </p:txBody>
      </p:sp>
      <p:sp>
        <p:nvSpPr>
          <p:cNvPr id="10" name="TextBox 9"/>
          <p:cNvSpPr txBox="1"/>
          <p:nvPr/>
        </p:nvSpPr>
        <p:spPr>
          <a:xfrm>
            <a:off x="579580" y="3306477"/>
            <a:ext cx="1865169" cy="369332"/>
          </a:xfrm>
          <a:prstGeom prst="rect">
            <a:avLst/>
          </a:prstGeom>
          <a:noFill/>
        </p:spPr>
        <p:txBody>
          <a:bodyPr wrap="square" rtlCol="0">
            <a:spAutoFit/>
          </a:bodyPr>
          <a:lstStyle/>
          <a:p>
            <a:r>
              <a:rPr lang="en-GB" b="1" dirty="0">
                <a:latin typeface="Arial" panose="020B0604020202020204" pitchFamily="34" charset="0"/>
                <a:cs typeface="Arial" panose="020B0604020202020204" pitchFamily="34" charset="0"/>
              </a:rPr>
              <a:t>tblSubscription</a:t>
            </a:r>
          </a:p>
        </p:txBody>
      </p:sp>
      <p:sp>
        <p:nvSpPr>
          <p:cNvPr id="11" name="TextBox 10"/>
          <p:cNvSpPr txBox="1"/>
          <p:nvPr/>
        </p:nvSpPr>
        <p:spPr>
          <a:xfrm>
            <a:off x="579581" y="4859041"/>
            <a:ext cx="1794164" cy="369332"/>
          </a:xfrm>
          <a:prstGeom prst="rect">
            <a:avLst/>
          </a:prstGeom>
          <a:noFill/>
        </p:spPr>
        <p:txBody>
          <a:bodyPr wrap="square" rtlCol="0">
            <a:spAutoFit/>
          </a:bodyPr>
          <a:lstStyle/>
          <a:p>
            <a:r>
              <a:rPr lang="en-GB" b="1" dirty="0">
                <a:latin typeface="Arial" panose="020B0604020202020204" pitchFamily="34" charset="0"/>
                <a:cs typeface="Arial" panose="020B0604020202020204" pitchFamily="34" charset="0"/>
              </a:rPr>
              <a:t>tblProduct</a:t>
            </a:r>
          </a:p>
        </p:txBody>
      </p:sp>
      <p:sp>
        <p:nvSpPr>
          <p:cNvPr id="2" name="Title 1"/>
          <p:cNvSpPr>
            <a:spLocks noGrp="1"/>
          </p:cNvSpPr>
          <p:nvPr>
            <p:ph type="title"/>
          </p:nvPr>
        </p:nvSpPr>
        <p:spPr/>
        <p:txBody>
          <a:bodyPr/>
          <a:lstStyle/>
          <a:p>
            <a:r>
              <a:rPr lang="en-GB" dirty="0"/>
              <a:t>RevisionSubs tables</a:t>
            </a:r>
          </a:p>
        </p:txBody>
      </p:sp>
    </p:spTree>
    <p:extLst>
      <p:ext uri="{BB962C8B-B14F-4D97-AF65-F5344CB8AC3E}">
        <p14:creationId xmlns:p14="http://schemas.microsoft.com/office/powerpoint/2010/main" val="31525876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p:txBody>
          <a:bodyPr/>
          <a:lstStyle/>
          <a:p>
            <a:r>
              <a:rPr lang="en-GB" dirty="0"/>
              <a:t>Do </a:t>
            </a:r>
            <a:r>
              <a:rPr lang="en-GB" b="1" dirty="0"/>
              <a:t>Task 1</a:t>
            </a:r>
            <a:r>
              <a:rPr lang="en-GB" dirty="0"/>
              <a:t> and </a:t>
            </a:r>
            <a:r>
              <a:rPr lang="en-GB" b="1" dirty="0"/>
              <a:t>Task 2</a:t>
            </a:r>
            <a:r>
              <a:rPr lang="en-GB" dirty="0"/>
              <a:t> on the worksheet</a:t>
            </a:r>
          </a:p>
        </p:txBody>
      </p:sp>
      <p:sp>
        <p:nvSpPr>
          <p:cNvPr id="5" name="Title 4"/>
          <p:cNvSpPr>
            <a:spLocks noGrp="1"/>
          </p:cNvSpPr>
          <p:nvPr>
            <p:ph type="title"/>
          </p:nvPr>
        </p:nvSpPr>
        <p:spPr/>
        <p:txBody>
          <a:bodyPr/>
          <a:lstStyle/>
          <a:p>
            <a:r>
              <a:rPr lang="en-GB" dirty="0"/>
              <a:t>Worksheet 1</a:t>
            </a:r>
          </a:p>
        </p:txBody>
      </p:sp>
    </p:spTree>
    <p:extLst>
      <p:ext uri="{BB962C8B-B14F-4D97-AF65-F5344CB8AC3E}">
        <p14:creationId xmlns:p14="http://schemas.microsoft.com/office/powerpoint/2010/main" val="27277919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4"/>
          </p:nvPr>
        </p:nvSpPr>
        <p:spPr/>
        <p:txBody>
          <a:bodyPr/>
          <a:lstStyle/>
          <a:p>
            <a:r>
              <a:rPr lang="en-GB" dirty="0"/>
              <a:t>When there is a many-to-many relationship between tables, they cannot be directly linked</a:t>
            </a:r>
          </a:p>
          <a:p>
            <a:pPr lvl="1"/>
            <a:r>
              <a:rPr lang="en-GB" dirty="0"/>
              <a:t>For example, you cannot link the entities Customer and Product directly</a:t>
            </a:r>
          </a:p>
          <a:p>
            <a:pPr lvl="1"/>
            <a:endParaRPr lang="en-GB" dirty="0"/>
          </a:p>
          <a:p>
            <a:pPr lvl="1"/>
            <a:endParaRPr lang="en-GB" dirty="0"/>
          </a:p>
          <a:p>
            <a:pPr lvl="1"/>
            <a:endParaRPr lang="en-GB" dirty="0"/>
          </a:p>
          <a:p>
            <a:r>
              <a:rPr lang="en-GB" dirty="0"/>
              <a:t>Why not?</a:t>
            </a:r>
          </a:p>
        </p:txBody>
      </p:sp>
      <p:sp>
        <p:nvSpPr>
          <p:cNvPr id="4" name="Title 3"/>
          <p:cNvSpPr>
            <a:spLocks noGrp="1"/>
          </p:cNvSpPr>
          <p:nvPr>
            <p:ph type="title"/>
          </p:nvPr>
        </p:nvSpPr>
        <p:spPr/>
        <p:txBody>
          <a:bodyPr/>
          <a:lstStyle/>
          <a:p>
            <a:r>
              <a:rPr lang="en-GB" dirty="0"/>
              <a:t>Many-to-many relationships</a:t>
            </a:r>
          </a:p>
        </p:txBody>
      </p:sp>
      <p:pic>
        <p:nvPicPr>
          <p:cNvPr id="3074" name="Picture 2" descr="C:\Users\Rob\AppData\Roaming\PixelMetrics\CaptureWiz\Temp\15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61131" y="3511835"/>
            <a:ext cx="6123528" cy="8838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45742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4"/>
          </p:nvPr>
        </p:nvSpPr>
        <p:spPr>
          <a:xfrm>
            <a:off x="724279" y="1704179"/>
            <a:ext cx="7920099" cy="3453607"/>
          </a:xfrm>
        </p:spPr>
        <p:txBody>
          <a:bodyPr/>
          <a:lstStyle/>
          <a:p>
            <a:r>
              <a:rPr lang="en-GB" dirty="0"/>
              <a:t>You would need several fields in tblCustomer to hold the ProductID of each product a customer has subscribed to</a:t>
            </a:r>
          </a:p>
          <a:p>
            <a:r>
              <a:rPr lang="en-GB" dirty="0"/>
              <a:t>But how many fields would you allow?</a:t>
            </a:r>
          </a:p>
          <a:p>
            <a:pPr lvl="1"/>
            <a:r>
              <a:rPr lang="en-GB" dirty="0"/>
              <a:t>How would you find all customers who had subscribed to a particular product?</a:t>
            </a:r>
          </a:p>
        </p:txBody>
      </p:sp>
      <p:sp>
        <p:nvSpPr>
          <p:cNvPr id="4" name="Title 3"/>
          <p:cNvSpPr>
            <a:spLocks noGrp="1"/>
          </p:cNvSpPr>
          <p:nvPr>
            <p:ph type="title"/>
          </p:nvPr>
        </p:nvSpPr>
        <p:spPr/>
        <p:txBody>
          <a:bodyPr/>
          <a:lstStyle/>
          <a:p>
            <a:r>
              <a:rPr lang="en-GB" dirty="0"/>
              <a:t>Many-to-many relationships</a:t>
            </a:r>
          </a:p>
        </p:txBody>
      </p:sp>
      <p:graphicFrame>
        <p:nvGraphicFramePr>
          <p:cNvPr id="7" name="Table 6"/>
          <p:cNvGraphicFramePr>
            <a:graphicFrameLocks noGrp="1"/>
          </p:cNvGraphicFramePr>
          <p:nvPr>
            <p:extLst>
              <p:ext uri="{D42A27DB-BD31-4B8C-83A1-F6EECF244321}">
                <p14:modId xmlns:p14="http://schemas.microsoft.com/office/powerpoint/2010/main" val="844679383"/>
              </p:ext>
            </p:extLst>
          </p:nvPr>
        </p:nvGraphicFramePr>
        <p:xfrm>
          <a:off x="724279" y="4487226"/>
          <a:ext cx="7812857" cy="1341120"/>
        </p:xfrm>
        <a:graphic>
          <a:graphicData uri="http://schemas.openxmlformats.org/drawingml/2006/table">
            <a:tbl>
              <a:tblPr firstRow="1" bandRow="1">
                <a:tableStyleId>{5C22544A-7EE6-4342-B048-85BDC9FD1C3A}</a:tableStyleId>
              </a:tblPr>
              <a:tblGrid>
                <a:gridCol w="860743">
                  <a:extLst>
                    <a:ext uri="{9D8B030D-6E8A-4147-A177-3AD203B41FA5}">
                      <a16:colId xmlns:a16="http://schemas.microsoft.com/office/drawing/2014/main" val="20000"/>
                    </a:ext>
                  </a:extLst>
                </a:gridCol>
                <a:gridCol w="657543">
                  <a:extLst>
                    <a:ext uri="{9D8B030D-6E8A-4147-A177-3AD203B41FA5}">
                      <a16:colId xmlns:a16="http://schemas.microsoft.com/office/drawing/2014/main" val="20001"/>
                    </a:ext>
                  </a:extLst>
                </a:gridCol>
                <a:gridCol w="1156018">
                  <a:extLst>
                    <a:ext uri="{9D8B030D-6E8A-4147-A177-3AD203B41FA5}">
                      <a16:colId xmlns:a16="http://schemas.microsoft.com/office/drawing/2014/main" val="20002"/>
                    </a:ext>
                  </a:extLst>
                </a:gridCol>
                <a:gridCol w="1086168">
                  <a:extLst>
                    <a:ext uri="{9D8B030D-6E8A-4147-A177-3AD203B41FA5}">
                      <a16:colId xmlns:a16="http://schemas.microsoft.com/office/drawing/2014/main" val="20003"/>
                    </a:ext>
                  </a:extLst>
                </a:gridCol>
                <a:gridCol w="2062480">
                  <a:extLst>
                    <a:ext uri="{9D8B030D-6E8A-4147-A177-3AD203B41FA5}">
                      <a16:colId xmlns:a16="http://schemas.microsoft.com/office/drawing/2014/main" val="20004"/>
                    </a:ext>
                  </a:extLst>
                </a:gridCol>
                <a:gridCol w="1017905">
                  <a:extLst>
                    <a:ext uri="{9D8B030D-6E8A-4147-A177-3AD203B41FA5}">
                      <a16:colId xmlns:a16="http://schemas.microsoft.com/office/drawing/2014/main" val="2745420227"/>
                    </a:ext>
                  </a:extLst>
                </a:gridCol>
                <a:gridCol w="972000">
                  <a:extLst>
                    <a:ext uri="{9D8B030D-6E8A-4147-A177-3AD203B41FA5}">
                      <a16:colId xmlns:a16="http://schemas.microsoft.com/office/drawing/2014/main" val="329621356"/>
                    </a:ext>
                  </a:extLst>
                </a:gridCol>
              </a:tblGrid>
              <a:tr h="0">
                <a:tc>
                  <a:txBody>
                    <a:bodyPr/>
                    <a:lstStyle/>
                    <a:p>
                      <a:r>
                        <a:rPr lang="en-GB" sz="1600" dirty="0">
                          <a:latin typeface="Arial" panose="020B0604020202020204" pitchFamily="34" charset="0"/>
                          <a:cs typeface="Arial" panose="020B0604020202020204" pitchFamily="34" charset="0"/>
                        </a:rPr>
                        <a:t>custID</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solidFill>
                      <a:srgbClr val="D68328"/>
                    </a:solidFill>
                  </a:tcPr>
                </a:tc>
                <a:tc>
                  <a:txBody>
                    <a:bodyPr/>
                    <a:lstStyle/>
                    <a:p>
                      <a:r>
                        <a:rPr lang="en-GB" sz="1600" dirty="0">
                          <a:latin typeface="Arial" panose="020B0604020202020204" pitchFamily="34" charset="0"/>
                          <a:cs typeface="Arial" panose="020B0604020202020204" pitchFamily="34" charset="0"/>
                        </a:rPr>
                        <a:t>title</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solidFill>
                      <a:srgbClr val="D68328"/>
                    </a:solidFill>
                  </a:tcPr>
                </a:tc>
                <a:tc>
                  <a:txBody>
                    <a:bodyPr/>
                    <a:lstStyle/>
                    <a:p>
                      <a:r>
                        <a:rPr lang="en-GB" sz="1600" dirty="0">
                          <a:latin typeface="Arial" panose="020B0604020202020204" pitchFamily="34" charset="0"/>
                          <a:cs typeface="Arial" panose="020B0604020202020204" pitchFamily="34" charset="0"/>
                        </a:rPr>
                        <a:t>firstname</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solidFill>
                      <a:srgbClr val="D68328"/>
                    </a:solidFill>
                  </a:tcPr>
                </a:tc>
                <a:tc>
                  <a:txBody>
                    <a:bodyPr/>
                    <a:lstStyle/>
                    <a:p>
                      <a:r>
                        <a:rPr lang="en-GB" sz="1600" dirty="0">
                          <a:latin typeface="Arial" panose="020B0604020202020204" pitchFamily="34" charset="0"/>
                          <a:cs typeface="Arial" panose="020B0604020202020204" pitchFamily="34" charset="0"/>
                        </a:rPr>
                        <a:t>surname</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solidFill>
                      <a:srgbClr val="D68328"/>
                    </a:solidFill>
                  </a:tcPr>
                </a:tc>
                <a:tc>
                  <a:txBody>
                    <a:bodyPr/>
                    <a:lstStyle/>
                    <a:p>
                      <a:r>
                        <a:rPr lang="en-GB" sz="1600" dirty="0">
                          <a:latin typeface="Arial" panose="020B0604020202020204" pitchFamily="34" charset="0"/>
                          <a:cs typeface="Arial" panose="020B0604020202020204" pitchFamily="34" charset="0"/>
                        </a:rPr>
                        <a:t>email</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solidFill>
                      <a:srgbClr val="D68328"/>
                    </a:solidFill>
                  </a:tcPr>
                </a:tc>
                <a:tc>
                  <a:txBody>
                    <a:bodyPr/>
                    <a:lstStyle/>
                    <a:p>
                      <a:pPr marL="0" algn="l" defTabSz="457200" rtl="0" eaLnBrk="1" latinLnBrk="0" hangingPunct="1"/>
                      <a:r>
                        <a:rPr lang="en-GB" sz="1600" b="1" kern="1200" dirty="0">
                          <a:solidFill>
                            <a:schemeClr val="lt1"/>
                          </a:solidFill>
                          <a:latin typeface="Arial" panose="020B0604020202020204" pitchFamily="34" charset="0"/>
                          <a:ea typeface="+mn-ea"/>
                          <a:cs typeface="Arial" panose="020B0604020202020204" pitchFamily="34" charset="0"/>
                        </a:rPr>
                        <a:t>ProdID1</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solidFill>
                      <a:srgbClr val="D68328"/>
                    </a:solidFill>
                  </a:tcPr>
                </a:tc>
                <a:tc>
                  <a:txBody>
                    <a:bodyPr/>
                    <a:lstStyle/>
                    <a:p>
                      <a:pPr marL="0" algn="l" defTabSz="457200" rtl="0" eaLnBrk="1" latinLnBrk="0" hangingPunct="1"/>
                      <a:r>
                        <a:rPr lang="en-GB" sz="1600" b="1" kern="1200" dirty="0">
                          <a:solidFill>
                            <a:schemeClr val="lt1"/>
                          </a:solidFill>
                          <a:latin typeface="Arial" panose="020B0604020202020204" pitchFamily="34" charset="0"/>
                          <a:ea typeface="+mn-ea"/>
                          <a:cs typeface="Arial" panose="020B0604020202020204" pitchFamily="34" charset="0"/>
                        </a:rPr>
                        <a:t>ProdID2</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solidFill>
                      <a:srgbClr val="D68328"/>
                    </a:solidFill>
                  </a:tcPr>
                </a:tc>
                <a:extLst>
                  <a:ext uri="{0D108BD9-81ED-4DB2-BD59-A6C34878D82A}">
                    <a16:rowId xmlns:a16="http://schemas.microsoft.com/office/drawing/2014/main" val="10000"/>
                  </a:ext>
                </a:extLst>
              </a:tr>
              <a:tr h="0">
                <a:tc>
                  <a:txBody>
                    <a:bodyPr/>
                    <a:lstStyle/>
                    <a:p>
                      <a:r>
                        <a:rPr lang="en-GB" sz="1600" dirty="0">
                          <a:latin typeface="Arial" panose="020B0604020202020204" pitchFamily="34" charset="0"/>
                          <a:cs typeface="Arial" panose="020B0604020202020204" pitchFamily="34" charset="0"/>
                        </a:rPr>
                        <a:t>C111</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tc>
                  <a:txBody>
                    <a:bodyPr/>
                    <a:lstStyle/>
                    <a:p>
                      <a:r>
                        <a:rPr lang="en-GB" sz="1600" dirty="0">
                          <a:latin typeface="Arial" panose="020B0604020202020204" pitchFamily="34" charset="0"/>
                          <a:cs typeface="Arial" panose="020B0604020202020204" pitchFamily="34" charset="0"/>
                        </a:rPr>
                        <a:t>Mr</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tc>
                  <a:txBody>
                    <a:bodyPr/>
                    <a:lstStyle/>
                    <a:p>
                      <a:r>
                        <a:rPr lang="en-GB" sz="1600" dirty="0">
                          <a:latin typeface="Arial" panose="020B0604020202020204" pitchFamily="34" charset="0"/>
                          <a:cs typeface="Arial" panose="020B0604020202020204" pitchFamily="34" charset="0"/>
                        </a:rPr>
                        <a:t>Fred</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tc>
                  <a:txBody>
                    <a:bodyPr/>
                    <a:lstStyle/>
                    <a:p>
                      <a:r>
                        <a:rPr lang="en-GB" sz="1600" dirty="0">
                          <a:latin typeface="Arial" panose="020B0604020202020204" pitchFamily="34" charset="0"/>
                          <a:cs typeface="Arial" panose="020B0604020202020204" pitchFamily="34" charset="0"/>
                        </a:rPr>
                        <a:t>Carr</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tc>
                  <a:txBody>
                    <a:bodyPr/>
                    <a:lstStyle/>
                    <a:p>
                      <a:r>
                        <a:rPr lang="en-GB" sz="1600">
                          <a:latin typeface="Arial" panose="020B0604020202020204" pitchFamily="34" charset="0"/>
                          <a:cs typeface="Arial" panose="020B0604020202020204" pitchFamily="34" charset="0"/>
                        </a:rPr>
                        <a:t>fcarr53@gmail.com</a:t>
                      </a:r>
                      <a:endParaRPr lang="en-GB" sz="1600" dirty="0">
                        <a:latin typeface="Arial" panose="020B0604020202020204" pitchFamily="34" charset="0"/>
                        <a:cs typeface="Arial" panose="020B0604020202020204" pitchFamily="34" charset="0"/>
                      </a:endParaRP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tc>
                  <a:txBody>
                    <a:bodyPr/>
                    <a:lstStyle/>
                    <a:p>
                      <a:r>
                        <a:rPr lang="en-GB" sz="1600" kern="1200" dirty="0">
                          <a:solidFill>
                            <a:schemeClr val="dk1"/>
                          </a:solidFill>
                          <a:latin typeface="Arial" panose="020B0604020202020204" pitchFamily="34" charset="0"/>
                          <a:ea typeface="+mn-ea"/>
                          <a:cs typeface="Arial" panose="020B0604020202020204" pitchFamily="34" charset="0"/>
                        </a:rPr>
                        <a:t>P36</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tc>
                  <a:txBody>
                    <a:bodyPr/>
                    <a:lstStyle/>
                    <a:p>
                      <a:r>
                        <a:rPr lang="en-GB" sz="1600" kern="1200" dirty="0">
                          <a:solidFill>
                            <a:schemeClr val="dk1"/>
                          </a:solidFill>
                          <a:latin typeface="Arial" panose="020B0604020202020204" pitchFamily="34" charset="0"/>
                          <a:ea typeface="+mn-ea"/>
                          <a:cs typeface="Arial" panose="020B0604020202020204" pitchFamily="34" charset="0"/>
                        </a:rPr>
                        <a:t>P47</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extLst>
                  <a:ext uri="{0D108BD9-81ED-4DB2-BD59-A6C34878D82A}">
                    <a16:rowId xmlns:a16="http://schemas.microsoft.com/office/drawing/2014/main" val="10001"/>
                  </a:ext>
                </a:extLst>
              </a:tr>
              <a:tr h="0">
                <a:tc>
                  <a:txBody>
                    <a:bodyPr/>
                    <a:lstStyle/>
                    <a:p>
                      <a:r>
                        <a:rPr lang="en-GB" sz="1600" dirty="0">
                          <a:latin typeface="Arial" panose="020B0604020202020204" pitchFamily="34" charset="0"/>
                          <a:cs typeface="Arial" panose="020B0604020202020204" pitchFamily="34" charset="0"/>
                        </a:rPr>
                        <a:t>C245</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tc>
                  <a:txBody>
                    <a:bodyPr/>
                    <a:lstStyle/>
                    <a:p>
                      <a:r>
                        <a:rPr lang="en-GB" sz="1600" dirty="0">
                          <a:latin typeface="Arial" panose="020B0604020202020204" pitchFamily="34" charset="0"/>
                          <a:cs typeface="Arial" panose="020B0604020202020204" pitchFamily="34" charset="0"/>
                        </a:rPr>
                        <a:t>Miss</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tc>
                  <a:txBody>
                    <a:bodyPr/>
                    <a:lstStyle/>
                    <a:p>
                      <a:r>
                        <a:rPr lang="en-GB" sz="1600" dirty="0">
                          <a:latin typeface="Arial" panose="020B0604020202020204" pitchFamily="34" charset="0"/>
                          <a:cs typeface="Arial" panose="020B0604020202020204" pitchFamily="34" charset="0"/>
                        </a:rPr>
                        <a:t>Mabel</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tc>
                  <a:txBody>
                    <a:bodyPr/>
                    <a:lstStyle/>
                    <a:p>
                      <a:r>
                        <a:rPr lang="en-GB" sz="1600" dirty="0">
                          <a:latin typeface="Arial" panose="020B0604020202020204" pitchFamily="34" charset="0"/>
                          <a:cs typeface="Arial" panose="020B0604020202020204" pitchFamily="34" charset="0"/>
                        </a:rPr>
                        <a:t>Jenkins</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tc>
                  <a:txBody>
                    <a:bodyPr/>
                    <a:lstStyle/>
                    <a:p>
                      <a:r>
                        <a:rPr lang="en-GB" sz="1600" dirty="0">
                          <a:latin typeface="Arial" panose="020B0604020202020204" pitchFamily="34" charset="0"/>
                          <a:cs typeface="Arial" panose="020B0604020202020204" pitchFamily="34" charset="0"/>
                        </a:rPr>
                        <a:t>mabel777@bt.com</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tc>
                  <a:txBody>
                    <a:bodyPr/>
                    <a:lstStyle/>
                    <a:p>
                      <a:r>
                        <a:rPr lang="en-GB" sz="1600" kern="1200" dirty="0">
                          <a:solidFill>
                            <a:schemeClr val="dk1"/>
                          </a:solidFill>
                          <a:latin typeface="Arial" panose="020B0604020202020204" pitchFamily="34" charset="0"/>
                          <a:ea typeface="+mn-ea"/>
                          <a:cs typeface="Arial" panose="020B0604020202020204" pitchFamily="34" charset="0"/>
                        </a:rPr>
                        <a:t>P36</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tc>
                  <a:txBody>
                    <a:bodyPr/>
                    <a:lstStyle/>
                    <a:p>
                      <a:endParaRPr lang="en-GB" sz="1600" kern="1200" dirty="0">
                        <a:solidFill>
                          <a:schemeClr val="dk1"/>
                        </a:solidFill>
                        <a:latin typeface="Arial" panose="020B0604020202020204" pitchFamily="34" charset="0"/>
                        <a:ea typeface="+mn-ea"/>
                        <a:cs typeface="Arial" panose="020B0604020202020204" pitchFamily="34" charset="0"/>
                      </a:endParaRP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extLst>
                  <a:ext uri="{0D108BD9-81ED-4DB2-BD59-A6C34878D82A}">
                    <a16:rowId xmlns:a16="http://schemas.microsoft.com/office/drawing/2014/main" val="10002"/>
                  </a:ext>
                </a:extLst>
              </a:tr>
              <a:tr h="0">
                <a:tc>
                  <a:txBody>
                    <a:bodyPr/>
                    <a:lstStyle/>
                    <a:p>
                      <a:r>
                        <a:rPr lang="en-GB" sz="1600" dirty="0">
                          <a:latin typeface="Arial" panose="020B0604020202020204" pitchFamily="34" charset="0"/>
                          <a:cs typeface="Arial" panose="020B0604020202020204" pitchFamily="34" charset="0"/>
                        </a:rPr>
                        <a:t>C364</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tc>
                  <a:txBody>
                    <a:bodyPr/>
                    <a:lstStyle/>
                    <a:p>
                      <a:r>
                        <a:rPr lang="en-GB" sz="1600" dirty="0">
                          <a:latin typeface="Arial" panose="020B0604020202020204" pitchFamily="34" charset="0"/>
                          <a:cs typeface="Arial" panose="020B0604020202020204" pitchFamily="34" charset="0"/>
                        </a:rPr>
                        <a:t>Miss</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tc>
                  <a:txBody>
                    <a:bodyPr/>
                    <a:lstStyle/>
                    <a:p>
                      <a:r>
                        <a:rPr lang="en-GB" sz="1600" dirty="0">
                          <a:latin typeface="Arial" panose="020B0604020202020204" pitchFamily="34" charset="0"/>
                          <a:cs typeface="Arial" panose="020B0604020202020204" pitchFamily="34" charset="0"/>
                        </a:rPr>
                        <a:t>Jasmine</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tc>
                  <a:txBody>
                    <a:bodyPr/>
                    <a:lstStyle/>
                    <a:p>
                      <a:r>
                        <a:rPr lang="en-GB" sz="1600" dirty="0">
                          <a:latin typeface="Arial" panose="020B0604020202020204" pitchFamily="34" charset="0"/>
                          <a:cs typeface="Arial" panose="020B0604020202020204" pitchFamily="34" charset="0"/>
                        </a:rPr>
                        <a:t>Kumar</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tc>
                  <a:txBody>
                    <a:bodyPr/>
                    <a:lstStyle/>
                    <a:p>
                      <a:r>
                        <a:rPr lang="en-GB" sz="1600" dirty="0">
                          <a:latin typeface="Arial" panose="020B0604020202020204" pitchFamily="34" charset="0"/>
                          <a:cs typeface="Arial" panose="020B0604020202020204" pitchFamily="34" charset="0"/>
                        </a:rPr>
                        <a:t>jkumar@icloud.com</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tc>
                  <a:txBody>
                    <a:bodyPr/>
                    <a:lstStyle/>
                    <a:p>
                      <a:r>
                        <a:rPr lang="en-GB" sz="1600" kern="1200" dirty="0">
                          <a:solidFill>
                            <a:schemeClr val="dk1"/>
                          </a:solidFill>
                          <a:latin typeface="Arial" panose="020B0604020202020204" pitchFamily="34" charset="0"/>
                          <a:ea typeface="+mn-ea"/>
                          <a:cs typeface="Arial" panose="020B0604020202020204" pitchFamily="34" charset="0"/>
                        </a:rPr>
                        <a:t>P25</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tc>
                  <a:txBody>
                    <a:bodyPr/>
                    <a:lstStyle/>
                    <a:p>
                      <a:r>
                        <a:rPr lang="en-GB" sz="1600" kern="1200" dirty="0">
                          <a:solidFill>
                            <a:schemeClr val="dk1"/>
                          </a:solidFill>
                          <a:latin typeface="Arial" panose="020B0604020202020204" pitchFamily="34" charset="0"/>
                          <a:ea typeface="+mn-ea"/>
                          <a:cs typeface="Arial" panose="020B0604020202020204" pitchFamily="34" charset="0"/>
                        </a:rPr>
                        <a:t>P36</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9312634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4"/>
          </p:nvPr>
        </p:nvSpPr>
        <p:spPr>
          <a:xfrm>
            <a:off x="724279" y="1704179"/>
            <a:ext cx="7920099" cy="4565992"/>
          </a:xfrm>
        </p:spPr>
        <p:txBody>
          <a:bodyPr/>
          <a:lstStyle/>
          <a:p>
            <a:r>
              <a:rPr lang="en-GB" dirty="0"/>
              <a:t>This configuration does not work</a:t>
            </a:r>
          </a:p>
          <a:p>
            <a:r>
              <a:rPr lang="en-GB" dirty="0"/>
              <a:t>It is impractical to allow several fields ProdID1, ProdID2, etc.</a:t>
            </a:r>
          </a:p>
          <a:p>
            <a:r>
              <a:rPr lang="en-GB" dirty="0"/>
              <a:t>You cannot easily extract information from this table</a:t>
            </a:r>
          </a:p>
          <a:p>
            <a:r>
              <a:rPr lang="en-GB" dirty="0"/>
              <a:t>An alternative way of organising the data is required</a:t>
            </a:r>
          </a:p>
        </p:txBody>
      </p:sp>
      <p:sp>
        <p:nvSpPr>
          <p:cNvPr id="4" name="Title 3"/>
          <p:cNvSpPr>
            <a:spLocks noGrp="1"/>
          </p:cNvSpPr>
          <p:nvPr>
            <p:ph type="title"/>
          </p:nvPr>
        </p:nvSpPr>
        <p:spPr/>
        <p:txBody>
          <a:bodyPr/>
          <a:lstStyle/>
          <a:p>
            <a:r>
              <a:rPr lang="en-GB" dirty="0"/>
              <a:t>Many-to-many relationships</a:t>
            </a:r>
          </a:p>
        </p:txBody>
      </p:sp>
      <p:graphicFrame>
        <p:nvGraphicFramePr>
          <p:cNvPr id="7" name="Table 6"/>
          <p:cNvGraphicFramePr>
            <a:graphicFrameLocks noGrp="1"/>
          </p:cNvGraphicFramePr>
          <p:nvPr>
            <p:extLst>
              <p:ext uri="{D42A27DB-BD31-4B8C-83A1-F6EECF244321}">
                <p14:modId xmlns:p14="http://schemas.microsoft.com/office/powerpoint/2010/main" val="2944835187"/>
              </p:ext>
            </p:extLst>
          </p:nvPr>
        </p:nvGraphicFramePr>
        <p:xfrm>
          <a:off x="724279" y="4487226"/>
          <a:ext cx="7812857" cy="1341120"/>
        </p:xfrm>
        <a:graphic>
          <a:graphicData uri="http://schemas.openxmlformats.org/drawingml/2006/table">
            <a:tbl>
              <a:tblPr firstRow="1" bandRow="1">
                <a:tableStyleId>{5C22544A-7EE6-4342-B048-85BDC9FD1C3A}</a:tableStyleId>
              </a:tblPr>
              <a:tblGrid>
                <a:gridCol w="860743">
                  <a:extLst>
                    <a:ext uri="{9D8B030D-6E8A-4147-A177-3AD203B41FA5}">
                      <a16:colId xmlns:a16="http://schemas.microsoft.com/office/drawing/2014/main" val="20000"/>
                    </a:ext>
                  </a:extLst>
                </a:gridCol>
                <a:gridCol w="657543">
                  <a:extLst>
                    <a:ext uri="{9D8B030D-6E8A-4147-A177-3AD203B41FA5}">
                      <a16:colId xmlns:a16="http://schemas.microsoft.com/office/drawing/2014/main" val="20001"/>
                    </a:ext>
                  </a:extLst>
                </a:gridCol>
                <a:gridCol w="1156018">
                  <a:extLst>
                    <a:ext uri="{9D8B030D-6E8A-4147-A177-3AD203B41FA5}">
                      <a16:colId xmlns:a16="http://schemas.microsoft.com/office/drawing/2014/main" val="20002"/>
                    </a:ext>
                  </a:extLst>
                </a:gridCol>
                <a:gridCol w="1086168">
                  <a:extLst>
                    <a:ext uri="{9D8B030D-6E8A-4147-A177-3AD203B41FA5}">
                      <a16:colId xmlns:a16="http://schemas.microsoft.com/office/drawing/2014/main" val="20003"/>
                    </a:ext>
                  </a:extLst>
                </a:gridCol>
                <a:gridCol w="2062480">
                  <a:extLst>
                    <a:ext uri="{9D8B030D-6E8A-4147-A177-3AD203B41FA5}">
                      <a16:colId xmlns:a16="http://schemas.microsoft.com/office/drawing/2014/main" val="20004"/>
                    </a:ext>
                  </a:extLst>
                </a:gridCol>
                <a:gridCol w="1017905">
                  <a:extLst>
                    <a:ext uri="{9D8B030D-6E8A-4147-A177-3AD203B41FA5}">
                      <a16:colId xmlns:a16="http://schemas.microsoft.com/office/drawing/2014/main" val="2745420227"/>
                    </a:ext>
                  </a:extLst>
                </a:gridCol>
                <a:gridCol w="972000">
                  <a:extLst>
                    <a:ext uri="{9D8B030D-6E8A-4147-A177-3AD203B41FA5}">
                      <a16:colId xmlns:a16="http://schemas.microsoft.com/office/drawing/2014/main" val="329621356"/>
                    </a:ext>
                  </a:extLst>
                </a:gridCol>
              </a:tblGrid>
              <a:tr h="0">
                <a:tc>
                  <a:txBody>
                    <a:bodyPr/>
                    <a:lstStyle/>
                    <a:p>
                      <a:r>
                        <a:rPr lang="en-GB" sz="1600" dirty="0">
                          <a:latin typeface="Arial" panose="020B0604020202020204" pitchFamily="34" charset="0"/>
                          <a:cs typeface="Arial" panose="020B0604020202020204" pitchFamily="34" charset="0"/>
                        </a:rPr>
                        <a:t>custID</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solidFill>
                      <a:srgbClr val="D68328"/>
                    </a:solidFill>
                  </a:tcPr>
                </a:tc>
                <a:tc>
                  <a:txBody>
                    <a:bodyPr/>
                    <a:lstStyle/>
                    <a:p>
                      <a:r>
                        <a:rPr lang="en-GB" sz="1600" dirty="0">
                          <a:latin typeface="Arial" panose="020B0604020202020204" pitchFamily="34" charset="0"/>
                          <a:cs typeface="Arial" panose="020B0604020202020204" pitchFamily="34" charset="0"/>
                        </a:rPr>
                        <a:t>title</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solidFill>
                      <a:srgbClr val="D68328"/>
                    </a:solidFill>
                  </a:tcPr>
                </a:tc>
                <a:tc>
                  <a:txBody>
                    <a:bodyPr/>
                    <a:lstStyle/>
                    <a:p>
                      <a:r>
                        <a:rPr lang="en-GB" sz="1600" dirty="0">
                          <a:latin typeface="Arial" panose="020B0604020202020204" pitchFamily="34" charset="0"/>
                          <a:cs typeface="Arial" panose="020B0604020202020204" pitchFamily="34" charset="0"/>
                        </a:rPr>
                        <a:t>firstname</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solidFill>
                      <a:srgbClr val="D68328"/>
                    </a:solidFill>
                  </a:tcPr>
                </a:tc>
                <a:tc>
                  <a:txBody>
                    <a:bodyPr/>
                    <a:lstStyle/>
                    <a:p>
                      <a:r>
                        <a:rPr lang="en-GB" sz="1600" dirty="0">
                          <a:latin typeface="Arial" panose="020B0604020202020204" pitchFamily="34" charset="0"/>
                          <a:cs typeface="Arial" panose="020B0604020202020204" pitchFamily="34" charset="0"/>
                        </a:rPr>
                        <a:t>surname</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solidFill>
                      <a:srgbClr val="D68328"/>
                    </a:solidFill>
                  </a:tcPr>
                </a:tc>
                <a:tc>
                  <a:txBody>
                    <a:bodyPr/>
                    <a:lstStyle/>
                    <a:p>
                      <a:r>
                        <a:rPr lang="en-GB" sz="1600" dirty="0">
                          <a:latin typeface="Arial" panose="020B0604020202020204" pitchFamily="34" charset="0"/>
                          <a:cs typeface="Arial" panose="020B0604020202020204" pitchFamily="34" charset="0"/>
                        </a:rPr>
                        <a:t>email</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solidFill>
                      <a:srgbClr val="D68328"/>
                    </a:solidFill>
                  </a:tcPr>
                </a:tc>
                <a:tc>
                  <a:txBody>
                    <a:bodyPr/>
                    <a:lstStyle/>
                    <a:p>
                      <a:pPr marL="0" algn="l" defTabSz="457200" rtl="0" eaLnBrk="1" latinLnBrk="0" hangingPunct="1"/>
                      <a:r>
                        <a:rPr lang="en-GB" sz="1600" b="1" kern="1200" dirty="0">
                          <a:solidFill>
                            <a:schemeClr val="lt1"/>
                          </a:solidFill>
                          <a:latin typeface="Arial" panose="020B0604020202020204" pitchFamily="34" charset="0"/>
                          <a:ea typeface="+mn-ea"/>
                          <a:cs typeface="Arial" panose="020B0604020202020204" pitchFamily="34" charset="0"/>
                        </a:rPr>
                        <a:t>ProdID1</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solidFill>
                      <a:srgbClr val="D68328"/>
                    </a:solidFill>
                  </a:tcPr>
                </a:tc>
                <a:tc>
                  <a:txBody>
                    <a:bodyPr/>
                    <a:lstStyle/>
                    <a:p>
                      <a:pPr marL="0" algn="l" defTabSz="457200" rtl="0" eaLnBrk="1" latinLnBrk="0" hangingPunct="1"/>
                      <a:r>
                        <a:rPr lang="en-GB" sz="1600" b="1" kern="1200" dirty="0">
                          <a:solidFill>
                            <a:schemeClr val="lt1"/>
                          </a:solidFill>
                          <a:latin typeface="Arial" panose="020B0604020202020204" pitchFamily="34" charset="0"/>
                          <a:ea typeface="+mn-ea"/>
                          <a:cs typeface="Arial" panose="020B0604020202020204" pitchFamily="34" charset="0"/>
                        </a:rPr>
                        <a:t>ProdID2</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solidFill>
                      <a:srgbClr val="D68328"/>
                    </a:solidFill>
                  </a:tcPr>
                </a:tc>
                <a:extLst>
                  <a:ext uri="{0D108BD9-81ED-4DB2-BD59-A6C34878D82A}">
                    <a16:rowId xmlns:a16="http://schemas.microsoft.com/office/drawing/2014/main" val="10000"/>
                  </a:ext>
                </a:extLst>
              </a:tr>
              <a:tr h="0">
                <a:tc>
                  <a:txBody>
                    <a:bodyPr/>
                    <a:lstStyle/>
                    <a:p>
                      <a:r>
                        <a:rPr lang="en-GB" sz="1600" dirty="0">
                          <a:latin typeface="Arial" panose="020B0604020202020204" pitchFamily="34" charset="0"/>
                          <a:cs typeface="Arial" panose="020B0604020202020204" pitchFamily="34" charset="0"/>
                        </a:rPr>
                        <a:t>C111</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tc>
                  <a:txBody>
                    <a:bodyPr/>
                    <a:lstStyle/>
                    <a:p>
                      <a:r>
                        <a:rPr lang="en-GB" sz="1600" dirty="0">
                          <a:latin typeface="Arial" panose="020B0604020202020204" pitchFamily="34" charset="0"/>
                          <a:cs typeface="Arial" panose="020B0604020202020204" pitchFamily="34" charset="0"/>
                        </a:rPr>
                        <a:t>Mr</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tc>
                  <a:txBody>
                    <a:bodyPr/>
                    <a:lstStyle/>
                    <a:p>
                      <a:r>
                        <a:rPr lang="en-GB" sz="1600" dirty="0">
                          <a:latin typeface="Arial" panose="020B0604020202020204" pitchFamily="34" charset="0"/>
                          <a:cs typeface="Arial" panose="020B0604020202020204" pitchFamily="34" charset="0"/>
                        </a:rPr>
                        <a:t>Fred</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tc>
                  <a:txBody>
                    <a:bodyPr/>
                    <a:lstStyle/>
                    <a:p>
                      <a:r>
                        <a:rPr lang="en-GB" sz="1600" dirty="0">
                          <a:latin typeface="Arial" panose="020B0604020202020204" pitchFamily="34" charset="0"/>
                          <a:cs typeface="Arial" panose="020B0604020202020204" pitchFamily="34" charset="0"/>
                        </a:rPr>
                        <a:t>Carr</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tc>
                  <a:txBody>
                    <a:bodyPr/>
                    <a:lstStyle/>
                    <a:p>
                      <a:r>
                        <a:rPr lang="en-GB" sz="1600">
                          <a:latin typeface="Arial" panose="020B0604020202020204" pitchFamily="34" charset="0"/>
                          <a:cs typeface="Arial" panose="020B0604020202020204" pitchFamily="34" charset="0"/>
                        </a:rPr>
                        <a:t>fcarr53@gmail.com</a:t>
                      </a:r>
                      <a:endParaRPr lang="en-GB" sz="1600" dirty="0">
                        <a:latin typeface="Arial" panose="020B0604020202020204" pitchFamily="34" charset="0"/>
                        <a:cs typeface="Arial" panose="020B0604020202020204" pitchFamily="34" charset="0"/>
                      </a:endParaRP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tc>
                  <a:txBody>
                    <a:bodyPr/>
                    <a:lstStyle/>
                    <a:p>
                      <a:r>
                        <a:rPr lang="en-GB" sz="1600" kern="1200" dirty="0">
                          <a:solidFill>
                            <a:schemeClr val="dk1"/>
                          </a:solidFill>
                          <a:latin typeface="Arial" panose="020B0604020202020204" pitchFamily="34" charset="0"/>
                          <a:ea typeface="+mn-ea"/>
                          <a:cs typeface="Arial" panose="020B0604020202020204" pitchFamily="34" charset="0"/>
                        </a:rPr>
                        <a:t>P36</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tc>
                  <a:txBody>
                    <a:bodyPr/>
                    <a:lstStyle/>
                    <a:p>
                      <a:r>
                        <a:rPr lang="en-GB" sz="1600" kern="1200" dirty="0">
                          <a:solidFill>
                            <a:schemeClr val="dk1"/>
                          </a:solidFill>
                          <a:latin typeface="Arial" panose="020B0604020202020204" pitchFamily="34" charset="0"/>
                          <a:ea typeface="+mn-ea"/>
                          <a:cs typeface="Arial" panose="020B0604020202020204" pitchFamily="34" charset="0"/>
                        </a:rPr>
                        <a:t>P47</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extLst>
                  <a:ext uri="{0D108BD9-81ED-4DB2-BD59-A6C34878D82A}">
                    <a16:rowId xmlns:a16="http://schemas.microsoft.com/office/drawing/2014/main" val="10001"/>
                  </a:ext>
                </a:extLst>
              </a:tr>
              <a:tr h="0">
                <a:tc>
                  <a:txBody>
                    <a:bodyPr/>
                    <a:lstStyle/>
                    <a:p>
                      <a:r>
                        <a:rPr lang="en-GB" sz="1600" dirty="0">
                          <a:latin typeface="Arial" panose="020B0604020202020204" pitchFamily="34" charset="0"/>
                          <a:cs typeface="Arial" panose="020B0604020202020204" pitchFamily="34" charset="0"/>
                        </a:rPr>
                        <a:t>C245</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tc>
                  <a:txBody>
                    <a:bodyPr/>
                    <a:lstStyle/>
                    <a:p>
                      <a:r>
                        <a:rPr lang="en-GB" sz="1600" dirty="0">
                          <a:latin typeface="Arial" panose="020B0604020202020204" pitchFamily="34" charset="0"/>
                          <a:cs typeface="Arial" panose="020B0604020202020204" pitchFamily="34" charset="0"/>
                        </a:rPr>
                        <a:t>Miss</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tc>
                  <a:txBody>
                    <a:bodyPr/>
                    <a:lstStyle/>
                    <a:p>
                      <a:r>
                        <a:rPr lang="en-GB" sz="1600" dirty="0">
                          <a:latin typeface="Arial" panose="020B0604020202020204" pitchFamily="34" charset="0"/>
                          <a:cs typeface="Arial" panose="020B0604020202020204" pitchFamily="34" charset="0"/>
                        </a:rPr>
                        <a:t>Mabel</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tc>
                  <a:txBody>
                    <a:bodyPr/>
                    <a:lstStyle/>
                    <a:p>
                      <a:r>
                        <a:rPr lang="en-GB" sz="1600" dirty="0">
                          <a:latin typeface="Arial" panose="020B0604020202020204" pitchFamily="34" charset="0"/>
                          <a:cs typeface="Arial" panose="020B0604020202020204" pitchFamily="34" charset="0"/>
                        </a:rPr>
                        <a:t>Jenkins</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tc>
                  <a:txBody>
                    <a:bodyPr/>
                    <a:lstStyle/>
                    <a:p>
                      <a:r>
                        <a:rPr lang="en-GB" sz="1600" dirty="0">
                          <a:latin typeface="Arial" panose="020B0604020202020204" pitchFamily="34" charset="0"/>
                          <a:cs typeface="Arial" panose="020B0604020202020204" pitchFamily="34" charset="0"/>
                        </a:rPr>
                        <a:t>mabel777@bt.com</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tc>
                  <a:txBody>
                    <a:bodyPr/>
                    <a:lstStyle/>
                    <a:p>
                      <a:r>
                        <a:rPr lang="en-GB" sz="1600" kern="1200" dirty="0">
                          <a:solidFill>
                            <a:schemeClr val="dk1"/>
                          </a:solidFill>
                          <a:latin typeface="Arial" panose="020B0604020202020204" pitchFamily="34" charset="0"/>
                          <a:ea typeface="+mn-ea"/>
                          <a:cs typeface="Arial" panose="020B0604020202020204" pitchFamily="34" charset="0"/>
                        </a:rPr>
                        <a:t>P36</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tc>
                  <a:txBody>
                    <a:bodyPr/>
                    <a:lstStyle/>
                    <a:p>
                      <a:endParaRPr lang="en-GB" sz="1600" kern="1200" dirty="0">
                        <a:solidFill>
                          <a:schemeClr val="dk1"/>
                        </a:solidFill>
                        <a:latin typeface="Arial" panose="020B0604020202020204" pitchFamily="34" charset="0"/>
                        <a:ea typeface="+mn-ea"/>
                        <a:cs typeface="Arial" panose="020B0604020202020204" pitchFamily="34" charset="0"/>
                      </a:endParaRP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extLst>
                  <a:ext uri="{0D108BD9-81ED-4DB2-BD59-A6C34878D82A}">
                    <a16:rowId xmlns:a16="http://schemas.microsoft.com/office/drawing/2014/main" val="10002"/>
                  </a:ext>
                </a:extLst>
              </a:tr>
              <a:tr h="0">
                <a:tc>
                  <a:txBody>
                    <a:bodyPr/>
                    <a:lstStyle/>
                    <a:p>
                      <a:r>
                        <a:rPr lang="en-GB" sz="1600" dirty="0">
                          <a:latin typeface="Arial" panose="020B0604020202020204" pitchFamily="34" charset="0"/>
                          <a:cs typeface="Arial" panose="020B0604020202020204" pitchFamily="34" charset="0"/>
                        </a:rPr>
                        <a:t>C364</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tc>
                  <a:txBody>
                    <a:bodyPr/>
                    <a:lstStyle/>
                    <a:p>
                      <a:r>
                        <a:rPr lang="en-GB" sz="1600" dirty="0">
                          <a:latin typeface="Arial" panose="020B0604020202020204" pitchFamily="34" charset="0"/>
                          <a:cs typeface="Arial" panose="020B0604020202020204" pitchFamily="34" charset="0"/>
                        </a:rPr>
                        <a:t>Miss</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tc>
                  <a:txBody>
                    <a:bodyPr/>
                    <a:lstStyle/>
                    <a:p>
                      <a:r>
                        <a:rPr lang="en-GB" sz="1600" dirty="0">
                          <a:latin typeface="Arial" panose="020B0604020202020204" pitchFamily="34" charset="0"/>
                          <a:cs typeface="Arial" panose="020B0604020202020204" pitchFamily="34" charset="0"/>
                        </a:rPr>
                        <a:t>Jasmine</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tc>
                  <a:txBody>
                    <a:bodyPr/>
                    <a:lstStyle/>
                    <a:p>
                      <a:r>
                        <a:rPr lang="en-GB" sz="1600" dirty="0">
                          <a:latin typeface="Arial" panose="020B0604020202020204" pitchFamily="34" charset="0"/>
                          <a:cs typeface="Arial" panose="020B0604020202020204" pitchFamily="34" charset="0"/>
                        </a:rPr>
                        <a:t>Kumar</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tc>
                  <a:txBody>
                    <a:bodyPr/>
                    <a:lstStyle/>
                    <a:p>
                      <a:r>
                        <a:rPr lang="en-GB" sz="1600" dirty="0">
                          <a:latin typeface="Arial" panose="020B0604020202020204" pitchFamily="34" charset="0"/>
                          <a:cs typeface="Arial" panose="020B0604020202020204" pitchFamily="34" charset="0"/>
                        </a:rPr>
                        <a:t>jkumar@icloud.com</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tc>
                  <a:txBody>
                    <a:bodyPr/>
                    <a:lstStyle/>
                    <a:p>
                      <a:r>
                        <a:rPr lang="en-GB" sz="1600" kern="1200" dirty="0">
                          <a:solidFill>
                            <a:schemeClr val="dk1"/>
                          </a:solidFill>
                          <a:latin typeface="Arial" panose="020B0604020202020204" pitchFamily="34" charset="0"/>
                          <a:ea typeface="+mn-ea"/>
                          <a:cs typeface="Arial" panose="020B0604020202020204" pitchFamily="34" charset="0"/>
                        </a:rPr>
                        <a:t>P25</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tc>
                  <a:txBody>
                    <a:bodyPr/>
                    <a:lstStyle/>
                    <a:p>
                      <a:r>
                        <a:rPr lang="en-GB" sz="1600" kern="1200" dirty="0">
                          <a:solidFill>
                            <a:schemeClr val="dk1"/>
                          </a:solidFill>
                          <a:latin typeface="Arial" panose="020B0604020202020204" pitchFamily="34" charset="0"/>
                          <a:ea typeface="+mn-ea"/>
                          <a:cs typeface="Arial" panose="020B0604020202020204" pitchFamily="34" charset="0"/>
                        </a:rPr>
                        <a:t>P36</a:t>
                      </a:r>
                    </a:p>
                  </a:txBody>
                  <a:tcPr>
                    <a:lnL w="12700" cap="flat" cmpd="sng" algn="ctr">
                      <a:solidFill>
                        <a:srgbClr val="D68328"/>
                      </a:solidFill>
                      <a:prstDash val="solid"/>
                      <a:round/>
                      <a:headEnd type="none" w="med" len="med"/>
                      <a:tailEnd type="none" w="med" len="med"/>
                    </a:lnL>
                    <a:lnR w="12700" cap="flat" cmpd="sng" algn="ctr">
                      <a:solidFill>
                        <a:srgbClr val="D68328"/>
                      </a:solidFill>
                      <a:prstDash val="solid"/>
                      <a:round/>
                      <a:headEnd type="none" w="med" len="med"/>
                      <a:tailEnd type="none" w="med" len="med"/>
                    </a:lnR>
                    <a:lnT w="12700" cap="flat" cmpd="sng" algn="ctr">
                      <a:solidFill>
                        <a:srgbClr val="D68328"/>
                      </a:solidFill>
                      <a:prstDash val="solid"/>
                      <a:round/>
                      <a:headEnd type="none" w="med" len="med"/>
                      <a:tailEnd type="none" w="med" len="med"/>
                    </a:lnT>
                    <a:lnB w="12700" cap="flat" cmpd="sng" algn="ctr">
                      <a:solidFill>
                        <a:srgbClr val="D68328"/>
                      </a:solidFill>
                      <a:prstDash val="solid"/>
                      <a:round/>
                      <a:headEnd type="none" w="med" len="med"/>
                      <a:tailEnd type="none" w="med" len="med"/>
                    </a:lnB>
                    <a:no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0659191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4"/>
          </p:nvPr>
        </p:nvSpPr>
        <p:spPr/>
        <p:txBody>
          <a:bodyPr/>
          <a:lstStyle/>
          <a:p>
            <a:r>
              <a:rPr lang="en-GB" dirty="0"/>
              <a:t>Suppose you have a table holding details of gym members and the classes they take – yoga, indoor cycling, pilates, interval training, etc.</a:t>
            </a:r>
          </a:p>
          <a:p>
            <a:endParaRPr lang="en-GB" dirty="0"/>
          </a:p>
          <a:p>
            <a:endParaRPr lang="en-GB" dirty="0"/>
          </a:p>
          <a:p>
            <a:r>
              <a:rPr lang="en-GB" dirty="0"/>
              <a:t>You need a link table “in the middle” just as the entity Subscription was between Customer and Product</a:t>
            </a:r>
          </a:p>
        </p:txBody>
      </p:sp>
      <p:sp>
        <p:nvSpPr>
          <p:cNvPr id="3" name="Title 2"/>
          <p:cNvSpPr>
            <a:spLocks noGrp="1"/>
          </p:cNvSpPr>
          <p:nvPr>
            <p:ph type="title"/>
          </p:nvPr>
        </p:nvSpPr>
        <p:spPr/>
        <p:txBody>
          <a:bodyPr/>
          <a:lstStyle/>
          <a:p>
            <a:r>
              <a:rPr lang="en-GB" dirty="0"/>
              <a:t>Linking tables</a:t>
            </a:r>
          </a:p>
        </p:txBody>
      </p:sp>
      <p:pic>
        <p:nvPicPr>
          <p:cNvPr id="5122" name="Picture 2" descr="C:\Users\Rob\AppData\Roaming\PixelMetrics\CaptureWiz\Temp\15.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03437" y="3109046"/>
            <a:ext cx="5076825" cy="790576"/>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C:\Users\Rob\AppData\Roaming\PixelMetrics\CaptureWiz\Temp\18.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1386" y="5183361"/>
            <a:ext cx="7400925" cy="8096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09119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4"/>
          </p:nvPr>
        </p:nvSpPr>
        <p:spPr>
          <a:xfrm>
            <a:off x="724280" y="1704179"/>
            <a:ext cx="7797230" cy="3670254"/>
          </a:xfrm>
        </p:spPr>
        <p:txBody>
          <a:bodyPr/>
          <a:lstStyle/>
          <a:p>
            <a:r>
              <a:rPr lang="en-GB" dirty="0"/>
              <a:t>Identifying entities and drawing an entity relationship diagram is the first step in designing a database</a:t>
            </a:r>
          </a:p>
          <a:p>
            <a:r>
              <a:rPr lang="en-GB" dirty="0"/>
              <a:t>Many-to-many relationships cannot be represented in database tables; an extra table is required</a:t>
            </a:r>
          </a:p>
          <a:p>
            <a:pPr lvl="1"/>
            <a:r>
              <a:rPr lang="en-GB" dirty="0"/>
              <a:t>Note that the “many” side of the two resulting one-to-many relationships is always the link table </a:t>
            </a:r>
          </a:p>
          <a:p>
            <a:pPr lvl="1"/>
            <a:r>
              <a:rPr lang="en-GB" dirty="0"/>
              <a:t>The link table will contain the primary keys of the other tables as foreign keys</a:t>
            </a:r>
          </a:p>
        </p:txBody>
      </p:sp>
      <p:sp>
        <p:nvSpPr>
          <p:cNvPr id="4" name="Title 3"/>
          <p:cNvSpPr>
            <a:spLocks noGrp="1"/>
          </p:cNvSpPr>
          <p:nvPr>
            <p:ph type="title"/>
          </p:nvPr>
        </p:nvSpPr>
        <p:spPr/>
        <p:txBody>
          <a:bodyPr/>
          <a:lstStyle/>
          <a:p>
            <a:r>
              <a:rPr lang="en-GB" dirty="0"/>
              <a:t>Plenary</a:t>
            </a:r>
          </a:p>
        </p:txBody>
      </p:sp>
      <p:pic>
        <p:nvPicPr>
          <p:cNvPr id="16" name="Picture 6" descr="C:\Users\Rob\AppData\Roaming\PixelMetrics\CaptureWiz\Temp\17.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3100" y="5159750"/>
            <a:ext cx="7439025" cy="8572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18137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2925293"/>
      </p:ext>
    </p:extLst>
  </p:cSld>
  <p:clrMapOvr>
    <a:masterClrMapping/>
  </p:clrMapOvr>
</p:sld>
</file>

<file path=ppt/theme/theme1.xml><?xml version="1.0" encoding="utf-8"?>
<a:theme xmlns:a="http://schemas.openxmlformats.org/drawingml/2006/main" name="Unit 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Unit 11</Template>
  <TotalTime>5200</TotalTime>
  <Words>1053</Words>
  <Application>Microsoft Office PowerPoint</Application>
  <PresentationFormat>On-screen Show (4:3)</PresentationFormat>
  <Paragraphs>243</Paragraphs>
  <Slides>23</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23</vt:i4>
      </vt:variant>
    </vt:vector>
  </HeadingPairs>
  <TitlesOfParts>
    <vt:vector size="31" baseType="lpstr">
      <vt:lpstr>Calibri</vt:lpstr>
      <vt:lpstr>Museo 700</vt:lpstr>
      <vt:lpstr>Museo 500</vt:lpstr>
      <vt:lpstr>Arial</vt:lpstr>
      <vt:lpstr>Museo900-Regular</vt:lpstr>
      <vt:lpstr>Museo 100</vt:lpstr>
      <vt:lpstr>Museo 900</vt:lpstr>
      <vt:lpstr>Unit 1</vt:lpstr>
      <vt:lpstr>PowerPoint Presentation</vt:lpstr>
      <vt:lpstr>Objectives</vt:lpstr>
      <vt:lpstr>Designing a new system</vt:lpstr>
      <vt:lpstr>Looking at the data</vt:lpstr>
      <vt:lpstr>Entities</vt:lpstr>
      <vt:lpstr>Writing an entity description</vt:lpstr>
      <vt:lpstr>Entity identifier (primary key)</vt:lpstr>
      <vt:lpstr>Composite primary key</vt:lpstr>
      <vt:lpstr>Relationships between entities</vt:lpstr>
      <vt:lpstr>Entity relationship diagrams</vt:lpstr>
      <vt:lpstr>E-R diagram</vt:lpstr>
      <vt:lpstr>Database structure</vt:lpstr>
      <vt:lpstr>Creating a relationship</vt:lpstr>
      <vt:lpstr>Foreign key: definition</vt:lpstr>
      <vt:lpstr>The RevisionSubs database</vt:lpstr>
      <vt:lpstr>RevisionSubs tables</vt:lpstr>
      <vt:lpstr>Worksheet 1</vt:lpstr>
      <vt:lpstr>Many-to-many relationships</vt:lpstr>
      <vt:lpstr>Many-to-many relationships</vt:lpstr>
      <vt:lpstr>Many-to-many relationships</vt:lpstr>
      <vt:lpstr>Linking tables</vt:lpstr>
      <vt:lpstr>Plenary</vt:lpstr>
      <vt:lpstr>PowerPoint Presentation</vt:lpstr>
    </vt:vector>
  </TitlesOfParts>
  <Company>PG Online Ltd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Leonora Sheppard</dc:creator>
  <cp:lastModifiedBy>Robert Heathcote</cp:lastModifiedBy>
  <cp:revision>135</cp:revision>
  <cp:lastPrinted>2016-01-19T12:16:41Z</cp:lastPrinted>
  <dcterms:created xsi:type="dcterms:W3CDTF">2015-10-07T10:27:47Z</dcterms:created>
  <dcterms:modified xsi:type="dcterms:W3CDTF">2016-08-01T13:47:54Z</dcterms:modified>
</cp:coreProperties>
</file>