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4"/>
  </p:notesMasterIdLst>
  <p:sldIdLst>
    <p:sldId id="260" r:id="rId2"/>
    <p:sldId id="261" r:id="rId3"/>
    <p:sldId id="262" r:id="rId4"/>
    <p:sldId id="265" r:id="rId5"/>
    <p:sldId id="266" r:id="rId6"/>
    <p:sldId id="267" r:id="rId7"/>
    <p:sldId id="268" r:id="rId8"/>
    <p:sldId id="271" r:id="rId9"/>
    <p:sldId id="270" r:id="rId10"/>
    <p:sldId id="272" r:id="rId11"/>
    <p:sldId id="273" r:id="rId12"/>
    <p:sldId id="275" r:id="rId13"/>
    <p:sldId id="274" r:id="rId14"/>
    <p:sldId id="276" r:id="rId15"/>
    <p:sldId id="277" r:id="rId16"/>
    <p:sldId id="278" r:id="rId17"/>
    <p:sldId id="279" r:id="rId18"/>
    <p:sldId id="280" r:id="rId19"/>
    <p:sldId id="281" r:id="rId20"/>
    <p:sldId id="282" r:id="rId21"/>
    <p:sldId id="283" r:id="rId22"/>
    <p:sldId id="264" r:id="rId23"/>
  </p:sldIdLst>
  <p:sldSz cx="9144000" cy="6858000" type="screen4x3"/>
  <p:notesSz cx="6858000" cy="9144000"/>
  <p:embeddedFontLst>
    <p:embeddedFont>
      <p:font typeface="Museo 700" panose="02000000000000000000" pitchFamily="50" charset="0"/>
      <p:bold r:id="rId25"/>
    </p:embeddedFont>
    <p:embeddedFont>
      <p:font typeface="Museo 100" panose="02000000000000000000" pitchFamily="50" charset="0"/>
      <p:regular r:id="rId26"/>
    </p:embeddedFont>
    <p:embeddedFont>
      <p:font typeface="Calibri" panose="020F0502020204030204" pitchFamily="34" charset="0"/>
      <p:regular r:id="rId27"/>
      <p:bold r:id="rId28"/>
      <p:italic r:id="rId29"/>
      <p:boldItalic r:id="rId30"/>
    </p:embeddedFont>
    <p:embeddedFont>
      <p:font typeface="Museo 500" panose="02000000000000000000" pitchFamily="50" charset="0"/>
      <p:regular r:id="rId31"/>
    </p:embeddedFont>
    <p:embeddedFont>
      <p:font typeface="Museo 900" panose="02000000000000000000" pitchFamily="50" charset="0"/>
      <p:bold r:id="rId32"/>
    </p:embeddedFont>
    <p:embeddedFont>
      <p:font typeface="Corbel" panose="020B0503020204020204" pitchFamily="34" charset="0"/>
      <p:regular r:id="rId33"/>
      <p:bold r:id="rId34"/>
      <p:italic r:id="rId35"/>
      <p:boldItalic r:id="rId36"/>
    </p:embeddedFont>
    <p:embeddedFont>
      <p:font typeface="Museo900-Regular" panose="02000000000000000000" pitchFamily="50" charset="0"/>
      <p:bold r:id="rId37"/>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45">
          <p15:clr>
            <a:srgbClr val="A4A3A4"/>
          </p15:clr>
        </p15:guide>
        <p15:guide id="2" orient="horz" pos="3232">
          <p15:clr>
            <a:srgbClr val="A4A3A4"/>
          </p15:clr>
        </p15:guide>
        <p15:guide id="3" orient="horz" pos="1912">
          <p15:clr>
            <a:srgbClr val="A4A3A4"/>
          </p15:clr>
        </p15:guide>
        <p15:guide id="4" pos="5380">
          <p15:clr>
            <a:srgbClr val="A4A3A4"/>
          </p15:clr>
        </p15:guide>
        <p15:guide id="5" pos="295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ne Evans" initials="JCE" lastIdx="8"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7A764"/>
    <a:srgbClr val="D68328"/>
    <a:srgbClr val="0C4B7F"/>
    <a:srgbClr val="223E7A"/>
    <a:srgbClr val="B9D769"/>
    <a:srgbClr val="70BC22"/>
    <a:srgbClr val="F68D21"/>
    <a:srgbClr val="636466"/>
    <a:srgbClr val="646363"/>
    <a:srgbClr val="FEBB1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napToObjects="1" showGuides="1">
      <p:cViewPr varScale="1">
        <p:scale>
          <a:sx n="104" d="100"/>
          <a:sy n="104" d="100"/>
        </p:scale>
        <p:origin x="672" y="57"/>
      </p:cViewPr>
      <p:guideLst>
        <p:guide orient="horz" pos="1245"/>
        <p:guide orient="horz" pos="3232"/>
        <p:guide orient="horz" pos="1912"/>
        <p:guide pos="5380"/>
        <p:guide pos="2959"/>
      </p:guideLst>
    </p:cSldViewPr>
  </p:slideViewPr>
  <p:notesTextViewPr>
    <p:cViewPr>
      <p:scale>
        <a:sx n="100" d="100"/>
        <a:sy n="100" d="100"/>
      </p:scale>
      <p:origin x="0" y="0"/>
    </p:cViewPr>
  </p:notesTextViewPr>
  <p:sorterViewPr>
    <p:cViewPr>
      <p:scale>
        <a:sx n="125" d="100"/>
        <a:sy n="125" d="100"/>
      </p:scale>
      <p:origin x="0" y="-333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0.fntdata"/><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56C703-0827-4D98-8015-40DEE3C186A7}" type="datetimeFigureOut">
              <a:rPr lang="en-GB" smtClean="0"/>
              <a:t>30/03/2017</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798D5B-57F4-4A7F-8DDC-A432FF1B0DAA}" type="slidenum">
              <a:rPr lang="en-GB" smtClean="0"/>
              <a:t>‹#›</a:t>
            </a:fld>
            <a:endParaRPr lang="en-GB"/>
          </a:p>
        </p:txBody>
      </p:sp>
    </p:spTree>
    <p:extLst>
      <p:ext uri="{BB962C8B-B14F-4D97-AF65-F5344CB8AC3E}">
        <p14:creationId xmlns:p14="http://schemas.microsoft.com/office/powerpoint/2010/main" val="804381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descr="Unit 1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cxnSp>
        <p:nvCxnSpPr>
          <p:cNvPr id="14" name="Straight Connector 13"/>
          <p:cNvCxnSpPr/>
          <p:nvPr userDrawn="1"/>
        </p:nvCxnSpPr>
        <p:spPr>
          <a:xfrm>
            <a:off x="4559300" y="1905000"/>
            <a:ext cx="0" cy="2551766"/>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Text Placeholder 19"/>
          <p:cNvSpPr>
            <a:spLocks noGrp="1"/>
          </p:cNvSpPr>
          <p:nvPr>
            <p:ph type="body" sz="quarter" idx="10"/>
          </p:nvPr>
        </p:nvSpPr>
        <p:spPr>
          <a:xfrm>
            <a:off x="1803400" y="1841231"/>
            <a:ext cx="2527300" cy="2201863"/>
          </a:xfrm>
          <a:prstGeom prst="rect">
            <a:avLst/>
          </a:prstGeom>
        </p:spPr>
        <p:txBody>
          <a:bodyPr vert="horz" lIns="0"/>
          <a:lstStyle>
            <a:lvl1pPr marL="0" indent="0">
              <a:lnSpc>
                <a:spcPts val="4800"/>
              </a:lnSpc>
              <a:spcBef>
                <a:spcPts val="0"/>
              </a:spcBef>
              <a:buNone/>
              <a:defRPr sz="4500" b="1" kern="0" spc="-140">
                <a:solidFill>
                  <a:schemeClr val="bg1"/>
                </a:solidFill>
                <a:latin typeface="Arial"/>
                <a:cs typeface="Arial"/>
              </a:defRPr>
            </a:lvl1pPr>
            <a:lvl2pPr marL="0" indent="0">
              <a:lnSpc>
                <a:spcPts val="2500"/>
              </a:lnSpc>
              <a:spcBef>
                <a:spcPts val="0"/>
              </a:spcBef>
              <a:buNone/>
              <a:defRPr sz="2500" kern="0" spc="-140">
                <a:solidFill>
                  <a:schemeClr val="bg1"/>
                </a:solidFill>
                <a:latin typeface="Arial"/>
                <a:cs typeface="Arial"/>
              </a:defRPr>
            </a:lvl2pPr>
            <a:lvl3pPr marL="0" indent="0">
              <a:lnSpc>
                <a:spcPts val="4800"/>
              </a:lnSpc>
              <a:spcBef>
                <a:spcPts val="0"/>
              </a:spcBef>
              <a:buNone/>
              <a:defRPr sz="4500">
                <a:solidFill>
                  <a:schemeClr val="bg1"/>
                </a:solidFill>
                <a:latin typeface="Arial"/>
                <a:cs typeface="Arial"/>
              </a:defRPr>
            </a:lvl3pPr>
            <a:lvl4pPr marL="0" indent="0">
              <a:lnSpc>
                <a:spcPts val="2600"/>
              </a:lnSpc>
              <a:spcBef>
                <a:spcPts val="0"/>
              </a:spcBef>
              <a:buNone/>
              <a:defRPr sz="3000">
                <a:solidFill>
                  <a:srgbClr val="D68328"/>
                </a:solidFill>
                <a:latin typeface="Arial"/>
                <a:cs typeface="Arial"/>
              </a:defRPr>
            </a:lvl4pPr>
            <a:lvl5pPr marL="1828800" indent="0">
              <a:buNone/>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Text Placeholder 19"/>
          <p:cNvSpPr>
            <a:spLocks noGrp="1"/>
          </p:cNvSpPr>
          <p:nvPr>
            <p:ph type="body" sz="quarter" idx="11"/>
          </p:nvPr>
        </p:nvSpPr>
        <p:spPr>
          <a:xfrm>
            <a:off x="4800600" y="1841231"/>
            <a:ext cx="2768600" cy="2201863"/>
          </a:xfrm>
          <a:prstGeom prst="rect">
            <a:avLst/>
          </a:prstGeom>
        </p:spPr>
        <p:txBody>
          <a:bodyPr vert="horz" lIns="0"/>
          <a:lstStyle>
            <a:lvl1pPr marL="0" indent="0">
              <a:lnSpc>
                <a:spcPts val="2600"/>
              </a:lnSpc>
              <a:spcBef>
                <a:spcPts val="0"/>
              </a:spcBef>
              <a:buNone/>
              <a:defRPr sz="2600" b="1" kern="0" spc="-60">
                <a:solidFill>
                  <a:schemeClr val="bg1"/>
                </a:solidFill>
                <a:latin typeface="Arial"/>
                <a:cs typeface="Arial"/>
              </a:defRPr>
            </a:lvl1pPr>
            <a:lvl2pPr marL="0" indent="0">
              <a:lnSpc>
                <a:spcPts val="2000"/>
              </a:lnSpc>
              <a:spcBef>
                <a:spcPts val="500"/>
              </a:spcBef>
              <a:buNone/>
              <a:defRPr sz="1800">
                <a:solidFill>
                  <a:schemeClr val="bg1"/>
                </a:solidFill>
                <a:latin typeface="Arial"/>
                <a:cs typeface="Arial"/>
              </a:defRPr>
            </a:lvl2pPr>
            <a:lvl3pPr marL="0" indent="0">
              <a:buNone/>
              <a:defRPr sz="3000">
                <a:solidFill>
                  <a:srgbClr val="ECCC7B"/>
                </a:solidFill>
                <a:latin typeface="Arial"/>
                <a:cs typeface="Arial"/>
              </a:defRPr>
            </a:lvl3pPr>
            <a:lvl4pPr marL="1371600" indent="0">
              <a:buNone/>
              <a:defRPr/>
            </a:lvl4pPr>
            <a:lvl5pPr marL="1828800" indent="0">
              <a:buNone/>
              <a:defRPr/>
            </a:lvl5pPr>
          </a:lstStyle>
          <a:p>
            <a:pPr lvl="0"/>
            <a:r>
              <a:rPr lang="en-US"/>
              <a:t>Click to edit Master text styles</a:t>
            </a:r>
          </a:p>
          <a:p>
            <a:pPr lvl="1"/>
            <a:r>
              <a:rPr lang="en-US"/>
              <a:t>Second level</a:t>
            </a:r>
          </a:p>
        </p:txBody>
      </p:sp>
      <p:pic>
        <p:nvPicPr>
          <p:cNvPr id="8" name="Picture 7" descr="Logo.ai"/>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50685" y="4018819"/>
            <a:ext cx="2291515" cy="456997"/>
          </a:xfrm>
          <a:prstGeom prst="rect">
            <a:avLst/>
          </a:prstGeom>
        </p:spPr>
      </p:pic>
      <p:sp>
        <p:nvSpPr>
          <p:cNvPr id="10" name="Hexagon 9"/>
          <p:cNvSpPr/>
          <p:nvPr userDrawn="1"/>
        </p:nvSpPr>
        <p:spPr>
          <a:xfrm>
            <a:off x="1072794" y="4100382"/>
            <a:ext cx="1080000" cy="972000"/>
          </a:xfrm>
          <a:prstGeom prst="hexagon">
            <a:avLst/>
          </a:prstGeom>
          <a:noFill/>
          <a:ln w="114300">
            <a:solidFill>
              <a:srgbClr val="D7A764"/>
            </a:solidFill>
            <a:miter lim="800000"/>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lang="en-US" sz="4500" b="1" dirty="0">
                <a:solidFill>
                  <a:srgbClr val="D7A764"/>
                </a:solidFill>
                <a:latin typeface="Arial"/>
                <a:cs typeface="Arial"/>
              </a:rPr>
              <a:t>4</a:t>
            </a:r>
          </a:p>
        </p:txBody>
      </p:sp>
    </p:spTree>
    <p:extLst>
      <p:ext uri="{BB962C8B-B14F-4D97-AF65-F5344CB8AC3E}">
        <p14:creationId xmlns:p14="http://schemas.microsoft.com/office/powerpoint/2010/main" val="3886385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rgbClr val="D68328"/>
        </a:solidFill>
        <a:effectLst/>
      </p:bgPr>
    </p:bg>
    <p:spTree>
      <p:nvGrpSpPr>
        <p:cNvPr id="1" name=""/>
        <p:cNvGrpSpPr/>
        <p:nvPr/>
      </p:nvGrpSpPr>
      <p:grpSpPr>
        <a:xfrm>
          <a:off x="0" y="0"/>
          <a:ext cx="0" cy="0"/>
          <a:chOff x="0" y="0"/>
          <a:chExt cx="0" cy="0"/>
        </a:xfrm>
      </p:grpSpPr>
      <p:cxnSp>
        <p:nvCxnSpPr>
          <p:cNvPr id="8" name="Straight Connector 7"/>
          <p:cNvCxnSpPr/>
          <p:nvPr userDrawn="1"/>
        </p:nvCxnSpPr>
        <p:spPr>
          <a:xfrm>
            <a:off x="584200" y="1702800"/>
            <a:ext cx="0" cy="3809479"/>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 name="Text Placeholder 11"/>
          <p:cNvSpPr>
            <a:spLocks noGrp="1"/>
          </p:cNvSpPr>
          <p:nvPr>
            <p:ph type="body" sz="quarter" idx="14"/>
          </p:nvPr>
        </p:nvSpPr>
        <p:spPr>
          <a:xfrm>
            <a:off x="723600" y="1702799"/>
            <a:ext cx="7861300" cy="4918133"/>
          </a:xfrm>
          <a:prstGeom prst="rect">
            <a:avLst/>
          </a:prstGeom>
        </p:spPr>
        <p:txBody>
          <a:bodyPr vert="horz" lIns="0" tIns="0" rIns="0" b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0" indent="0">
              <a:lnSpc>
                <a:spcPts val="2000"/>
              </a:lnSpc>
              <a:buNone/>
              <a:defRPr sz="2000">
                <a:solidFill>
                  <a:srgbClr val="9D9FA2"/>
                </a:solidFill>
                <a:latin typeface="Arial"/>
                <a:cs typeface="Arial"/>
              </a:defRPr>
            </a:lvl2pPr>
          </a:lstStyle>
          <a:p>
            <a:pPr lvl="0"/>
            <a:r>
              <a:rPr lang="en-US"/>
              <a:t>Click to edit Master text styles</a:t>
            </a:r>
          </a:p>
        </p:txBody>
      </p:sp>
      <p:sp>
        <p:nvSpPr>
          <p:cNvPr id="5"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bg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Tree>
    <p:extLst>
      <p:ext uri="{BB962C8B-B14F-4D97-AF65-F5344CB8AC3E}">
        <p14:creationId xmlns:p14="http://schemas.microsoft.com/office/powerpoint/2010/main" val="2265425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Custom Layout">
    <p:bg>
      <p:bgPr>
        <a:solidFill>
          <a:srgbClr val="D7A764"/>
        </a:solidFill>
        <a:effectLst/>
      </p:bgPr>
    </p:bg>
    <p:spTree>
      <p:nvGrpSpPr>
        <p:cNvPr id="1" name=""/>
        <p:cNvGrpSpPr/>
        <p:nvPr/>
      </p:nvGrpSpPr>
      <p:grpSpPr>
        <a:xfrm>
          <a:off x="0" y="0"/>
          <a:ext cx="0" cy="0"/>
          <a:chOff x="0" y="0"/>
          <a:chExt cx="0" cy="0"/>
        </a:xfrm>
      </p:grpSpPr>
      <p:cxnSp>
        <p:nvCxnSpPr>
          <p:cNvPr id="9" name="Straight Connector 8"/>
          <p:cNvCxnSpPr/>
          <p:nvPr userDrawn="1"/>
        </p:nvCxnSpPr>
        <p:spPr>
          <a:xfrm>
            <a:off x="584200" y="1702800"/>
            <a:ext cx="0" cy="171450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6"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bg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10" name="Text Placeholder 11"/>
          <p:cNvSpPr>
            <a:spLocks noGrp="1"/>
          </p:cNvSpPr>
          <p:nvPr>
            <p:ph type="body" sz="quarter" idx="14"/>
          </p:nvPr>
        </p:nvSpPr>
        <p:spPr>
          <a:xfrm>
            <a:off x="723600" y="1702799"/>
            <a:ext cx="7861300" cy="4918133"/>
          </a:xfrm>
          <a:prstGeom prst="rect">
            <a:avLst/>
          </a:prstGeom>
        </p:spPr>
        <p:txBody>
          <a:bodyPr vert="horz" lIns="0" tIns="0" rIns="0" b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0" indent="0">
              <a:lnSpc>
                <a:spcPts val="2000"/>
              </a:lnSpc>
              <a:buNone/>
              <a:defRPr sz="2000">
                <a:solidFill>
                  <a:srgbClr val="9D9FA2"/>
                </a:solidFill>
                <a:latin typeface="Arial"/>
                <a:cs typeface="Arial"/>
              </a:defRPr>
            </a:lvl2pPr>
          </a:lstStyle>
          <a:p>
            <a:pPr lvl="0"/>
            <a:r>
              <a:rPr lang="en-US"/>
              <a:t>Click to edit Master text styles</a:t>
            </a:r>
          </a:p>
        </p:txBody>
      </p:sp>
    </p:spTree>
    <p:extLst>
      <p:ext uri="{BB962C8B-B14F-4D97-AF65-F5344CB8AC3E}">
        <p14:creationId xmlns:p14="http://schemas.microsoft.com/office/powerpoint/2010/main" val="393927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11" name="Picture 10" descr="Unit 11.jpg"/>
          <p:cNvPicPr>
            <a:picLocks noChangeAspect="1"/>
          </p:cNvPicPr>
          <p:nvPr userDrawn="1"/>
        </p:nvPicPr>
        <p:blipFill rotWithShape="1">
          <a:blip r:embed="rId2">
            <a:extLst>
              <a:ext uri="{28A0092B-C50C-407E-A947-70E740481C1C}">
                <a14:useLocalDpi xmlns:a14="http://schemas.microsoft.com/office/drawing/2010/main" val="0"/>
              </a:ext>
            </a:extLst>
          </a:blip>
          <a:srcRect b="90370"/>
          <a:stretch/>
        </p:blipFill>
        <p:spPr>
          <a:xfrm>
            <a:off x="0" y="0"/>
            <a:ext cx="9144000" cy="660400"/>
          </a:xfrm>
          <a:prstGeom prst="rect">
            <a:avLst/>
          </a:prstGeom>
        </p:spPr>
      </p:pic>
      <p:pic>
        <p:nvPicPr>
          <p:cNvPr id="6" name="Picture 5" descr="Untitled-1.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16500" y="901700"/>
            <a:ext cx="2979807" cy="3251200"/>
          </a:xfrm>
          <a:prstGeom prst="rect">
            <a:avLst/>
          </a:prstGeom>
        </p:spPr>
      </p:pic>
      <p:sp>
        <p:nvSpPr>
          <p:cNvPr id="15"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8"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sz="2000">
                <a:solidFill>
                  <a:srgbClr val="D68328"/>
                </a:solidFill>
                <a:latin typeface="Arial"/>
                <a:cs typeface="Arial"/>
              </a:defRPr>
            </a:lvl2pPr>
            <a:lvl3pPr marL="723900" indent="-279400">
              <a:lnSpc>
                <a:spcPct val="100000"/>
              </a:lnSpc>
              <a:buFont typeface="Arial"/>
              <a:buChar char="•"/>
              <a:defRPr lang="en-US" sz="2000" kern="1200" baseline="0" dirty="0" smtClean="0">
                <a:solidFill>
                  <a:srgbClr val="D7A764"/>
                </a:solidFill>
                <a:latin typeface="Arial"/>
                <a:ea typeface="+mn-ea"/>
                <a:cs typeface="Arial"/>
              </a:defRPr>
            </a:lvl3pPr>
          </a:lstStyle>
          <a:p>
            <a:pPr lvl="0"/>
            <a:r>
              <a:rPr lang="en-US"/>
              <a:t>Click to edit Master text styles</a:t>
            </a:r>
          </a:p>
          <a:p>
            <a:pPr lvl="1"/>
            <a:r>
              <a:rPr lang="en-US"/>
              <a:t>Second level</a:t>
            </a:r>
          </a:p>
          <a:p>
            <a:pPr lvl="2"/>
            <a:r>
              <a:rPr lang="en-US"/>
              <a:t>Third level</a:t>
            </a:r>
          </a:p>
        </p:txBody>
      </p:sp>
      <p:sp>
        <p:nvSpPr>
          <p:cNvPr id="3" name="TextBox 2"/>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1" dirty="0">
                <a:solidFill>
                  <a:srgbClr val="FFFFFF"/>
                </a:solidFill>
                <a:latin typeface="Arial"/>
                <a:cs typeface="Arial"/>
              </a:rPr>
              <a:t>Defining and updating tables using SQL</a:t>
            </a:r>
          </a:p>
          <a:p>
            <a:pPr>
              <a:spcBef>
                <a:spcPts val="288"/>
              </a:spcBef>
            </a:pPr>
            <a:r>
              <a:rPr lang="en-US" sz="1200" b="0" dirty="0">
                <a:solidFill>
                  <a:srgbClr val="FFFFFF"/>
                </a:solidFill>
                <a:latin typeface="Arial"/>
                <a:cs typeface="Arial"/>
              </a:rPr>
              <a:t>Unit 11 Databases</a:t>
            </a:r>
            <a:r>
              <a:rPr lang="en-US" sz="1200" b="0" baseline="0" dirty="0">
                <a:solidFill>
                  <a:srgbClr val="FFFFFF"/>
                </a:solidFill>
                <a:latin typeface="Arial"/>
                <a:cs typeface="Arial"/>
              </a:rPr>
              <a:t> and software development</a:t>
            </a:r>
            <a:endParaRPr lang="en-US" sz="1200" b="0" dirty="0">
              <a:solidFill>
                <a:srgbClr val="FFFFFF"/>
              </a:solidFill>
              <a:latin typeface="Arial"/>
              <a:cs typeface="Arial"/>
            </a:endParaRPr>
          </a:p>
        </p:txBody>
      </p:sp>
      <p:pic>
        <p:nvPicPr>
          <p:cNvPr id="12" name="Picture 11" descr="Logo Unit 11.ai"/>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293600" y="6339600"/>
            <a:ext cx="1476000" cy="294359"/>
          </a:xfrm>
          <a:prstGeom prst="rect">
            <a:avLst/>
          </a:prstGeom>
        </p:spPr>
      </p:pic>
    </p:spTree>
    <p:extLst>
      <p:ext uri="{BB962C8B-B14F-4D97-AF65-F5344CB8AC3E}">
        <p14:creationId xmlns:p14="http://schemas.microsoft.com/office/powerpoint/2010/main" val="28497203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7" name="Picture 6" descr="Unit 11.jpg"/>
          <p:cNvPicPr>
            <a:picLocks noChangeAspect="1"/>
          </p:cNvPicPr>
          <p:nvPr userDrawn="1"/>
        </p:nvPicPr>
        <p:blipFill rotWithShape="1">
          <a:blip r:embed="rId2">
            <a:extLst>
              <a:ext uri="{28A0092B-C50C-407E-A947-70E740481C1C}">
                <a14:useLocalDpi xmlns:a14="http://schemas.microsoft.com/office/drawing/2010/main" val="0"/>
              </a:ext>
            </a:extLst>
          </a:blip>
          <a:srcRect b="90370"/>
          <a:stretch/>
        </p:blipFill>
        <p:spPr>
          <a:xfrm>
            <a:off x="0" y="0"/>
            <a:ext cx="9144000" cy="660400"/>
          </a:xfrm>
          <a:prstGeom prst="rect">
            <a:avLst/>
          </a:prstGeom>
        </p:spPr>
      </p:pic>
      <p:sp>
        <p:nvSpPr>
          <p:cNvPr id="13"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pic>
        <p:nvPicPr>
          <p:cNvPr id="9" name="Picture 8" descr="Logo Unit 11.ai"/>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93600" y="6339600"/>
            <a:ext cx="1476000" cy="294359"/>
          </a:xfrm>
          <a:prstGeom prst="rect">
            <a:avLst/>
          </a:prstGeom>
        </p:spPr>
      </p:pic>
      <p:sp>
        <p:nvSpPr>
          <p:cNvPr id="12" name="TextBox 11"/>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1" dirty="0">
                <a:solidFill>
                  <a:srgbClr val="FFFFFF"/>
                </a:solidFill>
                <a:latin typeface="Arial"/>
                <a:cs typeface="Arial"/>
              </a:rPr>
              <a:t>Defining and updating tables using SQL</a:t>
            </a:r>
          </a:p>
          <a:p>
            <a:pPr>
              <a:spcBef>
                <a:spcPts val="288"/>
              </a:spcBef>
            </a:pPr>
            <a:r>
              <a:rPr lang="en-US" sz="1200" b="0" dirty="0">
                <a:solidFill>
                  <a:srgbClr val="FFFFFF"/>
                </a:solidFill>
                <a:latin typeface="Arial"/>
                <a:cs typeface="Arial"/>
              </a:rPr>
              <a:t>Unit 11 Databases</a:t>
            </a:r>
            <a:r>
              <a:rPr lang="en-US" sz="1200" b="0" baseline="0" dirty="0">
                <a:solidFill>
                  <a:srgbClr val="FFFFFF"/>
                </a:solidFill>
                <a:latin typeface="Arial"/>
                <a:cs typeface="Arial"/>
              </a:rPr>
              <a:t> and software development</a:t>
            </a:r>
            <a:endParaRPr lang="en-US" sz="1200" b="0" dirty="0">
              <a:solidFill>
                <a:srgbClr val="FFFFFF"/>
              </a:solidFill>
              <a:latin typeface="Arial"/>
              <a:cs typeface="Arial"/>
            </a:endParaRPr>
          </a:p>
        </p:txBody>
      </p:sp>
      <p:sp>
        <p:nvSpPr>
          <p:cNvPr id="14"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sz="2000">
                <a:solidFill>
                  <a:srgbClr val="D68328"/>
                </a:solidFill>
                <a:latin typeface="Arial"/>
                <a:cs typeface="Arial"/>
              </a:defRPr>
            </a:lvl2pPr>
            <a:lvl3pPr marL="723900" indent="-279400">
              <a:lnSpc>
                <a:spcPct val="100000"/>
              </a:lnSpc>
              <a:buFont typeface="Arial"/>
              <a:buChar char="•"/>
              <a:defRPr lang="en-US" sz="2000" kern="1200" baseline="0" dirty="0" smtClean="0">
                <a:solidFill>
                  <a:srgbClr val="D7A764"/>
                </a:solidFill>
                <a:latin typeface="Arial"/>
                <a:ea typeface="+mn-ea"/>
                <a:cs typeface="Arial"/>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1807774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pic>
        <p:nvPicPr>
          <p:cNvPr id="10" name="Picture 9" descr="Untitled-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16500" y="901700"/>
            <a:ext cx="2979807" cy="3251200"/>
          </a:xfrm>
          <a:prstGeom prst="rect">
            <a:avLst/>
          </a:prstGeom>
        </p:spPr>
      </p:pic>
      <p:sp>
        <p:nvSpPr>
          <p:cNvPr id="11"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pic>
        <p:nvPicPr>
          <p:cNvPr id="9" name="Picture 8" descr="Unit 11.jpg"/>
          <p:cNvPicPr>
            <a:picLocks noChangeAspect="1"/>
          </p:cNvPicPr>
          <p:nvPr userDrawn="1"/>
        </p:nvPicPr>
        <p:blipFill rotWithShape="1">
          <a:blip r:embed="rId3">
            <a:extLst>
              <a:ext uri="{28A0092B-C50C-407E-A947-70E740481C1C}">
                <a14:useLocalDpi xmlns:a14="http://schemas.microsoft.com/office/drawing/2010/main" val="0"/>
              </a:ext>
            </a:extLst>
          </a:blip>
          <a:srcRect b="90370"/>
          <a:stretch/>
        </p:blipFill>
        <p:spPr>
          <a:xfrm>
            <a:off x="0" y="0"/>
            <a:ext cx="9144000" cy="660400"/>
          </a:xfrm>
          <a:prstGeom prst="rect">
            <a:avLst/>
          </a:prstGeom>
        </p:spPr>
      </p:pic>
      <p:sp>
        <p:nvSpPr>
          <p:cNvPr id="12" name="TextBox 11"/>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1" dirty="0">
                <a:solidFill>
                  <a:srgbClr val="FFFFFF"/>
                </a:solidFill>
                <a:latin typeface="Arial"/>
                <a:cs typeface="Arial"/>
              </a:rPr>
              <a:t>Defining and updating tables using SQL</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dirty="0">
                <a:solidFill>
                  <a:srgbClr val="FFFFFF"/>
                </a:solidFill>
                <a:latin typeface="Arial"/>
                <a:cs typeface="Arial"/>
              </a:rPr>
              <a:t>Unit 11 Databases</a:t>
            </a:r>
            <a:r>
              <a:rPr lang="en-US" sz="1200" b="0" baseline="0" dirty="0">
                <a:solidFill>
                  <a:srgbClr val="FFFFFF"/>
                </a:solidFill>
                <a:latin typeface="Arial"/>
                <a:cs typeface="Arial"/>
              </a:rPr>
              <a:t> and software development</a:t>
            </a:r>
            <a:endParaRPr lang="en-US" sz="1200" b="0" dirty="0">
              <a:solidFill>
                <a:srgbClr val="FFFFFF"/>
              </a:solidFill>
              <a:latin typeface="Arial"/>
              <a:cs typeface="Arial"/>
            </a:endParaRPr>
          </a:p>
          <a:p>
            <a:pPr>
              <a:spcBef>
                <a:spcPts val="288"/>
              </a:spcBef>
            </a:pPr>
            <a:endParaRPr lang="en-US" sz="1200" b="0" dirty="0">
              <a:solidFill>
                <a:srgbClr val="FFFFFF"/>
              </a:solidFill>
              <a:latin typeface="Arial"/>
              <a:cs typeface="Arial"/>
            </a:endParaRPr>
          </a:p>
        </p:txBody>
      </p:sp>
      <p:sp>
        <p:nvSpPr>
          <p:cNvPr id="14"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sz="2000">
                <a:solidFill>
                  <a:srgbClr val="D68328"/>
                </a:solidFill>
                <a:latin typeface="Arial"/>
                <a:cs typeface="Arial"/>
              </a:defRPr>
            </a:lvl2pPr>
            <a:lvl3pPr marL="723900" indent="-279400">
              <a:lnSpc>
                <a:spcPct val="100000"/>
              </a:lnSpc>
              <a:buFont typeface="Arial"/>
              <a:buChar char="•"/>
              <a:defRPr lang="en-US" sz="2000" kern="1200" baseline="0" dirty="0" smtClean="0">
                <a:solidFill>
                  <a:srgbClr val="D7A764"/>
                </a:solidFill>
                <a:latin typeface="Arial"/>
                <a:ea typeface="+mn-ea"/>
                <a:cs typeface="Arial"/>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400860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12"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pic>
        <p:nvPicPr>
          <p:cNvPr id="8" name="Picture 7" descr="Unit 11.jpg"/>
          <p:cNvPicPr>
            <a:picLocks noChangeAspect="1"/>
          </p:cNvPicPr>
          <p:nvPr userDrawn="1"/>
        </p:nvPicPr>
        <p:blipFill rotWithShape="1">
          <a:blip r:embed="rId2">
            <a:extLst>
              <a:ext uri="{28A0092B-C50C-407E-A947-70E740481C1C}">
                <a14:useLocalDpi xmlns:a14="http://schemas.microsoft.com/office/drawing/2010/main" val="0"/>
              </a:ext>
            </a:extLst>
          </a:blip>
          <a:srcRect b="90370"/>
          <a:stretch/>
        </p:blipFill>
        <p:spPr>
          <a:xfrm>
            <a:off x="0" y="0"/>
            <a:ext cx="9144000" cy="660400"/>
          </a:xfrm>
          <a:prstGeom prst="rect">
            <a:avLst/>
          </a:prstGeom>
        </p:spPr>
      </p:pic>
      <p:sp>
        <p:nvSpPr>
          <p:cNvPr id="9" name="TextBox 8"/>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1" dirty="0">
                <a:solidFill>
                  <a:srgbClr val="FFFFFF"/>
                </a:solidFill>
                <a:latin typeface="Arial"/>
                <a:cs typeface="Arial"/>
              </a:rPr>
              <a:t>Defining and updating tables using SQL</a:t>
            </a:r>
          </a:p>
          <a:p>
            <a:pPr>
              <a:spcBef>
                <a:spcPts val="288"/>
              </a:spcBef>
            </a:pPr>
            <a:r>
              <a:rPr lang="en-US" sz="1200" b="0" dirty="0">
                <a:solidFill>
                  <a:srgbClr val="FFFFFF"/>
                </a:solidFill>
                <a:latin typeface="Arial"/>
                <a:cs typeface="Arial"/>
              </a:rPr>
              <a:t>Unit 11 Databases</a:t>
            </a:r>
            <a:r>
              <a:rPr lang="en-US" sz="1200" b="0" baseline="0" dirty="0">
                <a:solidFill>
                  <a:srgbClr val="FFFFFF"/>
                </a:solidFill>
                <a:latin typeface="Arial"/>
                <a:cs typeface="Arial"/>
              </a:rPr>
              <a:t> and software development</a:t>
            </a:r>
            <a:endParaRPr lang="en-US" sz="1200" b="0" dirty="0">
              <a:solidFill>
                <a:srgbClr val="FFFFFF"/>
              </a:solidFill>
              <a:latin typeface="Arial"/>
              <a:cs typeface="Arial"/>
            </a:endParaRPr>
          </a:p>
        </p:txBody>
      </p:sp>
      <p:sp>
        <p:nvSpPr>
          <p:cNvPr id="10"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sz="2000">
                <a:solidFill>
                  <a:srgbClr val="D68328"/>
                </a:solidFill>
                <a:latin typeface="Arial"/>
                <a:cs typeface="Arial"/>
              </a:defRPr>
            </a:lvl2pPr>
            <a:lvl3pPr marL="723900" indent="-279400">
              <a:lnSpc>
                <a:spcPct val="100000"/>
              </a:lnSpc>
              <a:buFont typeface="Arial"/>
              <a:buChar char="•"/>
              <a:defRPr lang="en-US" sz="2000" kern="1200" baseline="0" dirty="0" smtClean="0">
                <a:solidFill>
                  <a:srgbClr val="D7A764"/>
                </a:solidFill>
                <a:latin typeface="Arial"/>
                <a:ea typeface="+mn-ea"/>
                <a:cs typeface="Arial"/>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3158330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8_Custom Layout">
    <p:bg>
      <p:bgPr>
        <a:solidFill>
          <a:schemeClr val="tx1"/>
        </a:solidFill>
        <a:effectLst/>
      </p:bgPr>
    </p:bg>
    <p:spTree>
      <p:nvGrpSpPr>
        <p:cNvPr id="1" name=""/>
        <p:cNvGrpSpPr/>
        <p:nvPr/>
      </p:nvGrpSpPr>
      <p:grpSpPr>
        <a:xfrm>
          <a:off x="0" y="0"/>
          <a:ext cx="0" cy="0"/>
          <a:chOff x="0" y="0"/>
          <a:chExt cx="0" cy="0"/>
        </a:xfrm>
      </p:grpSpPr>
      <p:pic>
        <p:nvPicPr>
          <p:cNvPr id="9" name="Picture 8" descr="Logo Unit 11.ai"/>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93600" y="6339600"/>
            <a:ext cx="1476000" cy="294359"/>
          </a:xfrm>
          <a:prstGeom prst="rect">
            <a:avLst/>
          </a:prstGeom>
        </p:spPr>
      </p:pic>
      <p:pic>
        <p:nvPicPr>
          <p:cNvPr id="11" name="Picture 10" descr="Unit 11.jpg"/>
          <p:cNvPicPr>
            <a:picLocks noChangeAspect="1"/>
          </p:cNvPicPr>
          <p:nvPr userDrawn="1"/>
        </p:nvPicPr>
        <p:blipFill rotWithShape="1">
          <a:blip r:embed="rId3">
            <a:extLst>
              <a:ext uri="{28A0092B-C50C-407E-A947-70E740481C1C}">
                <a14:useLocalDpi xmlns:a14="http://schemas.microsoft.com/office/drawing/2010/main" val="0"/>
              </a:ext>
            </a:extLst>
          </a:blip>
          <a:srcRect b="90370"/>
          <a:stretch/>
        </p:blipFill>
        <p:spPr>
          <a:xfrm>
            <a:off x="0" y="0"/>
            <a:ext cx="9144000" cy="660400"/>
          </a:xfrm>
          <a:prstGeom prst="rect">
            <a:avLst/>
          </a:prstGeom>
        </p:spPr>
      </p:pic>
      <p:sp>
        <p:nvSpPr>
          <p:cNvPr id="12" name="TextBox 11"/>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1" dirty="0">
                <a:solidFill>
                  <a:srgbClr val="FFFFFF"/>
                </a:solidFill>
                <a:latin typeface="Arial"/>
                <a:cs typeface="Arial"/>
              </a:rPr>
              <a:t>Defining and updating tables using SQL</a:t>
            </a:r>
          </a:p>
          <a:p>
            <a:pPr>
              <a:spcBef>
                <a:spcPts val="288"/>
              </a:spcBef>
            </a:pPr>
            <a:r>
              <a:rPr lang="en-US" sz="1200" b="0" dirty="0">
                <a:solidFill>
                  <a:srgbClr val="FFFFFF"/>
                </a:solidFill>
                <a:latin typeface="Arial"/>
                <a:cs typeface="Arial"/>
              </a:rPr>
              <a:t>Unit 11 Databases</a:t>
            </a:r>
            <a:r>
              <a:rPr lang="en-US" sz="1200" b="0" baseline="0" dirty="0">
                <a:solidFill>
                  <a:srgbClr val="FFFFFF"/>
                </a:solidFill>
                <a:latin typeface="Arial"/>
                <a:cs typeface="Arial"/>
              </a:rPr>
              <a:t> and software development</a:t>
            </a:r>
            <a:endParaRPr lang="en-US" sz="1200" b="0" dirty="0">
              <a:solidFill>
                <a:srgbClr val="FFFFFF"/>
              </a:solidFill>
              <a:latin typeface="Arial"/>
              <a:cs typeface="Arial"/>
            </a:endParaRPr>
          </a:p>
        </p:txBody>
      </p:sp>
      <p:sp>
        <p:nvSpPr>
          <p:cNvPr id="7" name="Rectangle 6"/>
          <p:cNvSpPr/>
          <p:nvPr userDrawn="1"/>
        </p:nvSpPr>
        <p:spPr>
          <a:xfrm>
            <a:off x="676274" y="1701461"/>
            <a:ext cx="7829551" cy="4555093"/>
          </a:xfrm>
          <a:prstGeom prst="rect">
            <a:avLst/>
          </a:prstGeom>
        </p:spPr>
        <p:txBody>
          <a:bodyPr wrap="square">
            <a:spAutoFit/>
          </a:bodyPr>
          <a:lstStyle/>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400" b="1" i="0" u="none" strike="noStrike" kern="1200" cap="none" spc="0" normalizeH="0" baseline="0" noProof="0" dirty="0">
                <a:ln>
                  <a:noFill/>
                </a:ln>
                <a:solidFill>
                  <a:schemeClr val="bg1"/>
                </a:solidFill>
                <a:effectLst/>
                <a:uLnTx/>
                <a:uFillTx/>
                <a:latin typeface="Arial"/>
                <a:ea typeface="+mn-ea"/>
                <a:cs typeface="Arial"/>
              </a:rPr>
              <a:t>Copyright</a:t>
            </a:r>
            <a:endParaRPr kumimoji="0" lang="en-GB" sz="1200" b="1" i="0" u="none" strike="noStrike" kern="1200" cap="none" spc="0" normalizeH="0" baseline="0" noProof="0" dirty="0">
              <a:ln>
                <a:noFill/>
              </a:ln>
              <a:solidFill>
                <a:schemeClr val="bg1"/>
              </a:solidFill>
              <a:effectLst/>
              <a:uLnTx/>
              <a:uFillTx/>
              <a:latin typeface="Arial"/>
              <a:ea typeface="+mn-ea"/>
              <a:cs typeface="Arial"/>
            </a:endParaRP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 2016 PG Online Limited</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The contents of this unit are protected by copyright. </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This unit and all the worksheets, PowerPoint presentations, teaching guides and other associated files distributed with it are supplied to you by PG Online Limited under licence and may be used and copied by you only in accordance with the terms of the licence. Except as expressly permitted by the licence, no part of the materials distributed with this unit may be used, reproduced, stored in a retrieval system, or transmitted, in any form or by any means, electronic or otherwise, without the prior written permission of PG Online Limited.</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400" b="1" i="0" u="none" strike="noStrike" kern="1200" cap="none" spc="0" normalizeH="0" baseline="0" noProof="0" dirty="0">
                <a:ln>
                  <a:noFill/>
                </a:ln>
                <a:solidFill>
                  <a:schemeClr val="bg1"/>
                </a:solidFill>
                <a:effectLst/>
                <a:uLnTx/>
                <a:uFillTx/>
                <a:latin typeface="Arial"/>
                <a:ea typeface="+mn-ea"/>
                <a:cs typeface="Arial"/>
              </a:rPr>
              <a:t>Licence agreement</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This is a legal agreement between you, the end user, and PG Online Limited. This unit and all the worksheets, PowerPoint presentations, teaching guides and other associated files distributed with it is licensed, not sold, to you by PG Online Limited for use under the terms of the licence.</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The materials distributed with this unit may be freely copied and used by members of a single institution on a single site only. You are not permitted to share in any way any of the materials or part of the materials with any third party, including users on another site or individuals who are members of a separate institution. You acknowledge that the materials must remain with you, the licencing institution, and no part of the materials may be transferred to another institution. You also agree not to procure, authorise, encourage, facilitate or enable any third party to reproduce these materials in whole or in part without the prior permission of PG Online Limited.</a:t>
            </a:r>
            <a:endParaRPr lang="en-GB" sz="1200" dirty="0">
              <a:solidFill>
                <a:schemeClr val="bg1"/>
              </a:solidFill>
            </a:endParaRPr>
          </a:p>
        </p:txBody>
      </p:sp>
    </p:spTree>
    <p:extLst>
      <p:ext uri="{BB962C8B-B14F-4D97-AF65-F5344CB8AC3E}">
        <p14:creationId xmlns:p14="http://schemas.microsoft.com/office/powerpoint/2010/main" val="40002104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6734550"/>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64" r:id="rId3"/>
    <p:sldLayoutId id="2147483652" r:id="rId4"/>
    <p:sldLayoutId id="2147483653" r:id="rId5"/>
    <p:sldLayoutId id="2147483655" r:id="rId6"/>
    <p:sldLayoutId id="2147483656" r:id="rId7"/>
    <p:sldLayoutId id="2147483665" r:id="rId8"/>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1803399" y="1841231"/>
            <a:ext cx="2750617" cy="2201863"/>
          </a:xfrm>
        </p:spPr>
        <p:txBody>
          <a:bodyPr/>
          <a:lstStyle/>
          <a:p>
            <a:r>
              <a:rPr lang="en-US" dirty="0">
                <a:latin typeface="Museo 700" panose="02000000000000000000" pitchFamily="50" charset="0"/>
              </a:rPr>
              <a:t>AQA</a:t>
            </a:r>
            <a:endParaRPr lang="en-US" b="0" dirty="0">
              <a:latin typeface="Museo900-Regular"/>
              <a:cs typeface="Museo900-Regular"/>
            </a:endParaRPr>
          </a:p>
          <a:p>
            <a:pPr lvl="2"/>
            <a:r>
              <a:rPr lang="en-US" dirty="0">
                <a:latin typeface="Museo 500" panose="02000000000000000000" pitchFamily="50" charset="0"/>
              </a:rPr>
              <a:t>A Level</a:t>
            </a:r>
          </a:p>
          <a:p>
            <a:pPr lvl="3"/>
            <a:r>
              <a:rPr lang="en-US" sz="2500" dirty="0">
                <a:solidFill>
                  <a:schemeClr val="bg1"/>
                </a:solidFill>
                <a:latin typeface="Museo 100" panose="02000000000000000000" pitchFamily="50" charset="0"/>
              </a:rPr>
              <a:t>Computer Science</a:t>
            </a:r>
          </a:p>
          <a:p>
            <a:pPr lvl="3">
              <a:lnSpc>
                <a:spcPts val="3000"/>
              </a:lnSpc>
            </a:pPr>
            <a:r>
              <a:rPr lang="en-US" sz="2500" dirty="0">
                <a:solidFill>
                  <a:schemeClr val="accent6">
                    <a:lumMod val="60000"/>
                    <a:lumOff val="40000"/>
                  </a:schemeClr>
                </a:solidFill>
                <a:latin typeface="Museo 100" panose="02000000000000000000" pitchFamily="50" charset="0"/>
              </a:rPr>
              <a:t>Paper 2</a:t>
            </a:r>
          </a:p>
          <a:p>
            <a:pPr lvl="3">
              <a:lnSpc>
                <a:spcPts val="4000"/>
              </a:lnSpc>
            </a:pPr>
            <a:endParaRPr lang="en-US" sz="3200" dirty="0">
              <a:latin typeface="Museo 100" panose="02000000000000000000" pitchFamily="50" charset="0"/>
            </a:endParaRPr>
          </a:p>
        </p:txBody>
      </p:sp>
      <p:sp>
        <p:nvSpPr>
          <p:cNvPr id="6" name="Text Placeholder 5"/>
          <p:cNvSpPr>
            <a:spLocks noGrp="1"/>
          </p:cNvSpPr>
          <p:nvPr>
            <p:ph type="body" sz="quarter" idx="11"/>
          </p:nvPr>
        </p:nvSpPr>
        <p:spPr>
          <a:xfrm>
            <a:off x="4800600" y="1860085"/>
            <a:ext cx="2768600" cy="2201863"/>
          </a:xfrm>
        </p:spPr>
        <p:txBody>
          <a:bodyPr/>
          <a:lstStyle/>
          <a:p>
            <a:r>
              <a:rPr lang="en-US" dirty="0">
                <a:latin typeface="Museo 900" panose="02000000000000000000" pitchFamily="50" charset="0"/>
              </a:rPr>
              <a:t>Defining and updating tables using SQL</a:t>
            </a:r>
            <a:endParaRPr lang="en-US" dirty="0">
              <a:latin typeface="Museo 100" panose="02000000000000000000" pitchFamily="50" charset="0"/>
            </a:endParaRPr>
          </a:p>
          <a:p>
            <a:pPr lvl="1"/>
            <a:r>
              <a:rPr lang="en-US" sz="2000" dirty="0">
                <a:latin typeface="Museo 100" panose="02000000000000000000" pitchFamily="50" charset="0"/>
              </a:rPr>
              <a:t>Unit 11</a:t>
            </a:r>
          </a:p>
          <a:p>
            <a:pPr lvl="1"/>
            <a:r>
              <a:rPr lang="en-US" sz="2000" dirty="0">
                <a:latin typeface="Museo 100" panose="02000000000000000000" pitchFamily="50" charset="0"/>
              </a:rPr>
              <a:t>Databases and software development</a:t>
            </a:r>
          </a:p>
        </p:txBody>
      </p:sp>
    </p:spTree>
    <p:extLst>
      <p:ext uri="{BB962C8B-B14F-4D97-AF65-F5344CB8AC3E}">
        <p14:creationId xmlns:p14="http://schemas.microsoft.com/office/powerpoint/2010/main" val="30973585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4"/>
          </p:nvPr>
        </p:nvSpPr>
        <p:spPr/>
        <p:txBody>
          <a:bodyPr/>
          <a:lstStyle/>
          <a:p>
            <a:pPr lvl="0"/>
            <a:r>
              <a:rPr lang="en-GB" dirty="0"/>
              <a:t>Be able to use SQL to define a database table</a:t>
            </a:r>
          </a:p>
          <a:p>
            <a:pPr lvl="0"/>
            <a:r>
              <a:rPr lang="en-GB" dirty="0"/>
              <a:t>Be able to use SQL to update, insert and delete data from multiple tables of a relational database</a:t>
            </a:r>
          </a:p>
          <a:p>
            <a:pPr lvl="0"/>
            <a:r>
              <a:rPr lang="en-GB" dirty="0"/>
              <a:t>Know that a client server database system provides simultaneous access to the database for multiple clients</a:t>
            </a:r>
          </a:p>
          <a:p>
            <a:pPr lvl="0"/>
            <a:r>
              <a:rPr lang="en-GB" dirty="0"/>
              <a:t>Know how concurrent access can be controlled to preserve the integrity of the database</a:t>
            </a:r>
          </a:p>
          <a:p>
            <a:endParaRPr lang="en-GB" dirty="0"/>
          </a:p>
        </p:txBody>
      </p:sp>
      <p:sp>
        <p:nvSpPr>
          <p:cNvPr id="4" name="Text Placeholder 3"/>
          <p:cNvSpPr>
            <a:spLocks noGrp="1"/>
          </p:cNvSpPr>
          <p:nvPr>
            <p:ph type="body" sz="quarter" idx="13"/>
          </p:nvPr>
        </p:nvSpPr>
        <p:spPr/>
        <p:txBody>
          <a:bodyPr/>
          <a:lstStyle/>
          <a:p>
            <a:r>
              <a:rPr lang="en-GB" dirty="0"/>
              <a:t>Objectives</a:t>
            </a:r>
          </a:p>
        </p:txBody>
      </p:sp>
    </p:spTree>
    <p:extLst>
      <p:ext uri="{BB962C8B-B14F-4D97-AF65-F5344CB8AC3E}">
        <p14:creationId xmlns:p14="http://schemas.microsoft.com/office/powerpoint/2010/main" val="33094879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p:txBody>
          <a:bodyPr/>
          <a:lstStyle/>
          <a:p>
            <a:r>
              <a:rPr lang="en-GB" dirty="0"/>
              <a:t>Creating a new table using SQL</a:t>
            </a:r>
          </a:p>
        </p:txBody>
      </p:sp>
      <p:sp>
        <p:nvSpPr>
          <p:cNvPr id="5" name="Text Placeholder 4"/>
          <p:cNvSpPr>
            <a:spLocks noGrp="1"/>
          </p:cNvSpPr>
          <p:nvPr>
            <p:ph type="body" sz="quarter" idx="14"/>
          </p:nvPr>
        </p:nvSpPr>
        <p:spPr>
          <a:xfrm>
            <a:off x="724280" y="1704179"/>
            <a:ext cx="7797230" cy="4633121"/>
          </a:xfrm>
        </p:spPr>
        <p:txBody>
          <a:bodyPr/>
          <a:lstStyle/>
          <a:p>
            <a:r>
              <a:rPr lang="en-GB" dirty="0"/>
              <a:t>SQL may be used to define and create a new table</a:t>
            </a:r>
          </a:p>
          <a:p>
            <a:r>
              <a:rPr lang="en-GB" dirty="0"/>
              <a:t>Here is an example:</a:t>
            </a:r>
          </a:p>
          <a:p>
            <a:pPr lvl="1" indent="0">
              <a:spcAft>
                <a:spcPts val="600"/>
              </a:spcAft>
              <a:buNone/>
              <a:tabLst>
                <a:tab pos="2247900" algn="l"/>
              </a:tabLst>
            </a:pPr>
            <a:r>
              <a:rPr lang="en-GB" dirty="0"/>
              <a:t>CREATE TABLE </a:t>
            </a:r>
            <a:r>
              <a:rPr lang="en-GB" dirty="0" err="1"/>
              <a:t>tblProduct</a:t>
            </a:r>
            <a:endParaRPr lang="en-GB" dirty="0"/>
          </a:p>
          <a:p>
            <a:pPr lvl="1" indent="0">
              <a:spcAft>
                <a:spcPts val="600"/>
              </a:spcAft>
              <a:buNone/>
              <a:tabLst>
                <a:tab pos="2247900" algn="l"/>
              </a:tabLst>
            </a:pPr>
            <a:r>
              <a:rPr lang="en-GB" dirty="0"/>
              <a:t>(</a:t>
            </a:r>
          </a:p>
          <a:p>
            <a:pPr lvl="1" indent="0">
              <a:spcAft>
                <a:spcPts val="600"/>
              </a:spcAft>
              <a:buNone/>
              <a:tabLst>
                <a:tab pos="2247900" algn="l"/>
              </a:tabLst>
            </a:pPr>
            <a:r>
              <a:rPr lang="en-GB" dirty="0"/>
              <a:t>ProductID	CHAR(4) NOT NULL PRIMARY KEY,</a:t>
            </a:r>
          </a:p>
          <a:p>
            <a:pPr lvl="1" indent="0">
              <a:spcAft>
                <a:spcPts val="600"/>
              </a:spcAft>
              <a:buNone/>
              <a:tabLst>
                <a:tab pos="2247900" algn="l"/>
              </a:tabLst>
            </a:pPr>
            <a:r>
              <a:rPr lang="en-GB" dirty="0"/>
              <a:t>Description	VARCHAR(20) NOT NULL,</a:t>
            </a:r>
          </a:p>
          <a:p>
            <a:pPr lvl="1" indent="0">
              <a:spcAft>
                <a:spcPts val="600"/>
              </a:spcAft>
              <a:buNone/>
              <a:tabLst>
                <a:tab pos="2247900" algn="l"/>
              </a:tabLst>
            </a:pPr>
            <a:r>
              <a:rPr lang="en-GB" dirty="0"/>
              <a:t>Price	CURRENCY</a:t>
            </a:r>
          </a:p>
          <a:p>
            <a:pPr marL="444500" lvl="1" indent="0">
              <a:spcAft>
                <a:spcPts val="600"/>
              </a:spcAft>
              <a:buNone/>
              <a:tabLst>
                <a:tab pos="723900" algn="l"/>
              </a:tabLst>
            </a:pPr>
            <a:r>
              <a:rPr lang="en-GB" dirty="0"/>
              <a:t>	)</a:t>
            </a:r>
          </a:p>
          <a:p>
            <a:pPr marL="334963" indent="-342900">
              <a:spcAft>
                <a:spcPts val="600"/>
              </a:spcAft>
            </a:pPr>
            <a:r>
              <a:rPr lang="en-GB" dirty="0"/>
              <a:t>Notice how the primary key is defined</a:t>
            </a:r>
          </a:p>
          <a:p>
            <a:pPr marL="787400" lvl="1" indent="-342900">
              <a:spcAft>
                <a:spcPts val="600"/>
              </a:spcAft>
            </a:pPr>
            <a:r>
              <a:rPr lang="en-GB" dirty="0"/>
              <a:t>Two of the fields in this example cannot be left blank when data is added to the table</a:t>
            </a:r>
          </a:p>
        </p:txBody>
      </p:sp>
    </p:spTree>
    <p:extLst>
      <p:ext uri="{BB962C8B-B14F-4D97-AF65-F5344CB8AC3E}">
        <p14:creationId xmlns:p14="http://schemas.microsoft.com/office/powerpoint/2010/main" val="14629848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Common data types</a:t>
            </a:r>
          </a:p>
        </p:txBody>
      </p:sp>
      <p:graphicFrame>
        <p:nvGraphicFramePr>
          <p:cNvPr id="4" name="Table 3"/>
          <p:cNvGraphicFramePr>
            <a:graphicFrameLocks noGrp="1"/>
          </p:cNvGraphicFramePr>
          <p:nvPr>
            <p:extLst>
              <p:ext uri="{D42A27DB-BD31-4B8C-83A1-F6EECF244321}">
                <p14:modId xmlns:p14="http://schemas.microsoft.com/office/powerpoint/2010/main" val="3912426407"/>
              </p:ext>
            </p:extLst>
          </p:nvPr>
        </p:nvGraphicFramePr>
        <p:xfrm>
          <a:off x="724280" y="1689098"/>
          <a:ext cx="7749160" cy="4420766"/>
        </p:xfrm>
        <a:graphic>
          <a:graphicData uri="http://schemas.openxmlformats.org/drawingml/2006/table">
            <a:tbl>
              <a:tblPr firstRow="1" firstCol="1" bandRow="1">
                <a:tableStyleId>{5C22544A-7EE6-4342-B048-85BDC9FD1C3A}</a:tableStyleId>
              </a:tblPr>
              <a:tblGrid>
                <a:gridCol w="1403730">
                  <a:extLst>
                    <a:ext uri="{9D8B030D-6E8A-4147-A177-3AD203B41FA5}">
                      <a16:colId xmlns:a16="http://schemas.microsoft.com/office/drawing/2014/main" val="20000"/>
                    </a:ext>
                  </a:extLst>
                </a:gridCol>
                <a:gridCol w="3028190">
                  <a:extLst>
                    <a:ext uri="{9D8B030D-6E8A-4147-A177-3AD203B41FA5}">
                      <a16:colId xmlns:a16="http://schemas.microsoft.com/office/drawing/2014/main" val="20001"/>
                    </a:ext>
                  </a:extLst>
                </a:gridCol>
                <a:gridCol w="3317240">
                  <a:extLst>
                    <a:ext uri="{9D8B030D-6E8A-4147-A177-3AD203B41FA5}">
                      <a16:colId xmlns:a16="http://schemas.microsoft.com/office/drawing/2014/main" val="20002"/>
                    </a:ext>
                  </a:extLst>
                </a:gridCol>
              </a:tblGrid>
              <a:tr h="384045">
                <a:tc>
                  <a:txBody>
                    <a:bodyPr/>
                    <a:lstStyle/>
                    <a:p>
                      <a:pPr>
                        <a:spcAft>
                          <a:spcPts val="0"/>
                        </a:spcAft>
                        <a:tabLst>
                          <a:tab pos="270510" algn="l"/>
                          <a:tab pos="540385" algn="l"/>
                          <a:tab pos="810260" algn="l"/>
                          <a:tab pos="5671185" algn="r"/>
                        </a:tabLst>
                      </a:pPr>
                      <a:r>
                        <a:rPr lang="en-GB" sz="1600" dirty="0">
                          <a:effectLst/>
                          <a:latin typeface="Arial" panose="020B0604020202020204" pitchFamily="34" charset="0"/>
                          <a:cs typeface="Arial" panose="020B0604020202020204" pitchFamily="34" charset="0"/>
                        </a:rPr>
                        <a:t>Data type</a:t>
                      </a:r>
                      <a:endParaRPr lang="en-GB" sz="1600" dirty="0">
                        <a:effectLst/>
                        <a:latin typeface="Arial" panose="020B0604020202020204" pitchFamily="34" charset="0"/>
                        <a:ea typeface="Corbel" panose="020B0503020204020204" pitchFamily="34" charset="0"/>
                        <a:cs typeface="Arial" panose="020B0604020202020204" pitchFamily="34" charset="0"/>
                      </a:endParaRPr>
                    </a:p>
                  </a:txBody>
                  <a:tcPr marL="68580" marR="68580" marT="0" marB="0" anchor="ct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solidFill>
                      <a:srgbClr val="D68328"/>
                    </a:solidFill>
                  </a:tcPr>
                </a:tc>
                <a:tc>
                  <a:txBody>
                    <a:bodyPr/>
                    <a:lstStyle/>
                    <a:p>
                      <a:pPr>
                        <a:spcAft>
                          <a:spcPts val="0"/>
                        </a:spcAft>
                        <a:tabLst>
                          <a:tab pos="270510" algn="l"/>
                          <a:tab pos="540385" algn="l"/>
                          <a:tab pos="810260" algn="l"/>
                          <a:tab pos="5671185" algn="r"/>
                        </a:tabLst>
                      </a:pPr>
                      <a:r>
                        <a:rPr lang="en-GB" sz="1600" dirty="0">
                          <a:effectLst/>
                          <a:latin typeface="Arial" panose="020B0604020202020204" pitchFamily="34" charset="0"/>
                          <a:cs typeface="Arial" panose="020B0604020202020204" pitchFamily="34" charset="0"/>
                        </a:rPr>
                        <a:t>Description</a:t>
                      </a:r>
                      <a:endParaRPr lang="en-GB" sz="1600" dirty="0">
                        <a:effectLst/>
                        <a:latin typeface="Arial" panose="020B0604020202020204" pitchFamily="34" charset="0"/>
                        <a:ea typeface="Corbel" panose="020B0503020204020204" pitchFamily="34" charset="0"/>
                        <a:cs typeface="Arial" panose="020B0604020202020204" pitchFamily="34" charset="0"/>
                      </a:endParaRPr>
                    </a:p>
                  </a:txBody>
                  <a:tcPr marL="68580" marR="68580" marT="0" marB="0" anchor="ct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solidFill>
                      <a:srgbClr val="D68328"/>
                    </a:solidFill>
                  </a:tcPr>
                </a:tc>
                <a:tc>
                  <a:txBody>
                    <a:bodyPr/>
                    <a:lstStyle/>
                    <a:p>
                      <a:pPr>
                        <a:spcAft>
                          <a:spcPts val="0"/>
                        </a:spcAft>
                        <a:tabLst>
                          <a:tab pos="270510" algn="l"/>
                          <a:tab pos="540385" algn="l"/>
                          <a:tab pos="810260" algn="l"/>
                          <a:tab pos="5671185" algn="r"/>
                        </a:tabLst>
                      </a:pPr>
                      <a:r>
                        <a:rPr lang="en-GB" sz="1600" dirty="0">
                          <a:effectLst/>
                          <a:latin typeface="Arial" panose="020B0604020202020204" pitchFamily="34" charset="0"/>
                          <a:cs typeface="Arial" panose="020B0604020202020204" pitchFamily="34" charset="0"/>
                        </a:rPr>
                        <a:t>Example</a:t>
                      </a:r>
                      <a:endParaRPr lang="en-GB" sz="1600" dirty="0">
                        <a:effectLst/>
                        <a:latin typeface="Arial" panose="020B0604020202020204" pitchFamily="34" charset="0"/>
                        <a:ea typeface="Corbel" panose="020B0503020204020204" pitchFamily="34" charset="0"/>
                        <a:cs typeface="Arial" panose="020B0604020202020204" pitchFamily="34" charset="0"/>
                      </a:endParaRPr>
                    </a:p>
                  </a:txBody>
                  <a:tcPr marL="68580" marR="68580" marT="0" marB="0" anchor="ct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solidFill>
                      <a:srgbClr val="D68328"/>
                    </a:solidFill>
                  </a:tcPr>
                </a:tc>
                <a:extLst>
                  <a:ext uri="{0D108BD9-81ED-4DB2-BD59-A6C34878D82A}">
                    <a16:rowId xmlns:a16="http://schemas.microsoft.com/office/drawing/2014/main" val="10000"/>
                  </a:ext>
                </a:extLst>
              </a:tr>
              <a:tr h="384045">
                <a:tc>
                  <a:txBody>
                    <a:bodyPr/>
                    <a:lstStyle/>
                    <a:p>
                      <a:pPr>
                        <a:spcAft>
                          <a:spcPts val="0"/>
                        </a:spcAft>
                        <a:tabLst>
                          <a:tab pos="270510" algn="l"/>
                          <a:tab pos="540385" algn="l"/>
                          <a:tab pos="810260" algn="l"/>
                          <a:tab pos="5671185" algn="r"/>
                        </a:tabLst>
                      </a:pPr>
                      <a:r>
                        <a:rPr lang="en-GB" sz="1600" dirty="0">
                          <a:solidFill>
                            <a:srgbClr val="D68328"/>
                          </a:solidFill>
                          <a:effectLst/>
                          <a:latin typeface="Arial" panose="020B0604020202020204" pitchFamily="34" charset="0"/>
                          <a:cs typeface="Arial" panose="020B0604020202020204" pitchFamily="34" charset="0"/>
                        </a:rPr>
                        <a:t>CHAR(n)</a:t>
                      </a:r>
                      <a:endParaRPr lang="en-GB" sz="1600" dirty="0">
                        <a:solidFill>
                          <a:srgbClr val="D68328"/>
                        </a:solidFill>
                        <a:effectLst/>
                        <a:latin typeface="Arial" panose="020B0604020202020204" pitchFamily="34" charset="0"/>
                        <a:ea typeface="Corbel" panose="020B0503020204020204" pitchFamily="34" charset="0"/>
                        <a:cs typeface="Arial" panose="020B0604020202020204" pitchFamily="34" charset="0"/>
                      </a:endParaRPr>
                    </a:p>
                  </a:txBody>
                  <a:tcPr marL="68580" marR="68580" marT="0" marB="0" anchor="ct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pPr>
                        <a:spcAft>
                          <a:spcPts val="0"/>
                        </a:spcAft>
                        <a:tabLst>
                          <a:tab pos="270510" algn="l"/>
                          <a:tab pos="540385" algn="l"/>
                          <a:tab pos="810260" algn="l"/>
                          <a:tab pos="5671185" algn="r"/>
                        </a:tabLst>
                      </a:pPr>
                      <a:r>
                        <a:rPr lang="en-GB" sz="1600" dirty="0">
                          <a:effectLst/>
                          <a:latin typeface="Arial" panose="020B0604020202020204" pitchFamily="34" charset="0"/>
                          <a:cs typeface="Arial" panose="020B0604020202020204" pitchFamily="34" charset="0"/>
                        </a:rPr>
                        <a:t>Char string of fixed length n</a:t>
                      </a:r>
                      <a:endParaRPr lang="en-GB" sz="1600" dirty="0">
                        <a:effectLst/>
                        <a:latin typeface="Arial" panose="020B0604020202020204" pitchFamily="34" charset="0"/>
                        <a:ea typeface="Corbel" panose="020B0503020204020204" pitchFamily="34" charset="0"/>
                        <a:cs typeface="Arial" panose="020B0604020202020204" pitchFamily="34" charset="0"/>
                      </a:endParaRPr>
                    </a:p>
                  </a:txBody>
                  <a:tcPr marL="68580" marR="68580" marT="0" marB="0" anchor="ct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pPr>
                        <a:spcAft>
                          <a:spcPts val="0"/>
                        </a:spcAft>
                        <a:tabLst>
                          <a:tab pos="270510" algn="l"/>
                          <a:tab pos="540385" algn="l"/>
                          <a:tab pos="810260" algn="l"/>
                          <a:tab pos="5671185" algn="r"/>
                        </a:tabLst>
                      </a:pPr>
                      <a:r>
                        <a:rPr lang="en-GB" sz="1600">
                          <a:effectLst/>
                          <a:latin typeface="Arial" panose="020B0604020202020204" pitchFamily="34" charset="0"/>
                          <a:cs typeface="Arial" panose="020B0604020202020204" pitchFamily="34" charset="0"/>
                        </a:rPr>
                        <a:t>ProductCode CHAR(6)</a:t>
                      </a:r>
                      <a:endParaRPr lang="en-GB" sz="1600">
                        <a:effectLst/>
                        <a:latin typeface="Arial" panose="020B0604020202020204" pitchFamily="34" charset="0"/>
                        <a:ea typeface="Corbel" panose="020B0503020204020204" pitchFamily="34" charset="0"/>
                        <a:cs typeface="Arial" panose="020B0604020202020204" pitchFamily="34" charset="0"/>
                      </a:endParaRPr>
                    </a:p>
                  </a:txBody>
                  <a:tcPr marL="68580" marR="68580" marT="0" marB="0" anchor="ct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extLst>
                  <a:ext uri="{0D108BD9-81ED-4DB2-BD59-A6C34878D82A}">
                    <a16:rowId xmlns:a16="http://schemas.microsoft.com/office/drawing/2014/main" val="10001"/>
                  </a:ext>
                </a:extLst>
              </a:tr>
              <a:tr h="517019">
                <a:tc>
                  <a:txBody>
                    <a:bodyPr/>
                    <a:lstStyle/>
                    <a:p>
                      <a:pPr>
                        <a:spcAft>
                          <a:spcPts val="0"/>
                        </a:spcAft>
                        <a:tabLst>
                          <a:tab pos="270510" algn="l"/>
                          <a:tab pos="540385" algn="l"/>
                          <a:tab pos="810260" algn="l"/>
                          <a:tab pos="5671185" algn="r"/>
                        </a:tabLst>
                      </a:pPr>
                      <a:r>
                        <a:rPr lang="en-GB" sz="1600" dirty="0">
                          <a:solidFill>
                            <a:srgbClr val="D68328"/>
                          </a:solidFill>
                          <a:effectLst/>
                          <a:latin typeface="Arial" panose="020B0604020202020204" pitchFamily="34" charset="0"/>
                          <a:cs typeface="Arial" panose="020B0604020202020204" pitchFamily="34" charset="0"/>
                        </a:rPr>
                        <a:t>VARCHAR(n)</a:t>
                      </a:r>
                      <a:endParaRPr lang="en-GB" sz="1600" dirty="0">
                        <a:solidFill>
                          <a:srgbClr val="D68328"/>
                        </a:solidFill>
                        <a:effectLst/>
                        <a:latin typeface="Arial" panose="020B0604020202020204" pitchFamily="34" charset="0"/>
                        <a:ea typeface="Corbel" panose="020B0503020204020204" pitchFamily="34" charset="0"/>
                        <a:cs typeface="Arial" panose="020B0604020202020204" pitchFamily="34" charset="0"/>
                      </a:endParaRPr>
                    </a:p>
                  </a:txBody>
                  <a:tcPr marL="68580" marR="68580" marT="0" marB="0" anchor="ct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pPr>
                        <a:spcAft>
                          <a:spcPts val="0"/>
                        </a:spcAft>
                        <a:tabLst>
                          <a:tab pos="270510" algn="l"/>
                          <a:tab pos="540385" algn="l"/>
                          <a:tab pos="810260" algn="l"/>
                          <a:tab pos="5671185" algn="r"/>
                        </a:tabLst>
                      </a:pPr>
                      <a:r>
                        <a:rPr lang="en-GB" sz="1600" dirty="0">
                          <a:effectLst/>
                          <a:latin typeface="Arial" panose="020B0604020202020204" pitchFamily="34" charset="0"/>
                          <a:cs typeface="Arial" panose="020B0604020202020204" pitchFamily="34" charset="0"/>
                        </a:rPr>
                        <a:t>Character string variable length, max. n</a:t>
                      </a:r>
                      <a:endParaRPr lang="en-GB" sz="1600" dirty="0">
                        <a:effectLst/>
                        <a:latin typeface="Arial" panose="020B0604020202020204" pitchFamily="34" charset="0"/>
                        <a:ea typeface="Corbel" panose="020B0503020204020204" pitchFamily="34" charset="0"/>
                        <a:cs typeface="Arial" panose="020B0604020202020204" pitchFamily="34" charset="0"/>
                      </a:endParaRPr>
                    </a:p>
                  </a:txBody>
                  <a:tcPr marL="68580" marR="68580" marT="0" marB="0" anchor="ct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pPr>
                        <a:spcAft>
                          <a:spcPts val="0"/>
                        </a:spcAft>
                        <a:tabLst>
                          <a:tab pos="270510" algn="l"/>
                          <a:tab pos="540385" algn="l"/>
                          <a:tab pos="810260" algn="l"/>
                          <a:tab pos="5671185" algn="r"/>
                        </a:tabLst>
                      </a:pPr>
                      <a:r>
                        <a:rPr lang="en-GB" sz="1600">
                          <a:effectLst/>
                          <a:latin typeface="Arial" panose="020B0604020202020204" pitchFamily="34" charset="0"/>
                          <a:cs typeface="Arial" panose="020B0604020202020204" pitchFamily="34" charset="0"/>
                        </a:rPr>
                        <a:t>Surname VARCHAR(25)</a:t>
                      </a:r>
                      <a:endParaRPr lang="en-GB" sz="1600">
                        <a:effectLst/>
                        <a:latin typeface="Arial" panose="020B0604020202020204" pitchFamily="34" charset="0"/>
                        <a:ea typeface="Corbel" panose="020B0503020204020204" pitchFamily="34" charset="0"/>
                        <a:cs typeface="Arial" panose="020B0604020202020204" pitchFamily="34" charset="0"/>
                      </a:endParaRPr>
                    </a:p>
                  </a:txBody>
                  <a:tcPr marL="68580" marR="68580" marT="0" marB="0" anchor="ct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extLst>
                  <a:ext uri="{0D108BD9-81ED-4DB2-BD59-A6C34878D82A}">
                    <a16:rowId xmlns:a16="http://schemas.microsoft.com/office/drawing/2014/main" val="10002"/>
                  </a:ext>
                </a:extLst>
              </a:tr>
              <a:tr h="384045">
                <a:tc>
                  <a:txBody>
                    <a:bodyPr/>
                    <a:lstStyle/>
                    <a:p>
                      <a:pPr>
                        <a:spcAft>
                          <a:spcPts val="0"/>
                        </a:spcAft>
                        <a:tabLst>
                          <a:tab pos="270510" algn="l"/>
                          <a:tab pos="540385" algn="l"/>
                          <a:tab pos="810260" algn="l"/>
                          <a:tab pos="5671185" algn="r"/>
                        </a:tabLst>
                      </a:pPr>
                      <a:r>
                        <a:rPr lang="en-GB" sz="1600" dirty="0">
                          <a:solidFill>
                            <a:srgbClr val="D68328"/>
                          </a:solidFill>
                          <a:effectLst/>
                          <a:latin typeface="Arial" panose="020B0604020202020204" pitchFamily="34" charset="0"/>
                          <a:cs typeface="Arial" panose="020B0604020202020204" pitchFamily="34" charset="0"/>
                        </a:rPr>
                        <a:t>BOOLEAN</a:t>
                      </a:r>
                      <a:endParaRPr lang="en-GB" sz="1600" dirty="0">
                        <a:solidFill>
                          <a:srgbClr val="D68328"/>
                        </a:solidFill>
                        <a:effectLst/>
                        <a:latin typeface="Arial" panose="020B0604020202020204" pitchFamily="34" charset="0"/>
                        <a:ea typeface="Corbel" panose="020B0503020204020204" pitchFamily="34" charset="0"/>
                        <a:cs typeface="Arial" panose="020B0604020202020204" pitchFamily="34" charset="0"/>
                      </a:endParaRPr>
                    </a:p>
                  </a:txBody>
                  <a:tcPr marL="68580" marR="68580" marT="0" marB="0" anchor="ct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pPr>
                        <a:spcAft>
                          <a:spcPts val="0"/>
                        </a:spcAft>
                        <a:tabLst>
                          <a:tab pos="270510" algn="l"/>
                          <a:tab pos="540385" algn="l"/>
                          <a:tab pos="810260" algn="l"/>
                          <a:tab pos="5671185" algn="r"/>
                        </a:tabLst>
                      </a:pPr>
                      <a:r>
                        <a:rPr lang="en-GB" sz="1600" dirty="0">
                          <a:effectLst/>
                          <a:latin typeface="Arial" panose="020B0604020202020204" pitchFamily="34" charset="0"/>
                          <a:cs typeface="Arial" panose="020B0604020202020204" pitchFamily="34" charset="0"/>
                        </a:rPr>
                        <a:t>TRUE or FALSE</a:t>
                      </a:r>
                      <a:endParaRPr lang="en-GB" sz="1600" dirty="0">
                        <a:effectLst/>
                        <a:latin typeface="Arial" panose="020B0604020202020204" pitchFamily="34" charset="0"/>
                        <a:ea typeface="Corbel" panose="020B0503020204020204" pitchFamily="34" charset="0"/>
                        <a:cs typeface="Arial" panose="020B0604020202020204" pitchFamily="34" charset="0"/>
                      </a:endParaRPr>
                    </a:p>
                  </a:txBody>
                  <a:tcPr marL="68580" marR="68580" marT="0" marB="0" anchor="ct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pPr>
                        <a:spcAft>
                          <a:spcPts val="0"/>
                        </a:spcAft>
                        <a:tabLst>
                          <a:tab pos="270510" algn="l"/>
                          <a:tab pos="540385" algn="l"/>
                          <a:tab pos="810260" algn="l"/>
                          <a:tab pos="5671185" algn="r"/>
                        </a:tabLst>
                      </a:pPr>
                      <a:r>
                        <a:rPr lang="en-GB" sz="1600">
                          <a:effectLst/>
                          <a:latin typeface="Arial" panose="020B0604020202020204" pitchFamily="34" charset="0"/>
                          <a:cs typeface="Arial" panose="020B0604020202020204" pitchFamily="34" charset="0"/>
                        </a:rPr>
                        <a:t>ReviewComplete BOOLEAN</a:t>
                      </a:r>
                      <a:endParaRPr lang="en-GB" sz="1600">
                        <a:effectLst/>
                        <a:latin typeface="Arial" panose="020B0604020202020204" pitchFamily="34" charset="0"/>
                        <a:ea typeface="Corbel" panose="020B0503020204020204" pitchFamily="34" charset="0"/>
                        <a:cs typeface="Arial" panose="020B0604020202020204" pitchFamily="34" charset="0"/>
                      </a:endParaRPr>
                    </a:p>
                  </a:txBody>
                  <a:tcPr marL="68580" marR="68580" marT="0" marB="0" anchor="ct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extLst>
                  <a:ext uri="{0D108BD9-81ED-4DB2-BD59-A6C34878D82A}">
                    <a16:rowId xmlns:a16="http://schemas.microsoft.com/office/drawing/2014/main" val="10003"/>
                  </a:ext>
                </a:extLst>
              </a:tr>
              <a:tr h="384045">
                <a:tc>
                  <a:txBody>
                    <a:bodyPr/>
                    <a:lstStyle/>
                    <a:p>
                      <a:pPr>
                        <a:spcAft>
                          <a:spcPts val="0"/>
                        </a:spcAft>
                        <a:tabLst>
                          <a:tab pos="270510" algn="l"/>
                          <a:tab pos="540385" algn="l"/>
                          <a:tab pos="810260" algn="l"/>
                          <a:tab pos="5671185" algn="r"/>
                        </a:tabLst>
                      </a:pPr>
                      <a:r>
                        <a:rPr lang="en-GB" sz="1600" dirty="0">
                          <a:solidFill>
                            <a:srgbClr val="D68328"/>
                          </a:solidFill>
                          <a:effectLst/>
                          <a:latin typeface="Arial" panose="020B0604020202020204" pitchFamily="34" charset="0"/>
                          <a:cs typeface="Arial" panose="020B0604020202020204" pitchFamily="34" charset="0"/>
                        </a:rPr>
                        <a:t>INTEGER, INT</a:t>
                      </a:r>
                      <a:endParaRPr lang="en-GB" sz="1600" dirty="0">
                        <a:solidFill>
                          <a:srgbClr val="D68328"/>
                        </a:solidFill>
                        <a:effectLst/>
                        <a:latin typeface="Arial" panose="020B0604020202020204" pitchFamily="34" charset="0"/>
                        <a:ea typeface="Corbel" panose="020B0503020204020204" pitchFamily="34" charset="0"/>
                        <a:cs typeface="Arial" panose="020B0604020202020204" pitchFamily="34" charset="0"/>
                      </a:endParaRPr>
                    </a:p>
                  </a:txBody>
                  <a:tcPr marL="68580" marR="68580" marT="0" marB="0" anchor="ct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pPr>
                        <a:spcAft>
                          <a:spcPts val="0"/>
                        </a:spcAft>
                        <a:tabLst>
                          <a:tab pos="270510" algn="l"/>
                          <a:tab pos="540385" algn="l"/>
                          <a:tab pos="810260" algn="l"/>
                          <a:tab pos="5671185" algn="r"/>
                        </a:tabLst>
                      </a:pPr>
                      <a:r>
                        <a:rPr lang="en-GB" sz="1600" dirty="0">
                          <a:effectLst/>
                          <a:latin typeface="Arial" panose="020B0604020202020204" pitchFamily="34" charset="0"/>
                          <a:cs typeface="Arial" panose="020B0604020202020204" pitchFamily="34" charset="0"/>
                        </a:rPr>
                        <a:t>Integer</a:t>
                      </a:r>
                      <a:endParaRPr lang="en-GB" sz="1600" dirty="0">
                        <a:effectLst/>
                        <a:latin typeface="Arial" panose="020B0604020202020204" pitchFamily="34" charset="0"/>
                        <a:ea typeface="Corbel" panose="020B0503020204020204" pitchFamily="34" charset="0"/>
                        <a:cs typeface="Arial" panose="020B0604020202020204" pitchFamily="34" charset="0"/>
                      </a:endParaRPr>
                    </a:p>
                  </a:txBody>
                  <a:tcPr marL="68580" marR="68580" marT="0" marB="0" anchor="ct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pPr>
                        <a:spcAft>
                          <a:spcPts val="0"/>
                        </a:spcAft>
                        <a:tabLst>
                          <a:tab pos="270510" algn="l"/>
                          <a:tab pos="540385" algn="l"/>
                          <a:tab pos="810260" algn="l"/>
                          <a:tab pos="5671185" algn="r"/>
                        </a:tabLst>
                      </a:pPr>
                      <a:r>
                        <a:rPr lang="en-GB" sz="1600">
                          <a:effectLst/>
                          <a:latin typeface="Arial" panose="020B0604020202020204" pitchFamily="34" charset="0"/>
                          <a:cs typeface="Arial" panose="020B0604020202020204" pitchFamily="34" charset="0"/>
                        </a:rPr>
                        <a:t>Quantity INTEGER</a:t>
                      </a:r>
                      <a:endParaRPr lang="en-GB" sz="1600">
                        <a:effectLst/>
                        <a:latin typeface="Arial" panose="020B0604020202020204" pitchFamily="34" charset="0"/>
                        <a:ea typeface="Corbel" panose="020B0503020204020204" pitchFamily="34" charset="0"/>
                        <a:cs typeface="Arial" panose="020B0604020202020204" pitchFamily="34" charset="0"/>
                      </a:endParaRPr>
                    </a:p>
                  </a:txBody>
                  <a:tcPr marL="68580" marR="68580" marT="0" marB="0" anchor="ct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extLst>
                  <a:ext uri="{0D108BD9-81ED-4DB2-BD59-A6C34878D82A}">
                    <a16:rowId xmlns:a16="http://schemas.microsoft.com/office/drawing/2014/main" val="10004"/>
                  </a:ext>
                </a:extLst>
              </a:tr>
              <a:tr h="874282">
                <a:tc>
                  <a:txBody>
                    <a:bodyPr/>
                    <a:lstStyle/>
                    <a:p>
                      <a:pPr>
                        <a:spcAft>
                          <a:spcPts val="0"/>
                        </a:spcAft>
                        <a:tabLst>
                          <a:tab pos="270510" algn="l"/>
                          <a:tab pos="540385" algn="l"/>
                          <a:tab pos="810260" algn="l"/>
                          <a:tab pos="5671185" algn="r"/>
                        </a:tabLst>
                      </a:pPr>
                      <a:r>
                        <a:rPr lang="en-GB" sz="1600" dirty="0">
                          <a:solidFill>
                            <a:srgbClr val="D68328"/>
                          </a:solidFill>
                          <a:effectLst/>
                          <a:latin typeface="Arial" panose="020B0604020202020204" pitchFamily="34" charset="0"/>
                          <a:cs typeface="Arial" panose="020B0604020202020204" pitchFamily="34" charset="0"/>
                        </a:rPr>
                        <a:t>FLOAT</a:t>
                      </a:r>
                      <a:endParaRPr lang="en-GB" sz="1600" dirty="0">
                        <a:solidFill>
                          <a:srgbClr val="D68328"/>
                        </a:solidFill>
                        <a:effectLst/>
                        <a:latin typeface="Arial" panose="020B0604020202020204" pitchFamily="34" charset="0"/>
                        <a:ea typeface="Corbel" panose="020B0503020204020204" pitchFamily="34" charset="0"/>
                        <a:cs typeface="Arial" panose="020B0604020202020204" pitchFamily="34" charset="0"/>
                      </a:endParaRPr>
                    </a:p>
                  </a:txBody>
                  <a:tcPr marL="68580" marR="68580" marT="0" marB="0" anchor="ct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pPr>
                        <a:spcAft>
                          <a:spcPts val="0"/>
                        </a:spcAft>
                        <a:tabLst>
                          <a:tab pos="270510" algn="l"/>
                          <a:tab pos="540385" algn="l"/>
                          <a:tab pos="810260" algn="l"/>
                          <a:tab pos="5671185" algn="r"/>
                        </a:tabLst>
                      </a:pPr>
                      <a:r>
                        <a:rPr lang="en-GB" sz="1600" dirty="0">
                          <a:effectLst/>
                          <a:latin typeface="Arial" panose="020B0604020202020204" pitchFamily="34" charset="0"/>
                          <a:cs typeface="Arial" panose="020B0604020202020204" pitchFamily="34" charset="0"/>
                        </a:rPr>
                        <a:t>Number with a floating decimal point</a:t>
                      </a:r>
                      <a:endParaRPr lang="en-GB" sz="1600" dirty="0">
                        <a:effectLst/>
                        <a:latin typeface="Arial" panose="020B0604020202020204" pitchFamily="34" charset="0"/>
                        <a:ea typeface="Corbel" panose="020B0503020204020204" pitchFamily="34" charset="0"/>
                        <a:cs typeface="Arial" panose="020B0604020202020204" pitchFamily="34" charset="0"/>
                      </a:endParaRPr>
                    </a:p>
                  </a:txBody>
                  <a:tcPr marL="68580" marR="68580" marT="0" marB="0" anchor="ct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pPr>
                        <a:spcAft>
                          <a:spcPts val="0"/>
                        </a:spcAft>
                        <a:tabLst>
                          <a:tab pos="270510" algn="l"/>
                          <a:tab pos="540385" algn="l"/>
                          <a:tab pos="810260" algn="l"/>
                          <a:tab pos="5671185" algn="r"/>
                        </a:tabLst>
                      </a:pPr>
                      <a:r>
                        <a:rPr lang="en-GB" sz="1600" dirty="0">
                          <a:effectLst/>
                          <a:latin typeface="Arial" panose="020B0604020202020204" pitchFamily="34" charset="0"/>
                          <a:cs typeface="Arial" panose="020B0604020202020204" pitchFamily="34" charset="0"/>
                        </a:rPr>
                        <a:t>Length FLOAT (10,2) (maximum number of digits is 10 with max.</a:t>
                      </a:r>
                      <a:r>
                        <a:rPr lang="en-GB" sz="1600" baseline="0" dirty="0">
                          <a:effectLst/>
                          <a:latin typeface="Arial" panose="020B0604020202020204" pitchFamily="34" charset="0"/>
                          <a:cs typeface="Arial" panose="020B0604020202020204" pitchFamily="34" charset="0"/>
                        </a:rPr>
                        <a:t> 2 after decimal point</a:t>
                      </a:r>
                      <a:r>
                        <a:rPr lang="en-GB" sz="1600" dirty="0">
                          <a:effectLst/>
                          <a:latin typeface="Arial" panose="020B0604020202020204" pitchFamily="34" charset="0"/>
                          <a:cs typeface="Arial" panose="020B0604020202020204" pitchFamily="34" charset="0"/>
                        </a:rPr>
                        <a:t>)</a:t>
                      </a:r>
                      <a:endParaRPr lang="en-GB" sz="1600" dirty="0">
                        <a:effectLst/>
                        <a:latin typeface="Arial" panose="020B0604020202020204" pitchFamily="34" charset="0"/>
                        <a:ea typeface="Corbel" panose="020B0503020204020204" pitchFamily="34" charset="0"/>
                        <a:cs typeface="Arial" panose="020B0604020202020204" pitchFamily="34" charset="0"/>
                      </a:endParaRPr>
                    </a:p>
                  </a:txBody>
                  <a:tcPr marL="68580" marR="68580" marT="0" marB="0" anchor="ct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extLst>
                  <a:ext uri="{0D108BD9-81ED-4DB2-BD59-A6C34878D82A}">
                    <a16:rowId xmlns:a16="http://schemas.microsoft.com/office/drawing/2014/main" val="10005"/>
                  </a:ext>
                </a:extLst>
              </a:tr>
              <a:tr h="384045">
                <a:tc>
                  <a:txBody>
                    <a:bodyPr/>
                    <a:lstStyle/>
                    <a:p>
                      <a:pPr>
                        <a:spcAft>
                          <a:spcPts val="0"/>
                        </a:spcAft>
                        <a:tabLst>
                          <a:tab pos="270510" algn="l"/>
                          <a:tab pos="540385" algn="l"/>
                          <a:tab pos="810260" algn="l"/>
                          <a:tab pos="5671185" algn="r"/>
                        </a:tabLst>
                      </a:pPr>
                      <a:r>
                        <a:rPr lang="en-GB" sz="1600" dirty="0">
                          <a:solidFill>
                            <a:srgbClr val="D68328"/>
                          </a:solidFill>
                          <a:effectLst/>
                          <a:latin typeface="Arial" panose="020B0604020202020204" pitchFamily="34" charset="0"/>
                          <a:cs typeface="Arial" panose="020B0604020202020204" pitchFamily="34" charset="0"/>
                        </a:rPr>
                        <a:t>DATE</a:t>
                      </a:r>
                      <a:endParaRPr lang="en-GB" sz="1600" dirty="0">
                        <a:solidFill>
                          <a:srgbClr val="D68328"/>
                        </a:solidFill>
                        <a:effectLst/>
                        <a:latin typeface="Arial" panose="020B0604020202020204" pitchFamily="34" charset="0"/>
                        <a:ea typeface="Corbel" panose="020B0503020204020204" pitchFamily="34" charset="0"/>
                        <a:cs typeface="Arial" panose="020B0604020202020204" pitchFamily="34" charset="0"/>
                      </a:endParaRPr>
                    </a:p>
                  </a:txBody>
                  <a:tcPr marL="68580" marR="68580" marT="0" marB="0" anchor="ct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pPr>
                        <a:spcAft>
                          <a:spcPts val="0"/>
                        </a:spcAft>
                        <a:tabLst>
                          <a:tab pos="270510" algn="l"/>
                          <a:tab pos="540385" algn="l"/>
                          <a:tab pos="810260" algn="l"/>
                          <a:tab pos="5671185" algn="r"/>
                        </a:tabLst>
                      </a:pPr>
                      <a:r>
                        <a:rPr lang="en-GB" sz="1600" dirty="0">
                          <a:effectLst/>
                          <a:latin typeface="Arial" panose="020B0604020202020204" pitchFamily="34" charset="0"/>
                          <a:cs typeface="Arial" panose="020B0604020202020204" pitchFamily="34" charset="0"/>
                        </a:rPr>
                        <a:t>Stores Day, Month, Year values</a:t>
                      </a:r>
                      <a:endParaRPr lang="en-GB" sz="1600" dirty="0">
                        <a:effectLst/>
                        <a:latin typeface="Arial" panose="020B0604020202020204" pitchFamily="34" charset="0"/>
                        <a:ea typeface="Corbel" panose="020B0503020204020204" pitchFamily="34" charset="0"/>
                        <a:cs typeface="Arial" panose="020B0604020202020204" pitchFamily="34" charset="0"/>
                      </a:endParaRPr>
                    </a:p>
                  </a:txBody>
                  <a:tcPr marL="68580" marR="68580" marT="0" marB="0" anchor="ct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pPr>
                        <a:spcAft>
                          <a:spcPts val="0"/>
                        </a:spcAft>
                        <a:tabLst>
                          <a:tab pos="270510" algn="l"/>
                          <a:tab pos="540385" algn="l"/>
                          <a:tab pos="810260" algn="l"/>
                          <a:tab pos="5671185" algn="r"/>
                        </a:tabLst>
                      </a:pPr>
                      <a:r>
                        <a:rPr lang="en-GB" sz="1600" dirty="0" err="1">
                          <a:effectLst/>
                          <a:latin typeface="Arial" panose="020B0604020202020204" pitchFamily="34" charset="0"/>
                          <a:cs typeface="Arial" panose="020B0604020202020204" pitchFamily="34" charset="0"/>
                        </a:rPr>
                        <a:t>HireDate</a:t>
                      </a:r>
                      <a:r>
                        <a:rPr lang="en-GB" sz="1600" dirty="0">
                          <a:effectLst/>
                          <a:latin typeface="Arial" panose="020B0604020202020204" pitchFamily="34" charset="0"/>
                          <a:cs typeface="Arial" panose="020B0604020202020204" pitchFamily="34" charset="0"/>
                        </a:rPr>
                        <a:t> DATE </a:t>
                      </a:r>
                      <a:endParaRPr lang="en-GB" sz="1600" dirty="0">
                        <a:effectLst/>
                        <a:latin typeface="Arial" panose="020B0604020202020204" pitchFamily="34" charset="0"/>
                        <a:ea typeface="Corbel" panose="020B0503020204020204" pitchFamily="34" charset="0"/>
                        <a:cs typeface="Arial" panose="020B0604020202020204" pitchFamily="34" charset="0"/>
                      </a:endParaRPr>
                    </a:p>
                  </a:txBody>
                  <a:tcPr marL="68580" marR="68580" marT="0" marB="0" anchor="ct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extLst>
                  <a:ext uri="{0D108BD9-81ED-4DB2-BD59-A6C34878D82A}">
                    <a16:rowId xmlns:a16="http://schemas.microsoft.com/office/drawing/2014/main" val="10006"/>
                  </a:ext>
                </a:extLst>
              </a:tr>
              <a:tr h="409204">
                <a:tc>
                  <a:txBody>
                    <a:bodyPr/>
                    <a:lstStyle/>
                    <a:p>
                      <a:pPr>
                        <a:spcAft>
                          <a:spcPts val="0"/>
                        </a:spcAft>
                        <a:tabLst>
                          <a:tab pos="270510" algn="l"/>
                          <a:tab pos="540385" algn="l"/>
                          <a:tab pos="810260" algn="l"/>
                          <a:tab pos="5671185" algn="r"/>
                        </a:tabLst>
                      </a:pPr>
                      <a:r>
                        <a:rPr lang="en-GB" sz="1600" dirty="0">
                          <a:solidFill>
                            <a:srgbClr val="D68328"/>
                          </a:solidFill>
                          <a:effectLst/>
                          <a:latin typeface="Arial" panose="020B0604020202020204" pitchFamily="34" charset="0"/>
                          <a:cs typeface="Arial" panose="020B0604020202020204" pitchFamily="34" charset="0"/>
                        </a:rPr>
                        <a:t>TIME</a:t>
                      </a:r>
                      <a:endParaRPr lang="en-GB" sz="1600" dirty="0">
                        <a:solidFill>
                          <a:srgbClr val="D68328"/>
                        </a:solidFill>
                        <a:effectLst/>
                        <a:latin typeface="Arial" panose="020B0604020202020204" pitchFamily="34" charset="0"/>
                        <a:ea typeface="Corbel" panose="020B0503020204020204" pitchFamily="34" charset="0"/>
                        <a:cs typeface="Arial" panose="020B0604020202020204" pitchFamily="34" charset="0"/>
                      </a:endParaRPr>
                    </a:p>
                  </a:txBody>
                  <a:tcPr marL="68580" marR="68580" marT="0" marB="0" anchor="ct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pPr>
                        <a:spcAft>
                          <a:spcPts val="0"/>
                        </a:spcAft>
                        <a:tabLst>
                          <a:tab pos="270510" algn="l"/>
                          <a:tab pos="540385" algn="l"/>
                          <a:tab pos="810260" algn="l"/>
                          <a:tab pos="5671185" algn="r"/>
                        </a:tabLst>
                      </a:pPr>
                      <a:r>
                        <a:rPr lang="en-GB" sz="1600" dirty="0">
                          <a:effectLst/>
                          <a:latin typeface="Arial" panose="020B0604020202020204" pitchFamily="34" charset="0"/>
                          <a:cs typeface="Arial" panose="020B0604020202020204" pitchFamily="34" charset="0"/>
                        </a:rPr>
                        <a:t>Stores Hour, Minute, Second</a:t>
                      </a:r>
                      <a:endParaRPr lang="en-GB" sz="1600" dirty="0">
                        <a:effectLst/>
                        <a:latin typeface="Arial" panose="020B0604020202020204" pitchFamily="34" charset="0"/>
                        <a:ea typeface="Corbel" panose="020B0503020204020204" pitchFamily="34" charset="0"/>
                        <a:cs typeface="Arial" panose="020B0604020202020204" pitchFamily="34" charset="0"/>
                      </a:endParaRPr>
                    </a:p>
                  </a:txBody>
                  <a:tcPr marL="68580" marR="68580" marT="0" marB="0" anchor="ct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pPr>
                        <a:spcAft>
                          <a:spcPts val="0"/>
                        </a:spcAft>
                        <a:tabLst>
                          <a:tab pos="270510" algn="l"/>
                          <a:tab pos="540385" algn="l"/>
                          <a:tab pos="810260" algn="l"/>
                          <a:tab pos="5671185" algn="r"/>
                        </a:tabLst>
                      </a:pPr>
                      <a:r>
                        <a:rPr lang="en-GB" sz="1600" dirty="0" err="1">
                          <a:effectLst/>
                          <a:latin typeface="Arial" panose="020B0604020202020204" pitchFamily="34" charset="0"/>
                          <a:cs typeface="Arial" panose="020B0604020202020204" pitchFamily="34" charset="0"/>
                        </a:rPr>
                        <a:t>RaceTime</a:t>
                      </a:r>
                      <a:r>
                        <a:rPr lang="en-GB" sz="1600" dirty="0">
                          <a:effectLst/>
                          <a:latin typeface="Arial" panose="020B0604020202020204" pitchFamily="34" charset="0"/>
                          <a:cs typeface="Arial" panose="020B0604020202020204" pitchFamily="34" charset="0"/>
                        </a:rPr>
                        <a:t> TIME</a:t>
                      </a:r>
                      <a:endParaRPr lang="en-GB" sz="1600" dirty="0">
                        <a:effectLst/>
                        <a:latin typeface="Arial" panose="020B0604020202020204" pitchFamily="34" charset="0"/>
                        <a:ea typeface="Corbel" panose="020B0503020204020204" pitchFamily="34" charset="0"/>
                        <a:cs typeface="Arial" panose="020B0604020202020204" pitchFamily="34" charset="0"/>
                      </a:endParaRPr>
                    </a:p>
                  </a:txBody>
                  <a:tcPr marL="68580" marR="68580" marT="0" marB="0" anchor="ct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extLst>
                  <a:ext uri="{0D108BD9-81ED-4DB2-BD59-A6C34878D82A}">
                    <a16:rowId xmlns:a16="http://schemas.microsoft.com/office/drawing/2014/main" val="10007"/>
                  </a:ext>
                </a:extLst>
              </a:tr>
              <a:tr h="596401">
                <a:tc>
                  <a:txBody>
                    <a:bodyPr/>
                    <a:lstStyle/>
                    <a:p>
                      <a:pPr>
                        <a:spcAft>
                          <a:spcPts val="0"/>
                        </a:spcAft>
                        <a:tabLst>
                          <a:tab pos="270510" algn="l"/>
                          <a:tab pos="540385" algn="l"/>
                          <a:tab pos="810260" algn="l"/>
                          <a:tab pos="5671185" algn="r"/>
                        </a:tabLst>
                      </a:pPr>
                      <a:r>
                        <a:rPr lang="en-GB" sz="1600" dirty="0">
                          <a:solidFill>
                            <a:srgbClr val="D68328"/>
                          </a:solidFill>
                          <a:effectLst/>
                          <a:latin typeface="Arial" panose="020B0604020202020204" pitchFamily="34" charset="0"/>
                          <a:cs typeface="Arial" panose="020B0604020202020204" pitchFamily="34" charset="0"/>
                        </a:rPr>
                        <a:t>CURRENCY</a:t>
                      </a:r>
                      <a:endParaRPr lang="en-GB" sz="1600" dirty="0">
                        <a:solidFill>
                          <a:srgbClr val="D68328"/>
                        </a:solidFill>
                        <a:effectLst/>
                        <a:latin typeface="Arial" panose="020B0604020202020204" pitchFamily="34" charset="0"/>
                        <a:ea typeface="Corbel" panose="020B0503020204020204" pitchFamily="34" charset="0"/>
                        <a:cs typeface="Arial" panose="020B0604020202020204" pitchFamily="34" charset="0"/>
                      </a:endParaRPr>
                    </a:p>
                  </a:txBody>
                  <a:tcPr marL="68580" marR="68580" marT="0" marB="0" anchor="ct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pPr>
                        <a:spcAft>
                          <a:spcPts val="0"/>
                        </a:spcAft>
                        <a:tabLst>
                          <a:tab pos="270510" algn="l"/>
                          <a:tab pos="540385" algn="l"/>
                          <a:tab pos="810260" algn="l"/>
                          <a:tab pos="5671185" algn="r"/>
                        </a:tabLst>
                      </a:pPr>
                      <a:r>
                        <a:rPr lang="en-GB" sz="1600">
                          <a:effectLst/>
                          <a:latin typeface="Arial" panose="020B0604020202020204" pitchFamily="34" charset="0"/>
                          <a:cs typeface="Arial" panose="020B0604020202020204" pitchFamily="34" charset="0"/>
                        </a:rPr>
                        <a:t>Formats numbers in the currency used in your region</a:t>
                      </a:r>
                      <a:endParaRPr lang="en-GB" sz="1600">
                        <a:effectLst/>
                        <a:latin typeface="Arial" panose="020B0604020202020204" pitchFamily="34" charset="0"/>
                        <a:ea typeface="Corbel" panose="020B0503020204020204" pitchFamily="34" charset="0"/>
                        <a:cs typeface="Arial" panose="020B0604020202020204" pitchFamily="34" charset="0"/>
                      </a:endParaRPr>
                    </a:p>
                  </a:txBody>
                  <a:tcPr marL="68580" marR="68580" marT="0" marB="0" anchor="ct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pPr>
                        <a:spcAft>
                          <a:spcPts val="0"/>
                        </a:spcAft>
                        <a:tabLst>
                          <a:tab pos="270510" algn="l"/>
                          <a:tab pos="540385" algn="l"/>
                          <a:tab pos="810260" algn="l"/>
                          <a:tab pos="5671185" algn="r"/>
                        </a:tabLst>
                      </a:pPr>
                      <a:r>
                        <a:rPr lang="en-GB" sz="1600" dirty="0" err="1">
                          <a:effectLst/>
                          <a:latin typeface="Arial" panose="020B0604020202020204" pitchFamily="34" charset="0"/>
                          <a:cs typeface="Arial" panose="020B0604020202020204" pitchFamily="34" charset="0"/>
                        </a:rPr>
                        <a:t>EntryFee</a:t>
                      </a:r>
                      <a:r>
                        <a:rPr lang="en-GB" sz="1600" dirty="0">
                          <a:effectLst/>
                          <a:latin typeface="Arial" panose="020B0604020202020204" pitchFamily="34" charset="0"/>
                          <a:cs typeface="Arial" panose="020B0604020202020204" pitchFamily="34" charset="0"/>
                        </a:rPr>
                        <a:t> CURRENCY</a:t>
                      </a:r>
                      <a:endParaRPr lang="en-GB" sz="1600" dirty="0">
                        <a:effectLst/>
                        <a:latin typeface="Arial" panose="020B0604020202020204" pitchFamily="34" charset="0"/>
                        <a:ea typeface="Corbel" panose="020B0503020204020204" pitchFamily="34" charset="0"/>
                        <a:cs typeface="Arial" panose="020B0604020202020204" pitchFamily="34" charset="0"/>
                      </a:endParaRPr>
                    </a:p>
                  </a:txBody>
                  <a:tcPr marL="68580" marR="68580" marT="0" marB="0" anchor="ct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260187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Altering a table structure</a:t>
            </a:r>
          </a:p>
        </p:txBody>
      </p:sp>
      <p:sp>
        <p:nvSpPr>
          <p:cNvPr id="3" name="Text Placeholder 2"/>
          <p:cNvSpPr>
            <a:spLocks noGrp="1"/>
          </p:cNvSpPr>
          <p:nvPr>
            <p:ph type="body" sz="quarter" idx="14"/>
          </p:nvPr>
        </p:nvSpPr>
        <p:spPr/>
        <p:txBody>
          <a:bodyPr/>
          <a:lstStyle/>
          <a:p>
            <a:r>
              <a:rPr lang="en-GB" dirty="0"/>
              <a:t>The ALTER TABLE statement is used to add, delete or modify columns in an existing table</a:t>
            </a:r>
          </a:p>
          <a:p>
            <a:r>
              <a:rPr lang="en-GB" dirty="0"/>
              <a:t>To add a new column:</a:t>
            </a:r>
          </a:p>
          <a:p>
            <a:pPr marL="444500" lvl="1" indent="0">
              <a:spcAft>
                <a:spcPts val="600"/>
              </a:spcAft>
              <a:buNone/>
            </a:pPr>
            <a:r>
              <a:rPr lang="en-GB" dirty="0"/>
              <a:t>ALTER TABLE </a:t>
            </a:r>
            <a:r>
              <a:rPr lang="en-GB" dirty="0" err="1"/>
              <a:t>tblProduct</a:t>
            </a:r>
            <a:endParaRPr lang="en-GB" dirty="0"/>
          </a:p>
          <a:p>
            <a:pPr marL="444500" lvl="1" indent="0">
              <a:spcAft>
                <a:spcPts val="600"/>
              </a:spcAft>
              <a:buNone/>
            </a:pPr>
            <a:r>
              <a:rPr lang="en-GB" dirty="0"/>
              <a:t>	ADD </a:t>
            </a:r>
            <a:r>
              <a:rPr lang="en-GB" dirty="0" err="1"/>
              <a:t>QtyInStock</a:t>
            </a:r>
            <a:r>
              <a:rPr lang="en-GB" dirty="0"/>
              <a:t> INTEGER</a:t>
            </a:r>
          </a:p>
        </p:txBody>
      </p:sp>
    </p:spTree>
    <p:extLst>
      <p:ext uri="{BB962C8B-B14F-4D97-AF65-F5344CB8AC3E}">
        <p14:creationId xmlns:p14="http://schemas.microsoft.com/office/powerpoint/2010/main" val="9200742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Delete or alter a table structure:</a:t>
            </a:r>
          </a:p>
        </p:txBody>
      </p:sp>
      <p:sp>
        <p:nvSpPr>
          <p:cNvPr id="3" name="Text Placeholder 2"/>
          <p:cNvSpPr>
            <a:spLocks noGrp="1"/>
          </p:cNvSpPr>
          <p:nvPr>
            <p:ph type="body" sz="quarter" idx="14"/>
          </p:nvPr>
        </p:nvSpPr>
        <p:spPr/>
        <p:txBody>
          <a:bodyPr/>
          <a:lstStyle/>
          <a:p>
            <a:r>
              <a:rPr lang="en-GB" dirty="0"/>
              <a:t>To delete a column:</a:t>
            </a:r>
          </a:p>
          <a:p>
            <a:pPr marL="444500" lvl="1" indent="0">
              <a:spcAft>
                <a:spcPts val="600"/>
              </a:spcAft>
              <a:buNone/>
            </a:pPr>
            <a:r>
              <a:rPr lang="en-GB" dirty="0"/>
              <a:t>ALTER TABLE </a:t>
            </a:r>
            <a:r>
              <a:rPr lang="en-GB" dirty="0" err="1"/>
              <a:t>tblProduct</a:t>
            </a:r>
            <a:endParaRPr lang="en-GB" dirty="0"/>
          </a:p>
          <a:p>
            <a:pPr marL="444500" lvl="1" indent="0">
              <a:spcAft>
                <a:spcPts val="600"/>
              </a:spcAft>
              <a:buNone/>
            </a:pPr>
            <a:r>
              <a:rPr lang="en-GB" dirty="0"/>
              <a:t>	DROP </a:t>
            </a:r>
            <a:r>
              <a:rPr lang="en-GB" dirty="0" err="1"/>
              <a:t>QtyInStock</a:t>
            </a:r>
            <a:endParaRPr lang="en-GB" dirty="0"/>
          </a:p>
          <a:p>
            <a:r>
              <a:rPr lang="en-GB" dirty="0"/>
              <a:t>To change the data type of a column:</a:t>
            </a:r>
          </a:p>
          <a:p>
            <a:pPr marL="444500" lvl="1" indent="0">
              <a:spcAft>
                <a:spcPts val="600"/>
              </a:spcAft>
              <a:buNone/>
            </a:pPr>
            <a:r>
              <a:rPr lang="en-GB" dirty="0"/>
              <a:t>ALTER TABLE </a:t>
            </a:r>
            <a:r>
              <a:rPr lang="en-GB" dirty="0" err="1"/>
              <a:t>tblProduct</a:t>
            </a:r>
            <a:endParaRPr lang="en-GB" dirty="0"/>
          </a:p>
          <a:p>
            <a:pPr marL="444500" lvl="1" indent="0">
              <a:buNone/>
            </a:pPr>
            <a:r>
              <a:rPr lang="en-GB" dirty="0"/>
              <a:t>MODIFY COLUMN Description VARCHAR (30) NOT NULL</a:t>
            </a:r>
          </a:p>
          <a:p>
            <a:pPr marL="0" indent="-7937">
              <a:buNone/>
            </a:pPr>
            <a:endParaRPr lang="en-GB" dirty="0"/>
          </a:p>
        </p:txBody>
      </p:sp>
    </p:spTree>
    <p:extLst>
      <p:ext uri="{BB962C8B-B14F-4D97-AF65-F5344CB8AC3E}">
        <p14:creationId xmlns:p14="http://schemas.microsoft.com/office/powerpoint/2010/main" val="17505699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p:txBody>
          <a:bodyPr/>
          <a:lstStyle/>
          <a:p>
            <a:r>
              <a:rPr lang="en-GB" dirty="0"/>
              <a:t>Defining linked tables</a:t>
            </a:r>
          </a:p>
        </p:txBody>
      </p:sp>
      <p:sp>
        <p:nvSpPr>
          <p:cNvPr id="5" name="Text Placeholder 4"/>
          <p:cNvSpPr>
            <a:spLocks noGrp="1"/>
          </p:cNvSpPr>
          <p:nvPr>
            <p:ph type="body" sz="quarter" idx="14"/>
          </p:nvPr>
        </p:nvSpPr>
        <p:spPr>
          <a:xfrm>
            <a:off x="724280" y="1704179"/>
            <a:ext cx="7797230" cy="4214021"/>
          </a:xfrm>
        </p:spPr>
        <p:txBody>
          <a:bodyPr/>
          <a:lstStyle/>
          <a:p>
            <a:r>
              <a:rPr lang="en-GB" dirty="0"/>
              <a:t>In this example we will create three linked tables:</a:t>
            </a:r>
          </a:p>
          <a:p>
            <a:pPr marL="0" indent="0">
              <a:spcBef>
                <a:spcPts val="1200"/>
              </a:spcBef>
              <a:buNone/>
            </a:pPr>
            <a:endParaRPr lang="en-GB" dirty="0"/>
          </a:p>
          <a:p>
            <a:pPr marL="452437" lvl="1" indent="0">
              <a:spcAft>
                <a:spcPts val="300"/>
              </a:spcAft>
              <a:buNone/>
            </a:pPr>
            <a:r>
              <a:rPr lang="en-GB" sz="1600" dirty="0">
                <a:solidFill>
                  <a:srgbClr val="D7A764"/>
                </a:solidFill>
              </a:rPr>
              <a:t>Product (</a:t>
            </a:r>
            <a:r>
              <a:rPr lang="en-GB" sz="1600" u="sng" dirty="0">
                <a:solidFill>
                  <a:srgbClr val="D7A764"/>
                </a:solidFill>
              </a:rPr>
              <a:t>ProductID</a:t>
            </a:r>
            <a:r>
              <a:rPr lang="en-GB" sz="1600" dirty="0">
                <a:solidFill>
                  <a:srgbClr val="D7A764"/>
                </a:solidFill>
              </a:rPr>
              <a:t>, Description, Price)</a:t>
            </a:r>
          </a:p>
          <a:p>
            <a:pPr marL="452437" lvl="1" indent="0">
              <a:spcAft>
                <a:spcPts val="300"/>
              </a:spcAft>
              <a:buNone/>
            </a:pPr>
            <a:r>
              <a:rPr lang="en-GB" sz="1600" dirty="0" err="1"/>
              <a:t>ProductComponent</a:t>
            </a:r>
            <a:r>
              <a:rPr lang="en-GB" sz="1600" dirty="0"/>
              <a:t> (</a:t>
            </a:r>
            <a:r>
              <a:rPr lang="en-GB" sz="1600" i="1" u="sng" dirty="0"/>
              <a:t>ProductID</a:t>
            </a:r>
            <a:r>
              <a:rPr lang="en-GB" sz="1600" i="1" dirty="0"/>
              <a:t>, </a:t>
            </a:r>
            <a:r>
              <a:rPr lang="en-GB" sz="1600" i="1" u="sng" dirty="0"/>
              <a:t>CompID</a:t>
            </a:r>
            <a:r>
              <a:rPr lang="en-GB" sz="1600" dirty="0"/>
              <a:t>, Quantity)</a:t>
            </a:r>
          </a:p>
          <a:p>
            <a:pPr marL="452437" lvl="1" indent="0">
              <a:buNone/>
            </a:pPr>
            <a:r>
              <a:rPr lang="en-GB" sz="1600" dirty="0">
                <a:solidFill>
                  <a:srgbClr val="D7A764"/>
                </a:solidFill>
              </a:rPr>
              <a:t>Component (</a:t>
            </a:r>
            <a:r>
              <a:rPr lang="en-GB" sz="1600" u="sng" dirty="0">
                <a:solidFill>
                  <a:srgbClr val="D7A764"/>
                </a:solidFill>
              </a:rPr>
              <a:t>CompID</a:t>
            </a:r>
            <a:r>
              <a:rPr lang="en-GB" sz="1600" dirty="0">
                <a:solidFill>
                  <a:srgbClr val="D7A764"/>
                </a:solidFill>
              </a:rPr>
              <a:t>, </a:t>
            </a:r>
            <a:r>
              <a:rPr lang="en-GB" sz="1600" dirty="0" err="1">
                <a:solidFill>
                  <a:srgbClr val="D7A764"/>
                </a:solidFill>
              </a:rPr>
              <a:t>CompDesc</a:t>
            </a:r>
            <a:r>
              <a:rPr lang="en-GB" sz="1600" dirty="0">
                <a:solidFill>
                  <a:srgbClr val="D7A764"/>
                </a:solidFill>
              </a:rPr>
              <a:t>, Cost)</a:t>
            </a:r>
          </a:p>
          <a:p>
            <a:pPr>
              <a:spcAft>
                <a:spcPts val="600"/>
              </a:spcAft>
            </a:pPr>
            <a:r>
              <a:rPr lang="en-GB" dirty="0"/>
              <a:t>The </a:t>
            </a:r>
            <a:r>
              <a:rPr lang="en-GB" dirty="0" err="1"/>
              <a:t>ProductComponent</a:t>
            </a:r>
            <a:r>
              <a:rPr lang="en-GB" dirty="0"/>
              <a:t> table is defined as shown:</a:t>
            </a:r>
          </a:p>
          <a:p>
            <a:pPr marL="444500" lvl="1" indent="0">
              <a:spcAft>
                <a:spcPts val="300"/>
              </a:spcAft>
              <a:buNone/>
            </a:pPr>
            <a:r>
              <a:rPr lang="en-GB" sz="1600" dirty="0"/>
              <a:t>CREATE TABLE </a:t>
            </a:r>
            <a:r>
              <a:rPr lang="en-GB" sz="1600" dirty="0" err="1"/>
              <a:t>ProductComponent</a:t>
            </a:r>
            <a:endParaRPr lang="en-GB" sz="1600" dirty="0"/>
          </a:p>
          <a:p>
            <a:pPr marL="444500" lvl="1" indent="0">
              <a:spcAft>
                <a:spcPts val="300"/>
              </a:spcAft>
              <a:buNone/>
              <a:tabLst>
                <a:tab pos="622300" algn="l"/>
                <a:tab pos="2514600" algn="l"/>
              </a:tabLst>
            </a:pPr>
            <a:r>
              <a:rPr lang="en-GB" sz="1600" dirty="0"/>
              <a:t>( ProductID	CHAR(4) NOT NULL,</a:t>
            </a:r>
          </a:p>
          <a:p>
            <a:pPr marL="444500" lvl="1" indent="0">
              <a:spcAft>
                <a:spcPts val="300"/>
              </a:spcAft>
              <a:buNone/>
              <a:tabLst>
                <a:tab pos="622300" algn="l"/>
                <a:tab pos="2514600" algn="l"/>
              </a:tabLst>
            </a:pPr>
            <a:r>
              <a:rPr lang="en-GB" sz="1600" dirty="0"/>
              <a:t>	CompID	CHAR(6) NOT NULL,</a:t>
            </a:r>
          </a:p>
          <a:p>
            <a:pPr marL="444500" lvl="1" indent="0">
              <a:spcAft>
                <a:spcPts val="300"/>
              </a:spcAft>
              <a:buNone/>
              <a:tabLst>
                <a:tab pos="622300" algn="l"/>
                <a:tab pos="2514600" algn="l"/>
              </a:tabLst>
            </a:pPr>
            <a:r>
              <a:rPr lang="en-GB" sz="1600" dirty="0"/>
              <a:t>	Quantity	INTEGER,</a:t>
            </a:r>
          </a:p>
          <a:p>
            <a:pPr marL="444500" lvl="1" indent="0">
              <a:spcAft>
                <a:spcPts val="300"/>
              </a:spcAft>
              <a:buNone/>
              <a:tabLst>
                <a:tab pos="622300" algn="l"/>
                <a:tab pos="2514600" algn="l"/>
              </a:tabLst>
            </a:pPr>
            <a:r>
              <a:rPr lang="en-GB" sz="1600" dirty="0"/>
              <a:t>	FOREIGN KEY 	ProductID REFERENCES Product(</a:t>
            </a:r>
            <a:r>
              <a:rPr lang="en-GB" sz="1600" dirty="0" err="1"/>
              <a:t>ProductID</a:t>
            </a:r>
            <a:r>
              <a:rPr lang="en-GB" sz="1600" dirty="0"/>
              <a:t>),</a:t>
            </a:r>
          </a:p>
          <a:p>
            <a:pPr marL="444500" lvl="1" indent="0">
              <a:spcAft>
                <a:spcPts val="300"/>
              </a:spcAft>
              <a:buNone/>
              <a:tabLst>
                <a:tab pos="622300" algn="l"/>
                <a:tab pos="2514600" algn="l"/>
              </a:tabLst>
            </a:pPr>
            <a:r>
              <a:rPr lang="en-GB" sz="1600" dirty="0"/>
              <a:t>	FOREIGN KEY 	CompID REFERENCES Component(</a:t>
            </a:r>
            <a:r>
              <a:rPr lang="en-GB" sz="1600" dirty="0" err="1"/>
              <a:t>CompID</a:t>
            </a:r>
            <a:r>
              <a:rPr lang="en-GB" sz="1600" dirty="0"/>
              <a:t>),</a:t>
            </a:r>
          </a:p>
          <a:p>
            <a:pPr marL="444500" lvl="1" indent="0">
              <a:spcAft>
                <a:spcPts val="300"/>
              </a:spcAft>
              <a:buNone/>
              <a:tabLst>
                <a:tab pos="622300" algn="l"/>
                <a:tab pos="2514600" algn="l"/>
              </a:tabLst>
            </a:pPr>
            <a:r>
              <a:rPr lang="en-GB" sz="1600" dirty="0"/>
              <a:t>	PRIMARY KEY 	(ProductID, </a:t>
            </a:r>
            <a:r>
              <a:rPr lang="en-GB" sz="1600" dirty="0" err="1"/>
              <a:t>CompID</a:t>
            </a:r>
            <a:r>
              <a:rPr lang="en-GB" sz="1600" dirty="0"/>
              <a:t>) )</a:t>
            </a:r>
          </a:p>
          <a:p>
            <a:pPr marL="444500" lvl="1" indent="0">
              <a:spcAft>
                <a:spcPts val="300"/>
              </a:spcAft>
              <a:buNone/>
              <a:tabLst>
                <a:tab pos="622300" algn="l"/>
                <a:tab pos="2514600" algn="l"/>
              </a:tabLst>
            </a:pPr>
            <a:endParaRPr lang="en-GB" sz="1800" dirty="0"/>
          </a:p>
          <a:p>
            <a:pPr marL="444500" lvl="1" indent="0">
              <a:spcAft>
                <a:spcPts val="300"/>
              </a:spcAft>
              <a:buNone/>
              <a:tabLst>
                <a:tab pos="622300" algn="l"/>
                <a:tab pos="2514600" algn="l"/>
              </a:tabLst>
            </a:pPr>
            <a:endParaRPr lang="en-GB" sz="1800" dirty="0"/>
          </a:p>
          <a:p>
            <a:pPr marL="444500" lvl="1" indent="0">
              <a:spcAft>
                <a:spcPts val="300"/>
              </a:spcAft>
              <a:buNone/>
              <a:tabLst>
                <a:tab pos="622300" algn="l"/>
                <a:tab pos="2159000" algn="l"/>
              </a:tabLst>
            </a:pPr>
            <a:r>
              <a:rPr lang="en-GB" dirty="0"/>
              <a:t>	</a:t>
            </a:r>
          </a:p>
          <a:p>
            <a:pPr marL="444500" lvl="1" indent="0">
              <a:spcAft>
                <a:spcPts val="300"/>
              </a:spcAft>
              <a:buNone/>
              <a:tabLst>
                <a:tab pos="622300" algn="l"/>
                <a:tab pos="2159000" algn="l"/>
              </a:tabLst>
            </a:pPr>
            <a:endParaRPr lang="en-GB" dirty="0"/>
          </a:p>
        </p:txBody>
      </p:sp>
      <p:pic>
        <p:nvPicPr>
          <p:cNvPr id="1026" name="Picture 2" descr="C:\Users\Rob\AppData\Roaming\PixelMetrics\CaptureWiz\Temp\2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2474" y="2190213"/>
            <a:ext cx="6140083" cy="676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42818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p:txBody>
          <a:bodyPr/>
          <a:lstStyle/>
          <a:p>
            <a:r>
              <a:rPr lang="en-GB" dirty="0"/>
              <a:t>Worksheet 4</a:t>
            </a:r>
          </a:p>
        </p:txBody>
      </p:sp>
      <p:sp>
        <p:nvSpPr>
          <p:cNvPr id="5" name="Text Placeholder 4"/>
          <p:cNvSpPr>
            <a:spLocks noGrp="1"/>
          </p:cNvSpPr>
          <p:nvPr>
            <p:ph type="body" sz="quarter" idx="14"/>
          </p:nvPr>
        </p:nvSpPr>
        <p:spPr/>
        <p:txBody>
          <a:bodyPr/>
          <a:lstStyle/>
          <a:p>
            <a:r>
              <a:rPr lang="en-GB" dirty="0"/>
              <a:t>Do </a:t>
            </a:r>
            <a:r>
              <a:rPr lang="en-GB" b="1" dirty="0"/>
              <a:t>Tasks 1 and 2</a:t>
            </a:r>
            <a:r>
              <a:rPr lang="en-GB" dirty="0"/>
              <a:t> on the worksheet</a:t>
            </a:r>
          </a:p>
        </p:txBody>
      </p:sp>
    </p:spTree>
    <p:extLst>
      <p:ext uri="{BB962C8B-B14F-4D97-AF65-F5344CB8AC3E}">
        <p14:creationId xmlns:p14="http://schemas.microsoft.com/office/powerpoint/2010/main" val="13507163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Inserting data using SQL</a:t>
            </a:r>
          </a:p>
        </p:txBody>
      </p:sp>
      <p:sp>
        <p:nvSpPr>
          <p:cNvPr id="3" name="Text Placeholder 2"/>
          <p:cNvSpPr>
            <a:spLocks noGrp="1"/>
          </p:cNvSpPr>
          <p:nvPr>
            <p:ph type="body" sz="quarter" idx="14"/>
          </p:nvPr>
        </p:nvSpPr>
        <p:spPr>
          <a:xfrm>
            <a:off x="724280" y="1704179"/>
            <a:ext cx="7797230" cy="3934621"/>
          </a:xfrm>
        </p:spPr>
        <p:txBody>
          <a:bodyPr/>
          <a:lstStyle/>
          <a:p>
            <a:r>
              <a:rPr lang="en-GB" dirty="0"/>
              <a:t>The </a:t>
            </a:r>
            <a:r>
              <a:rPr lang="en-GB" dirty="0">
                <a:solidFill>
                  <a:srgbClr val="D68328"/>
                </a:solidFill>
              </a:rPr>
              <a:t>INSERT INTO</a:t>
            </a:r>
            <a:r>
              <a:rPr lang="en-GB" dirty="0"/>
              <a:t> statement is used to insert a new record into a table, for example the Product table, which is defined as shown below: </a:t>
            </a:r>
          </a:p>
          <a:p>
            <a:pPr lvl="1" indent="0">
              <a:spcAft>
                <a:spcPts val="300"/>
              </a:spcAft>
              <a:buNone/>
              <a:tabLst>
                <a:tab pos="2247900" algn="l"/>
              </a:tabLst>
            </a:pPr>
            <a:r>
              <a:rPr lang="en-GB" dirty="0"/>
              <a:t>ProductID	CHAR(4) NOT NULL PRIMARY KEY</a:t>
            </a:r>
          </a:p>
          <a:p>
            <a:pPr lvl="1" indent="0">
              <a:spcAft>
                <a:spcPts val="300"/>
              </a:spcAft>
              <a:buNone/>
              <a:tabLst>
                <a:tab pos="2247900" algn="l"/>
              </a:tabLst>
            </a:pPr>
            <a:r>
              <a:rPr lang="en-GB" dirty="0"/>
              <a:t>Description	VARCHAR(20) NOT NULL</a:t>
            </a:r>
          </a:p>
          <a:p>
            <a:pPr lvl="1" indent="0">
              <a:spcAft>
                <a:spcPts val="300"/>
              </a:spcAft>
              <a:buNone/>
              <a:tabLst>
                <a:tab pos="2247900" algn="l"/>
              </a:tabLst>
            </a:pPr>
            <a:r>
              <a:rPr lang="en-GB" dirty="0"/>
              <a:t>Price	CURRENCY</a:t>
            </a:r>
          </a:p>
          <a:p>
            <a:r>
              <a:rPr lang="en-GB" dirty="0"/>
              <a:t>Insert a new record for ID A345, “Pink rabbit”, £7.50:</a:t>
            </a:r>
          </a:p>
          <a:p>
            <a:pPr lvl="1" indent="0">
              <a:spcAft>
                <a:spcPts val="300"/>
              </a:spcAft>
              <a:buNone/>
              <a:tabLst>
                <a:tab pos="2247900" algn="l"/>
              </a:tabLst>
            </a:pPr>
            <a:r>
              <a:rPr lang="en-GB" dirty="0"/>
              <a:t>INSERT INTO Product (ProductID, Description, Price)</a:t>
            </a:r>
          </a:p>
          <a:p>
            <a:pPr lvl="1" indent="0">
              <a:buNone/>
              <a:tabLst>
                <a:tab pos="2247900" algn="l"/>
              </a:tabLst>
            </a:pPr>
            <a:r>
              <a:rPr lang="en-GB" dirty="0"/>
              <a:t>VALUES (“A345”, “Pink Rabbit”, 7.50)</a:t>
            </a:r>
          </a:p>
          <a:p>
            <a:pPr marL="334963" indent="-342900"/>
            <a:r>
              <a:rPr lang="en-GB" dirty="0"/>
              <a:t>Note that you do not need to specify the field names in the top line if data is being added to all fields </a:t>
            </a:r>
          </a:p>
          <a:p>
            <a:pPr marL="444500" lvl="1" indent="0">
              <a:buNone/>
            </a:pPr>
            <a:endParaRPr lang="en-GB" dirty="0"/>
          </a:p>
        </p:txBody>
      </p:sp>
    </p:spTree>
    <p:extLst>
      <p:ext uri="{BB962C8B-B14F-4D97-AF65-F5344CB8AC3E}">
        <p14:creationId xmlns:p14="http://schemas.microsoft.com/office/powerpoint/2010/main" val="12464437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Updating data using SQL</a:t>
            </a:r>
          </a:p>
        </p:txBody>
      </p:sp>
      <p:sp>
        <p:nvSpPr>
          <p:cNvPr id="3" name="Text Placeholder 2"/>
          <p:cNvSpPr>
            <a:spLocks noGrp="1"/>
          </p:cNvSpPr>
          <p:nvPr>
            <p:ph type="body" sz="quarter" idx="14"/>
          </p:nvPr>
        </p:nvSpPr>
        <p:spPr>
          <a:xfrm>
            <a:off x="724280" y="1704179"/>
            <a:ext cx="7797230" cy="4670117"/>
          </a:xfrm>
        </p:spPr>
        <p:txBody>
          <a:bodyPr/>
          <a:lstStyle/>
          <a:p>
            <a:r>
              <a:rPr lang="en-GB" dirty="0"/>
              <a:t>The </a:t>
            </a:r>
            <a:r>
              <a:rPr lang="en-GB" dirty="0">
                <a:solidFill>
                  <a:srgbClr val="D68328"/>
                </a:solidFill>
              </a:rPr>
              <a:t>UPDATE </a:t>
            </a:r>
            <a:r>
              <a:rPr lang="en-GB" dirty="0"/>
              <a:t>statement is used to update a record in a table, for example the Product table: </a:t>
            </a:r>
          </a:p>
          <a:p>
            <a:pPr lvl="1" indent="0">
              <a:spcAft>
                <a:spcPts val="300"/>
              </a:spcAft>
              <a:buNone/>
              <a:tabLst>
                <a:tab pos="2247900" algn="l"/>
              </a:tabLst>
            </a:pPr>
            <a:r>
              <a:rPr lang="en-GB" dirty="0"/>
              <a:t>ProductID	CHAR(4) NOT NULL PRIMARY KEY</a:t>
            </a:r>
          </a:p>
          <a:p>
            <a:pPr lvl="1" indent="0">
              <a:spcAft>
                <a:spcPts val="300"/>
              </a:spcAft>
              <a:buNone/>
              <a:tabLst>
                <a:tab pos="2247900" algn="l"/>
              </a:tabLst>
            </a:pPr>
            <a:r>
              <a:rPr lang="en-GB" dirty="0"/>
              <a:t>Description	VARCHAR(20) NOT NULL</a:t>
            </a:r>
          </a:p>
          <a:p>
            <a:pPr lvl="1" indent="0">
              <a:buNone/>
              <a:tabLst>
                <a:tab pos="2247900" algn="l"/>
              </a:tabLst>
            </a:pPr>
            <a:r>
              <a:rPr lang="en-GB" dirty="0"/>
              <a:t>Price	CURRENCY</a:t>
            </a:r>
          </a:p>
          <a:p>
            <a:r>
              <a:rPr lang="en-GB" dirty="0"/>
              <a:t>To update record for product ID A345, changing the description to “Blue Rabbit” and the price to £8.25: </a:t>
            </a:r>
          </a:p>
          <a:p>
            <a:pPr lvl="1" indent="0">
              <a:spcAft>
                <a:spcPts val="300"/>
              </a:spcAft>
              <a:buNone/>
              <a:tabLst>
                <a:tab pos="2247900" algn="l"/>
              </a:tabLst>
            </a:pPr>
            <a:r>
              <a:rPr lang="en-GB" dirty="0"/>
              <a:t>UPDATE Product </a:t>
            </a:r>
          </a:p>
          <a:p>
            <a:pPr lvl="1" indent="0">
              <a:spcAft>
                <a:spcPts val="300"/>
              </a:spcAft>
              <a:buNone/>
              <a:tabLst>
                <a:tab pos="2247900" algn="l"/>
              </a:tabLst>
            </a:pPr>
            <a:r>
              <a:rPr lang="en-GB" dirty="0"/>
              <a:t>SET Description = “Blue Rabbit”, Price = 8.25</a:t>
            </a:r>
          </a:p>
          <a:p>
            <a:pPr lvl="1" indent="0">
              <a:spcAft>
                <a:spcPts val="300"/>
              </a:spcAft>
              <a:buNone/>
              <a:tabLst>
                <a:tab pos="2247900" algn="l"/>
              </a:tabLst>
            </a:pPr>
            <a:r>
              <a:rPr lang="en-GB" dirty="0"/>
              <a:t>WHERE ProductID = “A345”</a:t>
            </a:r>
          </a:p>
          <a:p>
            <a:pPr marL="444500" lvl="1" indent="0">
              <a:buNone/>
            </a:pPr>
            <a:endParaRPr lang="en-GB" dirty="0"/>
          </a:p>
        </p:txBody>
      </p:sp>
    </p:spTree>
    <p:extLst>
      <p:ext uri="{BB962C8B-B14F-4D97-AF65-F5344CB8AC3E}">
        <p14:creationId xmlns:p14="http://schemas.microsoft.com/office/powerpoint/2010/main" val="28550534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Deleting a record using SQL</a:t>
            </a:r>
          </a:p>
        </p:txBody>
      </p:sp>
      <p:sp>
        <p:nvSpPr>
          <p:cNvPr id="3" name="Text Placeholder 2"/>
          <p:cNvSpPr>
            <a:spLocks noGrp="1"/>
          </p:cNvSpPr>
          <p:nvPr>
            <p:ph type="body" sz="quarter" idx="14"/>
          </p:nvPr>
        </p:nvSpPr>
        <p:spPr/>
        <p:txBody>
          <a:bodyPr/>
          <a:lstStyle/>
          <a:p>
            <a:r>
              <a:rPr lang="en-GB" dirty="0"/>
              <a:t>The </a:t>
            </a:r>
            <a:r>
              <a:rPr lang="en-GB" dirty="0">
                <a:solidFill>
                  <a:srgbClr val="D68328"/>
                </a:solidFill>
              </a:rPr>
              <a:t>DELETE </a:t>
            </a:r>
            <a:r>
              <a:rPr lang="en-GB" dirty="0"/>
              <a:t>statement is used to delete a record in a table, for example the Product table: </a:t>
            </a:r>
          </a:p>
          <a:p>
            <a:pPr lvl="1" indent="0">
              <a:spcAft>
                <a:spcPts val="300"/>
              </a:spcAft>
              <a:buNone/>
              <a:tabLst>
                <a:tab pos="2247900" algn="l"/>
              </a:tabLst>
            </a:pPr>
            <a:r>
              <a:rPr lang="en-GB" dirty="0"/>
              <a:t>ProductID	CHAR(4) NOT NULL PRIMARY KEY</a:t>
            </a:r>
          </a:p>
          <a:p>
            <a:pPr lvl="1" indent="0">
              <a:spcAft>
                <a:spcPts val="300"/>
              </a:spcAft>
              <a:buNone/>
              <a:tabLst>
                <a:tab pos="2247900" algn="l"/>
              </a:tabLst>
            </a:pPr>
            <a:r>
              <a:rPr lang="en-GB" dirty="0"/>
              <a:t>Description	VARCHAR(20) NOT NULL</a:t>
            </a:r>
          </a:p>
          <a:p>
            <a:pPr lvl="1" indent="0">
              <a:spcAft>
                <a:spcPts val="300"/>
              </a:spcAft>
              <a:buNone/>
              <a:tabLst>
                <a:tab pos="2247900" algn="l"/>
              </a:tabLst>
            </a:pPr>
            <a:r>
              <a:rPr lang="en-GB" dirty="0"/>
              <a:t>Price	CURRENCY</a:t>
            </a:r>
            <a:br>
              <a:rPr lang="en-GB" dirty="0"/>
            </a:br>
            <a:endParaRPr lang="en-GB" dirty="0"/>
          </a:p>
          <a:p>
            <a:r>
              <a:rPr lang="en-GB" dirty="0"/>
              <a:t>To delete record for product ID A345: </a:t>
            </a:r>
          </a:p>
          <a:p>
            <a:pPr lvl="1" indent="0">
              <a:spcAft>
                <a:spcPts val="300"/>
              </a:spcAft>
              <a:buNone/>
              <a:tabLst>
                <a:tab pos="2247900" algn="l"/>
              </a:tabLst>
            </a:pPr>
            <a:r>
              <a:rPr lang="en-GB" dirty="0"/>
              <a:t>DELETE FROM Product</a:t>
            </a:r>
          </a:p>
          <a:p>
            <a:pPr lvl="1" indent="0">
              <a:spcAft>
                <a:spcPts val="300"/>
              </a:spcAft>
              <a:buNone/>
              <a:tabLst>
                <a:tab pos="2247900" algn="l"/>
              </a:tabLst>
            </a:pPr>
            <a:r>
              <a:rPr lang="en-GB" dirty="0"/>
              <a:t>WHERE ProductID = “A345”</a:t>
            </a:r>
          </a:p>
          <a:p>
            <a:endParaRPr lang="en-GB" dirty="0"/>
          </a:p>
        </p:txBody>
      </p:sp>
    </p:spTree>
    <p:extLst>
      <p:ext uri="{BB962C8B-B14F-4D97-AF65-F5344CB8AC3E}">
        <p14:creationId xmlns:p14="http://schemas.microsoft.com/office/powerpoint/2010/main" val="8417760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p:txBody>
          <a:bodyPr/>
          <a:lstStyle/>
          <a:p>
            <a:r>
              <a:rPr lang="en-GB" dirty="0"/>
              <a:t>Worksheet 4</a:t>
            </a:r>
          </a:p>
        </p:txBody>
      </p:sp>
      <p:sp>
        <p:nvSpPr>
          <p:cNvPr id="5" name="Text Placeholder 4"/>
          <p:cNvSpPr>
            <a:spLocks noGrp="1"/>
          </p:cNvSpPr>
          <p:nvPr>
            <p:ph type="body" sz="quarter" idx="14"/>
          </p:nvPr>
        </p:nvSpPr>
        <p:spPr/>
        <p:txBody>
          <a:bodyPr/>
          <a:lstStyle/>
          <a:p>
            <a:r>
              <a:rPr lang="en-GB" dirty="0"/>
              <a:t>Do </a:t>
            </a:r>
            <a:r>
              <a:rPr lang="en-GB" b="1" dirty="0"/>
              <a:t>Task 3</a:t>
            </a:r>
            <a:r>
              <a:rPr lang="en-GB" dirty="0"/>
              <a:t> on the worksheet</a:t>
            </a:r>
          </a:p>
        </p:txBody>
      </p:sp>
    </p:spTree>
    <p:extLst>
      <p:ext uri="{BB962C8B-B14F-4D97-AF65-F5344CB8AC3E}">
        <p14:creationId xmlns:p14="http://schemas.microsoft.com/office/powerpoint/2010/main" val="6563924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Client-server database</a:t>
            </a:r>
          </a:p>
        </p:txBody>
      </p:sp>
      <p:sp>
        <p:nvSpPr>
          <p:cNvPr id="3" name="Text Placeholder 2"/>
          <p:cNvSpPr>
            <a:spLocks noGrp="1"/>
          </p:cNvSpPr>
          <p:nvPr>
            <p:ph type="body" sz="quarter" idx="14"/>
          </p:nvPr>
        </p:nvSpPr>
        <p:spPr/>
        <p:txBody>
          <a:bodyPr/>
          <a:lstStyle/>
          <a:p>
            <a:r>
              <a:rPr lang="en-GB" dirty="0"/>
              <a:t>A client-server database provides simultaneous access to a database for several clients</a:t>
            </a:r>
          </a:p>
        </p:txBody>
      </p:sp>
      <p:grpSp>
        <p:nvGrpSpPr>
          <p:cNvPr id="31" name="Group 30"/>
          <p:cNvGrpSpPr/>
          <p:nvPr/>
        </p:nvGrpSpPr>
        <p:grpSpPr>
          <a:xfrm>
            <a:off x="2117532" y="2836131"/>
            <a:ext cx="6055028" cy="2866148"/>
            <a:chOff x="2117532" y="2772631"/>
            <a:chExt cx="6055028" cy="2866148"/>
          </a:xfrm>
        </p:grpSpPr>
        <p:grpSp>
          <p:nvGrpSpPr>
            <p:cNvPr id="5" name="Group 4"/>
            <p:cNvGrpSpPr/>
            <p:nvPr/>
          </p:nvGrpSpPr>
          <p:grpSpPr>
            <a:xfrm>
              <a:off x="2117532" y="2772631"/>
              <a:ext cx="6055028" cy="2866148"/>
              <a:chOff x="2230823" y="1987260"/>
              <a:chExt cx="6055028" cy="2866148"/>
            </a:xfrm>
          </p:grpSpPr>
          <p:grpSp>
            <p:nvGrpSpPr>
              <p:cNvPr id="6" name="Group 5"/>
              <p:cNvGrpSpPr/>
              <p:nvPr/>
            </p:nvGrpSpPr>
            <p:grpSpPr>
              <a:xfrm>
                <a:off x="2728847" y="2567143"/>
                <a:ext cx="4627535" cy="1653098"/>
                <a:chOff x="2728847" y="2567143"/>
                <a:chExt cx="4627535" cy="1653098"/>
              </a:xfrm>
            </p:grpSpPr>
            <p:cxnSp>
              <p:nvCxnSpPr>
                <p:cNvPr id="19" name="Straight Connector 18"/>
                <p:cNvCxnSpPr/>
                <p:nvPr/>
              </p:nvCxnSpPr>
              <p:spPr>
                <a:xfrm flipH="1">
                  <a:off x="2877836" y="3699257"/>
                  <a:ext cx="3583924" cy="0"/>
                </a:xfrm>
                <a:prstGeom prst="line">
                  <a:avLst/>
                </a:prstGeom>
                <a:ln w="38100">
                  <a:solidFill>
                    <a:srgbClr val="FF0000"/>
                  </a:solidFill>
                </a:ln>
              </p:spPr>
              <p:style>
                <a:lnRef idx="1">
                  <a:schemeClr val="accent6"/>
                </a:lnRef>
                <a:fillRef idx="0">
                  <a:schemeClr val="accent6"/>
                </a:fillRef>
                <a:effectRef idx="0">
                  <a:schemeClr val="accent6"/>
                </a:effectRef>
                <a:fontRef idx="minor">
                  <a:schemeClr val="tx1"/>
                </a:fontRef>
              </p:style>
            </p:cxnSp>
            <p:cxnSp>
              <p:nvCxnSpPr>
                <p:cNvPr id="20" name="Straight Connector 19"/>
                <p:cNvCxnSpPr/>
                <p:nvPr/>
              </p:nvCxnSpPr>
              <p:spPr>
                <a:xfrm flipH="1" flipV="1">
                  <a:off x="2728847" y="2567143"/>
                  <a:ext cx="1594484" cy="830148"/>
                </a:xfrm>
                <a:prstGeom prst="line">
                  <a:avLst/>
                </a:prstGeom>
                <a:ln w="38100">
                  <a:solidFill>
                    <a:srgbClr val="FF0000"/>
                  </a:solidFill>
                </a:ln>
              </p:spPr>
              <p:style>
                <a:lnRef idx="1">
                  <a:schemeClr val="accent6"/>
                </a:lnRef>
                <a:fillRef idx="0">
                  <a:schemeClr val="accent6"/>
                </a:fillRef>
                <a:effectRef idx="0">
                  <a:schemeClr val="accent6"/>
                </a:effectRef>
                <a:fontRef idx="minor">
                  <a:schemeClr val="tx1"/>
                </a:fontRef>
              </p:style>
            </p:cxnSp>
            <p:cxnSp>
              <p:nvCxnSpPr>
                <p:cNvPr id="21" name="Straight Connector 20"/>
                <p:cNvCxnSpPr/>
                <p:nvPr/>
              </p:nvCxnSpPr>
              <p:spPr>
                <a:xfrm flipV="1">
                  <a:off x="4612347" y="2585652"/>
                  <a:ext cx="0" cy="1225843"/>
                </a:xfrm>
                <a:prstGeom prst="line">
                  <a:avLst/>
                </a:prstGeom>
                <a:ln w="38100">
                  <a:solidFill>
                    <a:srgbClr val="FF0000"/>
                  </a:solidFill>
                </a:ln>
              </p:spPr>
              <p:style>
                <a:lnRef idx="1">
                  <a:schemeClr val="accent6"/>
                </a:lnRef>
                <a:fillRef idx="0">
                  <a:schemeClr val="accent6"/>
                </a:fillRef>
                <a:effectRef idx="0">
                  <a:schemeClr val="accent6"/>
                </a:effectRef>
                <a:fontRef idx="minor">
                  <a:schemeClr val="tx1"/>
                </a:fontRef>
              </p:style>
            </p:cxnSp>
            <p:cxnSp>
              <p:nvCxnSpPr>
                <p:cNvPr id="22" name="Straight Connector 21"/>
                <p:cNvCxnSpPr/>
                <p:nvPr/>
              </p:nvCxnSpPr>
              <p:spPr>
                <a:xfrm flipV="1">
                  <a:off x="4859848" y="2664347"/>
                  <a:ext cx="1546955" cy="760090"/>
                </a:xfrm>
                <a:prstGeom prst="line">
                  <a:avLst/>
                </a:prstGeom>
                <a:ln w="38100">
                  <a:solidFill>
                    <a:srgbClr val="FF0000"/>
                  </a:solidFill>
                </a:ln>
              </p:spPr>
              <p:style>
                <a:lnRef idx="1">
                  <a:schemeClr val="accent6"/>
                </a:lnRef>
                <a:fillRef idx="0">
                  <a:schemeClr val="accent6"/>
                </a:fillRef>
                <a:effectRef idx="0">
                  <a:schemeClr val="accent6"/>
                </a:effectRef>
                <a:fontRef idx="minor">
                  <a:schemeClr val="tx1"/>
                </a:fontRef>
              </p:style>
            </p:cxnSp>
            <p:cxnSp>
              <p:nvCxnSpPr>
                <p:cNvPr id="26" name="Straight Connector 36"/>
                <p:cNvCxnSpPr>
                  <a:stCxn id="9" idx="2"/>
                </p:cNvCxnSpPr>
                <p:nvPr/>
              </p:nvCxnSpPr>
              <p:spPr>
                <a:xfrm rot="16200000" flipH="1">
                  <a:off x="5884271" y="2748130"/>
                  <a:ext cx="220355" cy="2723867"/>
                </a:xfrm>
                <a:prstGeom prst="bentConnector2">
                  <a:avLst/>
                </a:prstGeom>
                <a:ln w="38100">
                  <a:solidFill>
                    <a:srgbClr val="FF0000"/>
                  </a:solidFill>
                </a:ln>
              </p:spPr>
              <p:style>
                <a:lnRef idx="1">
                  <a:schemeClr val="accent6"/>
                </a:lnRef>
                <a:fillRef idx="0">
                  <a:schemeClr val="accent6"/>
                </a:fillRef>
                <a:effectRef idx="0">
                  <a:schemeClr val="accent6"/>
                </a:effectRef>
                <a:fontRef idx="minor">
                  <a:schemeClr val="tx1"/>
                </a:fontRef>
              </p:style>
            </p:cxnSp>
          </p:grpSp>
          <p:grpSp>
            <p:nvGrpSpPr>
              <p:cNvPr id="7" name="Group 6"/>
              <p:cNvGrpSpPr/>
              <p:nvPr/>
            </p:nvGrpSpPr>
            <p:grpSpPr>
              <a:xfrm>
                <a:off x="2230823" y="1987260"/>
                <a:ext cx="6055028" cy="2866148"/>
                <a:chOff x="1937022" y="1777882"/>
                <a:chExt cx="6055028" cy="2866148"/>
              </a:xfrm>
            </p:grpSpPr>
            <p:pic>
              <p:nvPicPr>
                <p:cNvPr id="9" name="Picture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029529" y="3172139"/>
                  <a:ext cx="618370" cy="618370"/>
                </a:xfrm>
                <a:prstGeom prst="rect">
                  <a:avLst/>
                </a:prstGeom>
              </p:spPr>
            </p:pic>
            <p:pic>
              <p:nvPicPr>
                <p:cNvPr id="10" name="Picture 9"/>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937022" y="3083453"/>
                  <a:ext cx="755783" cy="755783"/>
                </a:xfrm>
                <a:prstGeom prst="rect">
                  <a:avLst/>
                </a:prstGeom>
              </p:spPr>
            </p:pic>
            <p:pic>
              <p:nvPicPr>
                <p:cNvPr id="12" name="Picture 11"/>
                <p:cNvPicPr>
                  <a:picLocks noChangeAspect="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084896" y="1855632"/>
                  <a:ext cx="622270" cy="622270"/>
                </a:xfrm>
                <a:prstGeom prst="rect">
                  <a:avLst/>
                </a:prstGeom>
              </p:spPr>
            </p:pic>
            <p:pic>
              <p:nvPicPr>
                <p:cNvPr id="13" name="Picture 12"/>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725718" y="3377698"/>
                  <a:ext cx="1266332" cy="1266332"/>
                </a:xfrm>
                <a:prstGeom prst="rect">
                  <a:avLst/>
                </a:prstGeom>
              </p:spPr>
            </p:pic>
            <p:pic>
              <p:nvPicPr>
                <p:cNvPr id="17" name="Picture 16"/>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937022" y="1788875"/>
                  <a:ext cx="755783" cy="755783"/>
                </a:xfrm>
                <a:prstGeom prst="rect">
                  <a:avLst/>
                </a:prstGeom>
              </p:spPr>
            </p:pic>
            <p:pic>
              <p:nvPicPr>
                <p:cNvPr id="18" name="Picture 17"/>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3943405" y="1777882"/>
                  <a:ext cx="755783" cy="755783"/>
                </a:xfrm>
                <a:prstGeom prst="rect">
                  <a:avLst/>
                </a:prstGeom>
              </p:spPr>
            </p:pic>
          </p:grpSp>
        </p:grpSp>
        <p:pic>
          <p:nvPicPr>
            <p:cNvPr id="30" name="Picture 29"/>
            <p:cNvPicPr>
              <a:picLocks noChangeAspect="1"/>
            </p:cNvPicPr>
            <p:nvPr/>
          </p:nvPicPr>
          <p:blipFill>
            <a:blip r:embed="rId6" cstate="screen">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147353" y="3998130"/>
              <a:ext cx="846809" cy="846809"/>
            </a:xfrm>
            <a:prstGeom prst="rect">
              <a:avLst/>
            </a:prstGeom>
          </p:spPr>
        </p:pic>
      </p:grpSp>
      <p:sp>
        <p:nvSpPr>
          <p:cNvPr id="32" name="TextBox 31"/>
          <p:cNvSpPr txBox="1"/>
          <p:nvPr/>
        </p:nvSpPr>
        <p:spPr>
          <a:xfrm>
            <a:off x="6649474" y="5662868"/>
            <a:ext cx="1891276" cy="369332"/>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Database server</a:t>
            </a:r>
          </a:p>
        </p:txBody>
      </p:sp>
    </p:spTree>
    <p:extLst>
      <p:ext uri="{BB962C8B-B14F-4D97-AF65-F5344CB8AC3E}">
        <p14:creationId xmlns:p14="http://schemas.microsoft.com/office/powerpoint/2010/main" val="11356822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Client-Server database</a:t>
            </a:r>
          </a:p>
        </p:txBody>
      </p:sp>
      <p:sp>
        <p:nvSpPr>
          <p:cNvPr id="3" name="Text Placeholder 2"/>
          <p:cNvSpPr>
            <a:spLocks noGrp="1"/>
          </p:cNvSpPr>
          <p:nvPr>
            <p:ph type="body" sz="quarter" idx="14"/>
          </p:nvPr>
        </p:nvSpPr>
        <p:spPr/>
        <p:txBody>
          <a:bodyPr/>
          <a:lstStyle/>
          <a:p>
            <a:r>
              <a:rPr lang="en-GB" dirty="0"/>
              <a:t>Database Management System (DBMS) software on the server processes requests for clients, which are individual workstations</a:t>
            </a:r>
          </a:p>
          <a:p>
            <a:r>
              <a:rPr lang="en-GB" dirty="0"/>
              <a:t>For example:</a:t>
            </a:r>
          </a:p>
          <a:p>
            <a:pPr lvl="1"/>
            <a:r>
              <a:rPr lang="en-GB" dirty="0"/>
              <a:t>when you make an online transfer from your bank account to a company you have bought goods from, a client program in your computer forwards the request to a server program at the bank</a:t>
            </a:r>
          </a:p>
          <a:p>
            <a:pPr lvl="1"/>
            <a:r>
              <a:rPr lang="en-GB" dirty="0"/>
              <a:t>When your account has been retrieved from the database, the amount is deducted and the new balance displayed to you by the client program in your computer </a:t>
            </a:r>
          </a:p>
        </p:txBody>
      </p:sp>
    </p:spTree>
    <p:extLst>
      <p:ext uri="{BB962C8B-B14F-4D97-AF65-F5344CB8AC3E}">
        <p14:creationId xmlns:p14="http://schemas.microsoft.com/office/powerpoint/2010/main" val="24682563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Advantages of a client-server system</a:t>
            </a:r>
          </a:p>
        </p:txBody>
      </p:sp>
      <p:sp>
        <p:nvSpPr>
          <p:cNvPr id="3" name="Text Placeholder 2"/>
          <p:cNvSpPr>
            <a:spLocks noGrp="1"/>
          </p:cNvSpPr>
          <p:nvPr>
            <p:ph type="body" sz="quarter" idx="14"/>
          </p:nvPr>
        </p:nvSpPr>
        <p:spPr>
          <a:xfrm>
            <a:off x="724280" y="2247900"/>
            <a:ext cx="7797230" cy="2909886"/>
          </a:xfrm>
        </p:spPr>
        <p:txBody>
          <a:bodyPr/>
          <a:lstStyle/>
          <a:p>
            <a:r>
              <a:rPr lang="en-GB" dirty="0"/>
              <a:t>Consistency of the database is maintained because only one copy is held</a:t>
            </a:r>
          </a:p>
          <a:p>
            <a:r>
              <a:rPr lang="en-GB" dirty="0"/>
              <a:t>The resources of a powerful computer are made available to a large number of users</a:t>
            </a:r>
          </a:p>
          <a:p>
            <a:r>
              <a:rPr lang="en-GB" dirty="0"/>
              <a:t>Access rights and security are managed centrally</a:t>
            </a:r>
          </a:p>
          <a:p>
            <a:r>
              <a:rPr lang="en-GB" dirty="0"/>
              <a:t>Backup and recovery are managed centrally</a:t>
            </a:r>
          </a:p>
        </p:txBody>
      </p:sp>
    </p:spTree>
    <p:extLst>
      <p:ext uri="{BB962C8B-B14F-4D97-AF65-F5344CB8AC3E}">
        <p14:creationId xmlns:p14="http://schemas.microsoft.com/office/powerpoint/2010/main" val="17964424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Potential problems </a:t>
            </a:r>
            <a:r>
              <a:rPr lang="en-GB"/>
              <a:t>with </a:t>
            </a:r>
            <a:br>
              <a:rPr lang="en-GB"/>
            </a:br>
            <a:r>
              <a:rPr lang="en-GB"/>
              <a:t>client-server </a:t>
            </a:r>
            <a:r>
              <a:rPr lang="en-GB" dirty="0"/>
              <a:t>databases</a:t>
            </a:r>
          </a:p>
        </p:txBody>
      </p:sp>
      <p:sp>
        <p:nvSpPr>
          <p:cNvPr id="3" name="Text Placeholder 2"/>
          <p:cNvSpPr>
            <a:spLocks noGrp="1"/>
          </p:cNvSpPr>
          <p:nvPr>
            <p:ph type="body" sz="quarter" idx="14"/>
          </p:nvPr>
        </p:nvSpPr>
        <p:spPr>
          <a:xfrm>
            <a:off x="724280" y="2057400"/>
            <a:ext cx="7797230" cy="3100386"/>
          </a:xfrm>
        </p:spPr>
        <p:txBody>
          <a:bodyPr/>
          <a:lstStyle/>
          <a:p>
            <a:r>
              <a:rPr lang="en-GB" dirty="0"/>
              <a:t>What are the potential problems?</a:t>
            </a:r>
          </a:p>
          <a:p>
            <a:pPr lvl="1"/>
            <a:r>
              <a:rPr lang="en-GB" dirty="0"/>
              <a:t>Suppose several people are simultaneously trying to reserve the last few seats on an aeroplane … what could happen?</a:t>
            </a:r>
          </a:p>
        </p:txBody>
      </p:sp>
      <p:pic>
        <p:nvPicPr>
          <p:cNvPr id="1026" name="Picture 2" descr="C:\Users\Rob\AppData\Roaming\PixelMetrics\CaptureWiz\Temp\15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6036" y="3524506"/>
            <a:ext cx="6132956" cy="2591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50471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Record locking</a:t>
            </a:r>
          </a:p>
        </p:txBody>
      </p:sp>
      <p:sp>
        <p:nvSpPr>
          <p:cNvPr id="3" name="Text Placeholder 2"/>
          <p:cNvSpPr>
            <a:spLocks noGrp="1"/>
          </p:cNvSpPr>
          <p:nvPr>
            <p:ph type="body" sz="quarter" idx="14"/>
          </p:nvPr>
        </p:nvSpPr>
        <p:spPr>
          <a:xfrm>
            <a:off x="724280" y="1704180"/>
            <a:ext cx="7797230" cy="3084438"/>
          </a:xfrm>
        </p:spPr>
        <p:txBody>
          <a:bodyPr/>
          <a:lstStyle/>
          <a:p>
            <a:r>
              <a:rPr lang="en-GB" dirty="0"/>
              <a:t>Record locking prevents simultaneous access to objects in a database in order to prevent updates being lost or inconsistencies in the data arising</a:t>
            </a:r>
          </a:p>
          <a:p>
            <a:pPr lvl="1"/>
            <a:r>
              <a:rPr lang="en-GB" dirty="0"/>
              <a:t>The diagram shows what can happen </a:t>
            </a:r>
            <a:r>
              <a:rPr lang="en-GB" b="1" dirty="0"/>
              <a:t>without</a:t>
            </a:r>
            <a:r>
              <a:rPr lang="en-GB" dirty="0"/>
              <a:t> record locking, </a:t>
            </a:r>
          </a:p>
          <a:p>
            <a:endParaRPr lang="en-GB" dirty="0"/>
          </a:p>
          <a:p>
            <a:endParaRPr lang="en-GB" dirty="0"/>
          </a:p>
          <a:p>
            <a:pPr>
              <a:spcAft>
                <a:spcPts val="600"/>
              </a:spcAft>
            </a:pPr>
            <a:r>
              <a:rPr lang="en-GB" b="1" dirty="0"/>
              <a:t>With</a:t>
            </a:r>
            <a:r>
              <a:rPr lang="en-GB" dirty="0"/>
              <a:t> record locking, a record is locked when a user retrieves it for editing or updating</a:t>
            </a:r>
          </a:p>
          <a:p>
            <a:pPr lvl="1">
              <a:spcAft>
                <a:spcPts val="600"/>
              </a:spcAft>
            </a:pPr>
            <a:r>
              <a:rPr lang="en-GB" dirty="0"/>
              <a:t>Anyone else attempting to retrieve it is denied access until the transaction is completed or cancelled </a:t>
            </a:r>
          </a:p>
        </p:txBody>
      </p:sp>
      <p:grpSp>
        <p:nvGrpSpPr>
          <p:cNvPr id="43" name="Group 42"/>
          <p:cNvGrpSpPr/>
          <p:nvPr/>
        </p:nvGrpSpPr>
        <p:grpSpPr>
          <a:xfrm>
            <a:off x="1212239" y="3506535"/>
            <a:ext cx="7519030" cy="982574"/>
            <a:chOff x="1244980" y="3098849"/>
            <a:chExt cx="7594220" cy="1085373"/>
          </a:xfrm>
        </p:grpSpPr>
        <p:cxnSp>
          <p:nvCxnSpPr>
            <p:cNvPr id="5" name="Straight Connector 4"/>
            <p:cNvCxnSpPr/>
            <p:nvPr/>
          </p:nvCxnSpPr>
          <p:spPr>
            <a:xfrm>
              <a:off x="1244980" y="3430983"/>
              <a:ext cx="5238370" cy="0"/>
            </a:xfrm>
            <a:prstGeom prst="line">
              <a:avLst/>
            </a:prstGeom>
            <a:ln w="38100">
              <a:solidFill>
                <a:srgbClr val="D68328"/>
              </a:solidFill>
            </a:ln>
          </p:spPr>
          <p:style>
            <a:lnRef idx="1">
              <a:schemeClr val="accent6"/>
            </a:lnRef>
            <a:fillRef idx="0">
              <a:schemeClr val="accent6"/>
            </a:fillRef>
            <a:effectRef idx="0">
              <a:schemeClr val="accent6"/>
            </a:effectRef>
            <a:fontRef idx="minor">
              <a:schemeClr val="tx1"/>
            </a:fontRef>
          </p:style>
        </p:cxnSp>
        <p:cxnSp>
          <p:nvCxnSpPr>
            <p:cNvPr id="7" name="Straight Connector 6"/>
            <p:cNvCxnSpPr/>
            <p:nvPr/>
          </p:nvCxnSpPr>
          <p:spPr>
            <a:xfrm>
              <a:off x="1581150" y="4001581"/>
              <a:ext cx="4270279" cy="0"/>
            </a:xfrm>
            <a:prstGeom prst="line">
              <a:avLst/>
            </a:prstGeom>
            <a:noFill/>
            <a:ln w="38100">
              <a:solidFill>
                <a:srgbClr val="D68328"/>
              </a:solidFill>
            </a:ln>
          </p:spPr>
        </p:cxnSp>
        <p:sp>
          <p:nvSpPr>
            <p:cNvPr id="8" name="TextBox 7"/>
            <p:cNvSpPr txBox="1"/>
            <p:nvPr/>
          </p:nvSpPr>
          <p:spPr>
            <a:xfrm>
              <a:off x="1592215" y="3618066"/>
              <a:ext cx="4902200" cy="338554"/>
            </a:xfrm>
            <a:prstGeom prst="rect">
              <a:avLst/>
            </a:prstGeom>
            <a:noFill/>
          </p:spPr>
          <p:txBody>
            <a:bodyPr wrap="square" rtlCol="0">
              <a:spAutoFit/>
            </a:bodyPr>
            <a:lstStyle/>
            <a:p>
              <a:r>
                <a:rPr lang="en-GB" sz="1600" dirty="0">
                  <a:solidFill>
                    <a:srgbClr val="FF0000"/>
                  </a:solidFill>
                  <a:latin typeface="Arial" panose="020B0604020202020204" pitchFamily="34" charset="0"/>
                  <a:cs typeface="Arial" panose="020B0604020202020204" pitchFamily="34" charset="0"/>
                </a:rPr>
                <a:t>User B copies record, changes X’s balance  </a:t>
              </a:r>
            </a:p>
          </p:txBody>
        </p:sp>
        <p:sp>
          <p:nvSpPr>
            <p:cNvPr id="9" name="TextBox 8"/>
            <p:cNvSpPr txBox="1"/>
            <p:nvPr/>
          </p:nvSpPr>
          <p:spPr>
            <a:xfrm>
              <a:off x="1266876" y="3098849"/>
              <a:ext cx="5194578" cy="338554"/>
            </a:xfrm>
            <a:prstGeom prst="rect">
              <a:avLst/>
            </a:prstGeom>
            <a:noFill/>
          </p:spPr>
          <p:txBody>
            <a:bodyPr wrap="square" rtlCol="0">
              <a:spAutoFit/>
            </a:bodyPr>
            <a:lstStyle/>
            <a:p>
              <a:r>
                <a:rPr lang="en-GB" sz="1600" dirty="0">
                  <a:solidFill>
                    <a:srgbClr val="FF0000"/>
                  </a:solidFill>
                  <a:latin typeface="Arial" panose="020B0604020202020204" pitchFamily="34" charset="0"/>
                  <a:cs typeface="Arial" panose="020B0604020202020204" pitchFamily="34" charset="0"/>
                </a:rPr>
                <a:t>User A copies record to memory,  changes X’s address</a:t>
              </a:r>
            </a:p>
          </p:txBody>
        </p:sp>
        <p:cxnSp>
          <p:nvCxnSpPr>
            <p:cNvPr id="13" name="Straight Connector 12"/>
            <p:cNvCxnSpPr/>
            <p:nvPr/>
          </p:nvCxnSpPr>
          <p:spPr>
            <a:xfrm>
              <a:off x="1244980" y="3266335"/>
              <a:ext cx="0" cy="318303"/>
            </a:xfrm>
            <a:prstGeom prst="line">
              <a:avLst/>
            </a:prstGeom>
            <a:ln w="38100">
              <a:solidFill>
                <a:schemeClr val="tx1"/>
              </a:solidFill>
            </a:ln>
          </p:spPr>
          <p:style>
            <a:lnRef idx="1">
              <a:schemeClr val="accent6"/>
            </a:lnRef>
            <a:fillRef idx="0">
              <a:schemeClr val="accent6"/>
            </a:fillRef>
            <a:effectRef idx="0">
              <a:schemeClr val="accent6"/>
            </a:effectRef>
            <a:fontRef idx="minor">
              <a:schemeClr val="tx1"/>
            </a:fontRef>
          </p:style>
        </p:cxnSp>
        <p:cxnSp>
          <p:nvCxnSpPr>
            <p:cNvPr id="17" name="Straight Connector 16"/>
            <p:cNvCxnSpPr/>
            <p:nvPr/>
          </p:nvCxnSpPr>
          <p:spPr>
            <a:xfrm>
              <a:off x="6483350" y="3275062"/>
              <a:ext cx="0" cy="311841"/>
            </a:xfrm>
            <a:prstGeom prst="line">
              <a:avLst/>
            </a:prstGeom>
            <a:noFill/>
            <a:ln w="38100">
              <a:solidFill>
                <a:schemeClr val="tx1"/>
              </a:solidFill>
            </a:ln>
          </p:spPr>
        </p:cxnSp>
        <p:cxnSp>
          <p:nvCxnSpPr>
            <p:cNvPr id="20" name="Straight Connector 19"/>
            <p:cNvCxnSpPr/>
            <p:nvPr/>
          </p:nvCxnSpPr>
          <p:spPr>
            <a:xfrm>
              <a:off x="1568450" y="3808767"/>
              <a:ext cx="0" cy="311841"/>
            </a:xfrm>
            <a:prstGeom prst="line">
              <a:avLst/>
            </a:prstGeom>
            <a:ln w="38100">
              <a:solidFill>
                <a:schemeClr val="tx1"/>
              </a:solidFill>
            </a:ln>
          </p:spPr>
          <p:style>
            <a:lnRef idx="1">
              <a:schemeClr val="accent6"/>
            </a:lnRef>
            <a:fillRef idx="0">
              <a:schemeClr val="accent6"/>
            </a:fillRef>
            <a:effectRef idx="0">
              <a:schemeClr val="accent6"/>
            </a:effectRef>
            <a:fontRef idx="minor">
              <a:schemeClr val="tx1"/>
            </a:fontRef>
          </p:style>
        </p:cxnSp>
        <p:cxnSp>
          <p:nvCxnSpPr>
            <p:cNvPr id="21" name="Straight Connector 20"/>
            <p:cNvCxnSpPr/>
            <p:nvPr/>
          </p:nvCxnSpPr>
          <p:spPr>
            <a:xfrm>
              <a:off x="5851429" y="3836454"/>
              <a:ext cx="0" cy="311841"/>
            </a:xfrm>
            <a:prstGeom prst="line">
              <a:avLst/>
            </a:prstGeom>
            <a:ln w="38100">
              <a:solidFill>
                <a:schemeClr val="tx1"/>
              </a:solidFill>
            </a:ln>
          </p:spPr>
          <p:style>
            <a:lnRef idx="1">
              <a:schemeClr val="accent6"/>
            </a:lnRef>
            <a:fillRef idx="0">
              <a:schemeClr val="accent6"/>
            </a:fillRef>
            <a:effectRef idx="0">
              <a:schemeClr val="accent6"/>
            </a:effectRef>
            <a:fontRef idx="minor">
              <a:schemeClr val="tx1"/>
            </a:fontRef>
          </p:style>
        </p:cxnSp>
        <p:sp>
          <p:nvSpPr>
            <p:cNvPr id="22" name="TextBox 21"/>
            <p:cNvSpPr txBox="1"/>
            <p:nvPr/>
          </p:nvSpPr>
          <p:spPr>
            <a:xfrm>
              <a:off x="6518179" y="3117151"/>
              <a:ext cx="2321021" cy="646331"/>
            </a:xfrm>
            <a:prstGeom prst="rect">
              <a:avLst/>
            </a:prstGeom>
            <a:noFill/>
          </p:spPr>
          <p:txBody>
            <a:bodyPr wrap="square" rtlCol="0">
              <a:spAutoFit/>
            </a:bodyPr>
            <a:lstStyle/>
            <a:p>
              <a:r>
                <a:rPr lang="en-GB" b="1" dirty="0">
                  <a:solidFill>
                    <a:srgbClr val="FF0000"/>
                  </a:solidFill>
                  <a:latin typeface="Arial" panose="020B0604020202020204" pitchFamily="34" charset="0"/>
                  <a:cs typeface="Arial" panose="020B0604020202020204" pitchFamily="34" charset="0"/>
                </a:rPr>
                <a:t>A saves update</a:t>
              </a:r>
            </a:p>
            <a:p>
              <a:r>
                <a:rPr lang="en-GB" b="1" dirty="0">
                  <a:solidFill>
                    <a:srgbClr val="FF0000"/>
                  </a:solidFill>
                  <a:latin typeface="Arial" panose="020B0604020202020204" pitchFamily="34" charset="0"/>
                  <a:cs typeface="Arial" panose="020B0604020202020204" pitchFamily="34" charset="0"/>
                </a:rPr>
                <a:t>B’s changes lost!</a:t>
              </a:r>
            </a:p>
          </p:txBody>
        </p:sp>
        <p:sp>
          <p:nvSpPr>
            <p:cNvPr id="27" name="TextBox 26"/>
            <p:cNvSpPr txBox="1"/>
            <p:nvPr/>
          </p:nvSpPr>
          <p:spPr>
            <a:xfrm>
              <a:off x="5875192" y="3814890"/>
              <a:ext cx="2087707" cy="369332"/>
            </a:xfrm>
            <a:prstGeom prst="rect">
              <a:avLst/>
            </a:prstGeom>
            <a:noFill/>
          </p:spPr>
          <p:txBody>
            <a:bodyPr wrap="square" rtlCol="0">
              <a:spAutoFit/>
            </a:bodyPr>
            <a:lstStyle/>
            <a:p>
              <a:r>
                <a:rPr lang="en-GB" b="1" dirty="0">
                  <a:solidFill>
                    <a:srgbClr val="FF0000"/>
                  </a:solidFill>
                  <a:latin typeface="Arial" panose="020B0604020202020204" pitchFamily="34" charset="0"/>
                  <a:cs typeface="Arial" panose="020B0604020202020204" pitchFamily="34" charset="0"/>
                </a:rPr>
                <a:t>B saves update</a:t>
              </a:r>
            </a:p>
          </p:txBody>
        </p:sp>
      </p:grpSp>
    </p:spTree>
    <p:extLst>
      <p:ext uri="{BB962C8B-B14F-4D97-AF65-F5344CB8AC3E}">
        <p14:creationId xmlns:p14="http://schemas.microsoft.com/office/powerpoint/2010/main" val="37813774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Serialisation and timestamp ordering</a:t>
            </a:r>
          </a:p>
        </p:txBody>
      </p:sp>
      <p:sp>
        <p:nvSpPr>
          <p:cNvPr id="3" name="Text Placeholder 2"/>
          <p:cNvSpPr>
            <a:spLocks noGrp="1"/>
          </p:cNvSpPr>
          <p:nvPr>
            <p:ph type="body" sz="quarter" idx="14"/>
          </p:nvPr>
        </p:nvSpPr>
        <p:spPr>
          <a:xfrm>
            <a:off x="724280" y="2095500"/>
            <a:ext cx="7797230" cy="3062286"/>
          </a:xfrm>
        </p:spPr>
        <p:txBody>
          <a:bodyPr/>
          <a:lstStyle/>
          <a:p>
            <a:r>
              <a:rPr lang="en-GB" dirty="0">
                <a:solidFill>
                  <a:srgbClr val="D68328"/>
                </a:solidFill>
              </a:rPr>
              <a:t>Serialisation</a:t>
            </a:r>
            <a:r>
              <a:rPr lang="en-GB" dirty="0"/>
              <a:t> is an alternative technique used to ensure that transactions do not overlap in time</a:t>
            </a:r>
          </a:p>
          <a:p>
            <a:r>
              <a:rPr lang="en-GB" dirty="0"/>
              <a:t>It can be implemented using </a:t>
            </a:r>
            <a:r>
              <a:rPr lang="en-GB" dirty="0">
                <a:solidFill>
                  <a:srgbClr val="D68328"/>
                </a:solidFill>
              </a:rPr>
              <a:t>timestamp ordering</a:t>
            </a:r>
          </a:p>
          <a:p>
            <a:r>
              <a:rPr lang="en-GB" dirty="0"/>
              <a:t>Every object in the database has a </a:t>
            </a:r>
            <a:r>
              <a:rPr lang="en-GB" dirty="0">
                <a:solidFill>
                  <a:srgbClr val="D68328"/>
                </a:solidFill>
              </a:rPr>
              <a:t>read timestamp </a:t>
            </a:r>
            <a:r>
              <a:rPr lang="en-GB" dirty="0"/>
              <a:t>and a</a:t>
            </a:r>
            <a:r>
              <a:rPr lang="en-GB" dirty="0">
                <a:solidFill>
                  <a:srgbClr val="D68328"/>
                </a:solidFill>
              </a:rPr>
              <a:t> write timestamp</a:t>
            </a:r>
          </a:p>
          <a:p>
            <a:r>
              <a:rPr lang="en-GB" dirty="0"/>
              <a:t>These are updated whenever an object is read or written</a:t>
            </a:r>
          </a:p>
        </p:txBody>
      </p:sp>
    </p:spTree>
    <p:extLst>
      <p:ext uri="{BB962C8B-B14F-4D97-AF65-F5344CB8AC3E}">
        <p14:creationId xmlns:p14="http://schemas.microsoft.com/office/powerpoint/2010/main" val="27862929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Timestamp ordering</a:t>
            </a:r>
          </a:p>
        </p:txBody>
      </p:sp>
      <p:sp>
        <p:nvSpPr>
          <p:cNvPr id="3" name="Text Placeholder 2"/>
          <p:cNvSpPr>
            <a:spLocks noGrp="1"/>
          </p:cNvSpPr>
          <p:nvPr>
            <p:ph type="body" sz="quarter" idx="14"/>
          </p:nvPr>
        </p:nvSpPr>
        <p:spPr/>
        <p:txBody>
          <a:bodyPr/>
          <a:lstStyle/>
          <a:p>
            <a:r>
              <a:rPr lang="en-GB" dirty="0"/>
              <a:t>When a user tries to save an update, if the </a:t>
            </a:r>
            <a:r>
              <a:rPr lang="en-GB" dirty="0">
                <a:solidFill>
                  <a:srgbClr val="D68328"/>
                </a:solidFill>
              </a:rPr>
              <a:t>read timestamp</a:t>
            </a:r>
            <a:r>
              <a:rPr lang="en-GB" dirty="0"/>
              <a:t> is not the same as it was when they started the transaction, the DBMS knows another user has accessed the same object</a:t>
            </a:r>
          </a:p>
          <a:p>
            <a:pPr lvl="1"/>
            <a:r>
              <a:rPr lang="en-GB" dirty="0"/>
              <a:t>The transaction will be cancelled and a message </a:t>
            </a:r>
            <a:br>
              <a:rPr lang="en-GB" dirty="0"/>
            </a:br>
            <a:r>
              <a:rPr lang="en-GB" dirty="0"/>
              <a:t>“</a:t>
            </a:r>
            <a:r>
              <a:rPr lang="en-GB" i="1" dirty="0"/>
              <a:t>Update unsuccessful</a:t>
            </a:r>
            <a:r>
              <a:rPr lang="en-GB" dirty="0"/>
              <a:t>” sent to the user </a:t>
            </a:r>
          </a:p>
        </p:txBody>
      </p:sp>
      <p:cxnSp>
        <p:nvCxnSpPr>
          <p:cNvPr id="5" name="Straight Connector 4"/>
          <p:cNvCxnSpPr/>
          <p:nvPr/>
        </p:nvCxnSpPr>
        <p:spPr>
          <a:xfrm>
            <a:off x="1572005" y="4722818"/>
            <a:ext cx="5238370" cy="0"/>
          </a:xfrm>
          <a:prstGeom prst="line">
            <a:avLst/>
          </a:prstGeom>
          <a:ln w="38100">
            <a:solidFill>
              <a:srgbClr val="D68328"/>
            </a:solidFill>
          </a:ln>
        </p:spPr>
        <p:style>
          <a:lnRef idx="1">
            <a:schemeClr val="accent6"/>
          </a:lnRef>
          <a:fillRef idx="0">
            <a:schemeClr val="accent6"/>
          </a:fillRef>
          <a:effectRef idx="0">
            <a:schemeClr val="accent6"/>
          </a:effectRef>
          <a:fontRef idx="minor">
            <a:schemeClr val="tx1"/>
          </a:fontRef>
        </p:style>
      </p:cxnSp>
      <p:cxnSp>
        <p:nvCxnSpPr>
          <p:cNvPr id="6" name="Straight Connector 5"/>
          <p:cNvCxnSpPr/>
          <p:nvPr/>
        </p:nvCxnSpPr>
        <p:spPr>
          <a:xfrm>
            <a:off x="2111769" y="5846651"/>
            <a:ext cx="4676710" cy="0"/>
          </a:xfrm>
          <a:prstGeom prst="line">
            <a:avLst/>
          </a:prstGeom>
          <a:noFill/>
          <a:ln w="38100">
            <a:solidFill>
              <a:srgbClr val="D68328"/>
            </a:solidFill>
          </a:ln>
        </p:spPr>
      </p:cxnSp>
      <p:sp>
        <p:nvSpPr>
          <p:cNvPr id="7" name="TextBox 6"/>
          <p:cNvSpPr txBox="1"/>
          <p:nvPr/>
        </p:nvSpPr>
        <p:spPr>
          <a:xfrm>
            <a:off x="2370799" y="5471020"/>
            <a:ext cx="4174731" cy="338554"/>
          </a:xfrm>
          <a:prstGeom prst="rect">
            <a:avLst/>
          </a:prstGeom>
          <a:noFill/>
        </p:spPr>
        <p:txBody>
          <a:bodyPr wrap="square" rtlCol="0">
            <a:spAutoFit/>
          </a:bodyPr>
          <a:lstStyle/>
          <a:p>
            <a:r>
              <a:rPr lang="en-GB" sz="1600" dirty="0">
                <a:solidFill>
                  <a:srgbClr val="FF0000"/>
                </a:solidFill>
                <a:latin typeface="Arial" panose="020B0604020202020204" pitchFamily="34" charset="0"/>
                <a:cs typeface="Arial" panose="020B0604020202020204" pitchFamily="34" charset="0"/>
              </a:rPr>
              <a:t>User B copies record, changes X’s balance  </a:t>
            </a:r>
          </a:p>
        </p:txBody>
      </p:sp>
      <p:sp>
        <p:nvSpPr>
          <p:cNvPr id="8" name="TextBox 7"/>
          <p:cNvSpPr txBox="1"/>
          <p:nvPr/>
        </p:nvSpPr>
        <p:spPr>
          <a:xfrm>
            <a:off x="1593901" y="4390684"/>
            <a:ext cx="5194578" cy="338554"/>
          </a:xfrm>
          <a:prstGeom prst="rect">
            <a:avLst/>
          </a:prstGeom>
          <a:noFill/>
        </p:spPr>
        <p:txBody>
          <a:bodyPr wrap="square" rtlCol="0">
            <a:spAutoFit/>
          </a:bodyPr>
          <a:lstStyle/>
          <a:p>
            <a:r>
              <a:rPr lang="en-GB" sz="1600" dirty="0">
                <a:solidFill>
                  <a:srgbClr val="FF0000"/>
                </a:solidFill>
                <a:latin typeface="Arial" panose="020B0604020202020204" pitchFamily="34" charset="0"/>
                <a:cs typeface="Arial" panose="020B0604020202020204" pitchFamily="34" charset="0"/>
              </a:rPr>
              <a:t>User A copies record to memory,  changes X’s balance</a:t>
            </a:r>
          </a:p>
        </p:txBody>
      </p:sp>
      <p:cxnSp>
        <p:nvCxnSpPr>
          <p:cNvPr id="9" name="Straight Connector 8"/>
          <p:cNvCxnSpPr/>
          <p:nvPr/>
        </p:nvCxnSpPr>
        <p:spPr>
          <a:xfrm>
            <a:off x="1572005" y="4558170"/>
            <a:ext cx="0" cy="318303"/>
          </a:xfrm>
          <a:prstGeom prst="line">
            <a:avLst/>
          </a:prstGeom>
          <a:ln w="38100">
            <a:solidFill>
              <a:schemeClr val="tx1"/>
            </a:solidFill>
          </a:ln>
        </p:spPr>
        <p:style>
          <a:lnRef idx="1">
            <a:schemeClr val="accent6"/>
          </a:lnRef>
          <a:fillRef idx="0">
            <a:schemeClr val="accent6"/>
          </a:fillRef>
          <a:effectRef idx="0">
            <a:schemeClr val="accent6"/>
          </a:effectRef>
          <a:fontRef idx="minor">
            <a:schemeClr val="tx1"/>
          </a:fontRef>
        </p:style>
      </p:cxnSp>
      <p:cxnSp>
        <p:nvCxnSpPr>
          <p:cNvPr id="10" name="Straight Connector 9"/>
          <p:cNvCxnSpPr/>
          <p:nvPr/>
        </p:nvCxnSpPr>
        <p:spPr>
          <a:xfrm>
            <a:off x="6810375" y="4566897"/>
            <a:ext cx="0" cy="311841"/>
          </a:xfrm>
          <a:prstGeom prst="line">
            <a:avLst/>
          </a:prstGeom>
          <a:noFill/>
          <a:ln w="38100">
            <a:solidFill>
              <a:schemeClr val="tx1"/>
            </a:solidFill>
          </a:ln>
        </p:spPr>
      </p:cxnSp>
      <p:cxnSp>
        <p:nvCxnSpPr>
          <p:cNvPr id="11" name="Straight Connector 10"/>
          <p:cNvCxnSpPr/>
          <p:nvPr/>
        </p:nvCxnSpPr>
        <p:spPr>
          <a:xfrm>
            <a:off x="2111769" y="5661663"/>
            <a:ext cx="0" cy="311841"/>
          </a:xfrm>
          <a:prstGeom prst="line">
            <a:avLst/>
          </a:prstGeom>
          <a:ln w="38100">
            <a:solidFill>
              <a:schemeClr val="tx1"/>
            </a:solidFill>
          </a:ln>
        </p:spPr>
        <p:style>
          <a:lnRef idx="1">
            <a:schemeClr val="accent6"/>
          </a:lnRef>
          <a:fillRef idx="0">
            <a:schemeClr val="accent6"/>
          </a:fillRef>
          <a:effectRef idx="0">
            <a:schemeClr val="accent6"/>
          </a:effectRef>
          <a:fontRef idx="minor">
            <a:schemeClr val="tx1"/>
          </a:fontRef>
        </p:style>
      </p:cxnSp>
      <p:cxnSp>
        <p:nvCxnSpPr>
          <p:cNvPr id="12" name="Straight Connector 11"/>
          <p:cNvCxnSpPr/>
          <p:nvPr/>
        </p:nvCxnSpPr>
        <p:spPr>
          <a:xfrm>
            <a:off x="6788479" y="5681524"/>
            <a:ext cx="0" cy="311841"/>
          </a:xfrm>
          <a:prstGeom prst="line">
            <a:avLst/>
          </a:prstGeom>
          <a:ln w="38100">
            <a:solidFill>
              <a:schemeClr val="tx1"/>
            </a:solidFill>
          </a:ln>
        </p:spPr>
        <p:style>
          <a:lnRef idx="1">
            <a:schemeClr val="accent6"/>
          </a:lnRef>
          <a:fillRef idx="0">
            <a:schemeClr val="accent6"/>
          </a:fillRef>
          <a:effectRef idx="0">
            <a:schemeClr val="accent6"/>
          </a:effectRef>
          <a:fontRef idx="minor">
            <a:schemeClr val="tx1"/>
          </a:fontRef>
        </p:style>
      </p:cxnSp>
      <p:sp>
        <p:nvSpPr>
          <p:cNvPr id="15" name="TextBox 14"/>
          <p:cNvSpPr txBox="1"/>
          <p:nvPr/>
        </p:nvSpPr>
        <p:spPr>
          <a:xfrm>
            <a:off x="377307" y="4020768"/>
            <a:ext cx="1207396" cy="892552"/>
          </a:xfrm>
          <a:prstGeom prst="rect">
            <a:avLst/>
          </a:prstGeom>
          <a:noFill/>
        </p:spPr>
        <p:txBody>
          <a:bodyPr wrap="square" rtlCol="0">
            <a:spAutoFit/>
          </a:bodyPr>
          <a:lstStyle/>
          <a:p>
            <a:pPr algn="r"/>
            <a:r>
              <a:rPr lang="en-GB" sz="1600" dirty="0">
                <a:latin typeface="Arial" panose="020B0604020202020204" pitchFamily="34" charset="0"/>
                <a:cs typeface="Arial" panose="020B0604020202020204" pitchFamily="34" charset="0"/>
              </a:rPr>
              <a:t>Object timestamp</a:t>
            </a:r>
          </a:p>
          <a:p>
            <a:pPr algn="r"/>
            <a:r>
              <a:rPr lang="en-GB" b="1" dirty="0">
                <a:solidFill>
                  <a:srgbClr val="FF0000"/>
                </a:solidFill>
                <a:latin typeface="Arial" panose="020B0604020202020204" pitchFamily="34" charset="0"/>
                <a:cs typeface="Arial" panose="020B0604020202020204" pitchFamily="34" charset="0"/>
              </a:rPr>
              <a:t>0905</a:t>
            </a:r>
          </a:p>
        </p:txBody>
      </p:sp>
      <p:sp>
        <p:nvSpPr>
          <p:cNvPr id="17" name="TextBox 16"/>
          <p:cNvSpPr txBox="1"/>
          <p:nvPr/>
        </p:nvSpPr>
        <p:spPr>
          <a:xfrm>
            <a:off x="6819572" y="4017708"/>
            <a:ext cx="2061295" cy="1415772"/>
          </a:xfrm>
          <a:prstGeom prst="rect">
            <a:avLst/>
          </a:prstGeom>
          <a:noFill/>
        </p:spPr>
        <p:txBody>
          <a:bodyPr wrap="square" rtlCol="0">
            <a:spAutoFit/>
          </a:bodyPr>
          <a:lstStyle/>
          <a:p>
            <a:r>
              <a:rPr lang="en-GB" sz="1600" dirty="0">
                <a:latin typeface="Arial" panose="020B0604020202020204" pitchFamily="34" charset="0"/>
                <a:cs typeface="Arial" panose="020B0604020202020204" pitchFamily="34" charset="0"/>
              </a:rPr>
              <a:t>Object </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timestamp</a:t>
            </a:r>
          </a:p>
          <a:p>
            <a:r>
              <a:rPr lang="en-GB" b="1" dirty="0">
                <a:solidFill>
                  <a:srgbClr val="FF0000"/>
                </a:solidFill>
                <a:latin typeface="Arial" panose="020B0604020202020204" pitchFamily="34" charset="0"/>
                <a:cs typeface="Arial" panose="020B0604020202020204" pitchFamily="34" charset="0"/>
              </a:rPr>
              <a:t>0910… A cannot save update</a:t>
            </a:r>
          </a:p>
          <a:p>
            <a:endParaRPr lang="en-GB" b="1" dirty="0">
              <a:solidFill>
                <a:srgbClr val="FF0000"/>
              </a:solidFill>
              <a:latin typeface="Arial" panose="020B0604020202020204" pitchFamily="34" charset="0"/>
              <a:cs typeface="Arial" panose="020B0604020202020204" pitchFamily="34" charset="0"/>
            </a:endParaRPr>
          </a:p>
        </p:txBody>
      </p:sp>
      <p:cxnSp>
        <p:nvCxnSpPr>
          <p:cNvPr id="13" name="Straight Arrow Connector 12"/>
          <p:cNvCxnSpPr/>
          <p:nvPr/>
        </p:nvCxnSpPr>
        <p:spPr>
          <a:xfrm flipV="1">
            <a:off x="2111769" y="4956025"/>
            <a:ext cx="4707803" cy="853549"/>
          </a:xfrm>
          <a:prstGeom prst="straightConnector1">
            <a:avLst/>
          </a:prstGeom>
          <a:ln w="19050">
            <a:solidFill>
              <a:srgbClr val="FF0000"/>
            </a:solidFill>
            <a:prstDash val="sysDash"/>
            <a:tailEnd type="triangle"/>
          </a:ln>
        </p:spPr>
        <p:style>
          <a:lnRef idx="1">
            <a:schemeClr val="accent6"/>
          </a:lnRef>
          <a:fillRef idx="0">
            <a:schemeClr val="accent6"/>
          </a:fillRef>
          <a:effectRef idx="0">
            <a:schemeClr val="accent6"/>
          </a:effectRef>
          <a:fontRef idx="minor">
            <a:schemeClr val="tx1"/>
          </a:fontRef>
        </p:style>
      </p:cxnSp>
      <p:sp>
        <p:nvSpPr>
          <p:cNvPr id="20" name="TextBox 19"/>
          <p:cNvSpPr txBox="1"/>
          <p:nvPr/>
        </p:nvSpPr>
        <p:spPr>
          <a:xfrm>
            <a:off x="913570" y="5146525"/>
            <a:ext cx="1207396" cy="892552"/>
          </a:xfrm>
          <a:prstGeom prst="rect">
            <a:avLst/>
          </a:prstGeom>
          <a:noFill/>
        </p:spPr>
        <p:txBody>
          <a:bodyPr wrap="square" rtlCol="0">
            <a:spAutoFit/>
          </a:bodyPr>
          <a:lstStyle/>
          <a:p>
            <a:pPr algn="r"/>
            <a:r>
              <a:rPr lang="en-GB" sz="1600" dirty="0">
                <a:latin typeface="Arial" panose="020B0604020202020204" pitchFamily="34" charset="0"/>
                <a:cs typeface="Arial" panose="020B0604020202020204" pitchFamily="34" charset="0"/>
              </a:rPr>
              <a:t>Object timestamp</a:t>
            </a:r>
          </a:p>
          <a:p>
            <a:pPr algn="r"/>
            <a:r>
              <a:rPr lang="en-GB" b="1" dirty="0">
                <a:solidFill>
                  <a:srgbClr val="FF0000"/>
                </a:solidFill>
                <a:latin typeface="Arial" panose="020B0604020202020204" pitchFamily="34" charset="0"/>
                <a:cs typeface="Arial" panose="020B0604020202020204" pitchFamily="34" charset="0"/>
              </a:rPr>
              <a:t>0906</a:t>
            </a:r>
          </a:p>
        </p:txBody>
      </p:sp>
      <p:sp>
        <p:nvSpPr>
          <p:cNvPr id="21" name="TextBox 20"/>
          <p:cNvSpPr txBox="1"/>
          <p:nvPr/>
        </p:nvSpPr>
        <p:spPr>
          <a:xfrm>
            <a:off x="6819572" y="5146525"/>
            <a:ext cx="2061295" cy="1415772"/>
          </a:xfrm>
          <a:prstGeom prst="rect">
            <a:avLst/>
          </a:prstGeom>
          <a:noFill/>
        </p:spPr>
        <p:txBody>
          <a:bodyPr wrap="square" rtlCol="0">
            <a:spAutoFit/>
          </a:bodyPr>
          <a:lstStyle/>
          <a:p>
            <a:r>
              <a:rPr lang="en-GB" sz="1600" dirty="0">
                <a:latin typeface="Arial" panose="020B0604020202020204" pitchFamily="34" charset="0"/>
                <a:cs typeface="Arial" panose="020B0604020202020204" pitchFamily="34" charset="0"/>
              </a:rPr>
              <a:t>Object </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timestamp</a:t>
            </a:r>
          </a:p>
          <a:p>
            <a:r>
              <a:rPr lang="en-GB" b="1" dirty="0">
                <a:solidFill>
                  <a:srgbClr val="FF0000"/>
                </a:solidFill>
                <a:latin typeface="Arial" panose="020B0604020202020204" pitchFamily="34" charset="0"/>
                <a:cs typeface="Arial" panose="020B0604020202020204" pitchFamily="34" charset="0"/>
              </a:rPr>
              <a:t>0910… B saves update</a:t>
            </a:r>
          </a:p>
          <a:p>
            <a:endParaRPr lang="en-GB"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849828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Commitment ordering</a:t>
            </a:r>
          </a:p>
        </p:txBody>
      </p:sp>
      <p:sp>
        <p:nvSpPr>
          <p:cNvPr id="3" name="Text Placeholder 2"/>
          <p:cNvSpPr>
            <a:spLocks noGrp="1"/>
          </p:cNvSpPr>
          <p:nvPr>
            <p:ph type="body" sz="quarter" idx="14"/>
          </p:nvPr>
        </p:nvSpPr>
        <p:spPr/>
        <p:txBody>
          <a:bodyPr/>
          <a:lstStyle/>
          <a:p>
            <a:r>
              <a:rPr lang="en-GB" dirty="0"/>
              <a:t>This is another serialisation technique to ensure that no transactions are lost if two clients are simultaneously trying to update a record</a:t>
            </a:r>
          </a:p>
          <a:p>
            <a:r>
              <a:rPr lang="en-GB" dirty="0"/>
              <a:t>Transactions are ordered in terms of their dependencies on one another as well as the time they were initiated</a:t>
            </a:r>
          </a:p>
          <a:p>
            <a:pPr lvl="1"/>
            <a:r>
              <a:rPr lang="en-GB" dirty="0"/>
              <a:t>It can be used to prevent deadlock by blocking one request until another is completed</a:t>
            </a:r>
          </a:p>
          <a:p>
            <a:endParaRPr lang="en-GB" dirty="0"/>
          </a:p>
        </p:txBody>
      </p:sp>
    </p:spTree>
    <p:extLst>
      <p:ext uri="{BB962C8B-B14F-4D97-AF65-F5344CB8AC3E}">
        <p14:creationId xmlns:p14="http://schemas.microsoft.com/office/powerpoint/2010/main" val="36812245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Plenary</a:t>
            </a:r>
          </a:p>
        </p:txBody>
      </p:sp>
      <p:sp>
        <p:nvSpPr>
          <p:cNvPr id="3" name="Text Placeholder 2"/>
          <p:cNvSpPr>
            <a:spLocks noGrp="1"/>
          </p:cNvSpPr>
          <p:nvPr>
            <p:ph type="body" sz="quarter" idx="14"/>
          </p:nvPr>
        </p:nvSpPr>
        <p:spPr>
          <a:xfrm>
            <a:off x="724280" y="1704179"/>
            <a:ext cx="7797230" cy="4036221"/>
          </a:xfrm>
        </p:spPr>
        <p:txBody>
          <a:bodyPr/>
          <a:lstStyle/>
          <a:p>
            <a:r>
              <a:rPr lang="en-GB" dirty="0"/>
              <a:t>You need to be able to :</a:t>
            </a:r>
          </a:p>
          <a:p>
            <a:r>
              <a:rPr lang="en-GB" dirty="0"/>
              <a:t>write SQL statements to </a:t>
            </a:r>
            <a:r>
              <a:rPr lang="en-GB" dirty="0">
                <a:solidFill>
                  <a:srgbClr val="D68328"/>
                </a:solidFill>
              </a:rPr>
              <a:t>CREATE</a:t>
            </a:r>
            <a:r>
              <a:rPr lang="en-GB" dirty="0"/>
              <a:t>, </a:t>
            </a:r>
            <a:r>
              <a:rPr lang="en-GB" dirty="0">
                <a:solidFill>
                  <a:srgbClr val="D68328"/>
                </a:solidFill>
              </a:rPr>
              <a:t>ALTER</a:t>
            </a:r>
            <a:r>
              <a:rPr lang="en-GB" dirty="0"/>
              <a:t>, </a:t>
            </a:r>
            <a:r>
              <a:rPr lang="en-GB" dirty="0">
                <a:solidFill>
                  <a:srgbClr val="D68328"/>
                </a:solidFill>
              </a:rPr>
              <a:t>INSERT</a:t>
            </a:r>
            <a:r>
              <a:rPr lang="en-GB" dirty="0"/>
              <a:t> </a:t>
            </a:r>
            <a:r>
              <a:rPr lang="en-GB" dirty="0">
                <a:solidFill>
                  <a:srgbClr val="D68328"/>
                </a:solidFill>
              </a:rPr>
              <a:t>INTO</a:t>
            </a:r>
            <a:r>
              <a:rPr lang="en-GB" dirty="0"/>
              <a:t>, </a:t>
            </a:r>
            <a:r>
              <a:rPr lang="en-GB" dirty="0">
                <a:solidFill>
                  <a:srgbClr val="D68328"/>
                </a:solidFill>
              </a:rPr>
              <a:t>UPDATE</a:t>
            </a:r>
            <a:r>
              <a:rPr lang="en-GB" dirty="0"/>
              <a:t>, </a:t>
            </a:r>
            <a:r>
              <a:rPr lang="en-GB" dirty="0">
                <a:solidFill>
                  <a:srgbClr val="D68328"/>
                </a:solidFill>
              </a:rPr>
              <a:t>DELETE </a:t>
            </a:r>
            <a:r>
              <a:rPr lang="en-GB" dirty="0"/>
              <a:t>database tables and records</a:t>
            </a:r>
          </a:p>
          <a:p>
            <a:r>
              <a:rPr lang="en-GB" dirty="0"/>
              <a:t>Describe what is meant by a client-server database management system</a:t>
            </a:r>
          </a:p>
          <a:p>
            <a:r>
              <a:rPr lang="en-GB" dirty="0"/>
              <a:t>Describe methods of preserving the integrity of a multi-user client-server database</a:t>
            </a:r>
          </a:p>
          <a:p>
            <a:endParaRPr lang="en-GB" dirty="0"/>
          </a:p>
        </p:txBody>
      </p:sp>
    </p:spTree>
    <p:extLst>
      <p:ext uri="{BB962C8B-B14F-4D97-AF65-F5344CB8AC3E}">
        <p14:creationId xmlns:p14="http://schemas.microsoft.com/office/powerpoint/2010/main" val="2181361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3304325"/>
      </p:ext>
    </p:extLst>
  </p:cSld>
  <p:clrMapOvr>
    <a:masterClrMapping/>
  </p:clrMapOvr>
</p:sld>
</file>

<file path=ppt/theme/theme1.xml><?xml version="1.0" encoding="utf-8"?>
<a:theme xmlns:a="http://schemas.openxmlformats.org/drawingml/2006/main" name="Unit 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ln>
          <a:solidFill>
            <a:schemeClr val="tx1"/>
          </a:solidFill>
        </a:ln>
      </a:spPr>
      <a:bodyPr/>
      <a:lstStyle/>
      <a:style>
        <a:lnRef idx="1">
          <a:schemeClr val="accent6"/>
        </a:lnRef>
        <a:fillRef idx="0">
          <a:schemeClr val="accent6"/>
        </a:fillRef>
        <a:effectRef idx="0">
          <a:schemeClr val="accent6"/>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Unit 11</Template>
  <TotalTime>793</TotalTime>
  <Words>901</Words>
  <Application>Microsoft Office PowerPoint</Application>
  <PresentationFormat>On-screen Show (4:3)</PresentationFormat>
  <Paragraphs>165</Paragraphs>
  <Slides>22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22</vt:i4>
      </vt:variant>
    </vt:vector>
  </HeadingPairs>
  <TitlesOfParts>
    <vt:vector size="31" baseType="lpstr">
      <vt:lpstr>Museo 700</vt:lpstr>
      <vt:lpstr>Arial</vt:lpstr>
      <vt:lpstr>Museo 100</vt:lpstr>
      <vt:lpstr>Calibri</vt:lpstr>
      <vt:lpstr>Museo 500</vt:lpstr>
      <vt:lpstr>Museo 900</vt:lpstr>
      <vt:lpstr>Corbel</vt:lpstr>
      <vt:lpstr>Museo900-Regular</vt:lpstr>
      <vt:lpstr>Unit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PG Online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Leonora Sheppard</dc:creator>
  <cp:lastModifiedBy>Robert Heathcote</cp:lastModifiedBy>
  <cp:revision>53</cp:revision>
  <dcterms:created xsi:type="dcterms:W3CDTF">2015-10-07T10:27:47Z</dcterms:created>
  <dcterms:modified xsi:type="dcterms:W3CDTF">2017-03-30T11:31:21Z</dcterms:modified>
</cp:coreProperties>
</file>