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Quicksand"/>
      <p:regular r:id="rId16"/>
      <p:bold r:id="rId17"/>
    </p:embeddedFont>
    <p:embeddedFont>
      <p:font typeface="Quicksand Light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Quicksand-bold.fntdata"/><Relationship Id="rId16" Type="http://schemas.openxmlformats.org/officeDocument/2006/relationships/font" Target="fonts/Quicksand-regular.fntdata"/><Relationship Id="rId5" Type="http://schemas.openxmlformats.org/officeDocument/2006/relationships/slide" Target="slides/slide1.xml"/><Relationship Id="rId19" Type="http://schemas.openxmlformats.org/officeDocument/2006/relationships/font" Target="fonts/QuicksandLight-bold.fntdata"/><Relationship Id="rId6" Type="http://schemas.openxmlformats.org/officeDocument/2006/relationships/slide" Target="slides/slide2.xml"/><Relationship Id="rId18" Type="http://schemas.openxmlformats.org/officeDocument/2006/relationships/font" Target="fonts/QuicksandLigh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ncce.io/tcc" TargetMode="External"/><Relationship Id="rId3" Type="http://schemas.openxmlformats.org/officeDocument/2006/relationships/hyperlink" Target="about:blank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photos/office-business-colleagues-meeting-1209640/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5ea948baa0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5ea948baa0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Last updated: 10-05-2021</a:t>
            </a: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Resources are updated regularly — the latest version is available at: </a:t>
            </a:r>
            <a:r>
              <a:rPr lang="en-GB" sz="1000" u="sng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ncce.io/tcc</a:t>
            </a:r>
            <a:r>
              <a:rPr lang="en-GB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This resource is licensed under the Open Government Licence, version 3. For more information on this licence, see</a:t>
            </a:r>
            <a:r>
              <a:rPr lang="en-GB" sz="1000" u="sng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ncce.io/ogl</a:t>
            </a:r>
            <a:r>
              <a:rPr lang="en-GB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bfa2654b9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bfa2654b9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Instruct the learners to open their project diaries and navigate to the slide “Diary Milestone 1”. They will need to place their screenshot and writing on this slide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eb07e6303_5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eb07e6303_5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5ea948baa0_8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5ea948baa0_8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c2d759ae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c2d759a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c2d759ae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c2d759ae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bfa2654b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bfa2654b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https://pixabay.com/photos/office-business-colleagues-meeting-1209640/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bfa2654b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bfa2654b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bfa2654b9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bfa2654b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bfa2654b9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bfa2654b9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bfa2654b9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bfa2654b9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07050" y="4114800"/>
            <a:ext cx="17145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 / Questions / Lists">
  <p:cSld name="TITLE_4_1_1_1_2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" name="Google Shape;19;p3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with heading)">
  <p:cSld name="TITLE_4_1_1_2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0900" y="1017725"/>
            <a:ext cx="8521200" cy="3097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2" type="body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4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no heading)">
  <p:cSld name="TITLE_4_1_1_1_4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0900" y="472000"/>
            <a:ext cx="8521200" cy="3795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310900" y="4282175"/>
            <a:ext cx="8521200" cy="5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5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(no text under)">
  <p:cSld name="TITLE_4_1_1_1_3_2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side by side">
  <p:cSld name="TITLE_4_1_1_1_3_1_1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ext">
  <p:cSld name="TITLE_4_1_1_1_1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310900" y="319600"/>
            <a:ext cx="8521200" cy="45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60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1155CC">
            <a:alpha val="559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725"/>
            <a:ext cx="9144000" cy="30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b="1"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 5</a:t>
            </a:r>
            <a:r>
              <a:rPr lang="en-GB"/>
              <a:t>: </a:t>
            </a:r>
            <a:r>
              <a:rPr lang="en-GB"/>
              <a:t>App development</a:t>
            </a:r>
            <a:endParaRPr/>
          </a:p>
        </p:txBody>
      </p:sp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Year 8 – Programming – Mobile app development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your pairs, you now need to </a:t>
            </a:r>
            <a:r>
              <a:rPr lang="en-GB"/>
              <a:t>reflect on </a:t>
            </a:r>
            <a:r>
              <a:rPr lang="en-GB"/>
              <a:t>what you have achieved this lesso</a:t>
            </a:r>
            <a:r>
              <a:rPr lang="en-GB"/>
              <a:t>n</a:t>
            </a:r>
            <a:r>
              <a:rPr lang="en-GB"/>
              <a:t>.</a:t>
            </a:r>
            <a:endParaRPr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/>
              <a:t>Add a screenshot of your code or design window</a:t>
            </a:r>
            <a:r>
              <a:rPr lang="en-GB" sz="1600"/>
              <a:t>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/>
              <a:t>Describe what you have achieved this lesson and any problems you had to overcome.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/>
              <a:t>Write down what you need to focus your attention on in the next lesson.</a:t>
            </a:r>
            <a:endParaRPr sz="1600"/>
          </a:p>
        </p:txBody>
      </p:sp>
      <p:sp>
        <p:nvSpPr>
          <p:cNvPr id="142" name="Google Shape;142;p18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Your Project Diary: Milestone 2</a:t>
            </a:r>
            <a:endParaRPr/>
          </a:p>
        </p:txBody>
      </p:sp>
      <p:sp>
        <p:nvSpPr>
          <p:cNvPr id="143" name="Google Shape;143;p1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4" name="Google Shape;144;p18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5</a:t>
            </a:r>
            <a:endParaRPr/>
          </a:p>
        </p:txBody>
      </p:sp>
      <p:pic>
        <p:nvPicPr>
          <p:cNvPr id="145" name="Google Shape;14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9800" y="1328425"/>
            <a:ext cx="4431797" cy="2486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In this lesson, you...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Developed your app further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Reviewed your classmates’ apps and gave constructive feedback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9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lesson</a:t>
            </a:r>
            <a:endParaRPr/>
          </a:p>
        </p:txBody>
      </p:sp>
      <p:sp>
        <p:nvSpPr>
          <p:cNvPr id="152" name="Google Shape;152;p19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3" name="Google Shape;153;p19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Next lesson, you will…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Respond to the feedback and finalise your apps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Submit the project and take the final unit assessment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9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In this lesson, you will</a:t>
            </a:r>
            <a:endParaRPr b="1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Use a block-based programming language </a:t>
            </a:r>
            <a:r>
              <a:rPr lang="en-GB"/>
              <a:t>to include sequencing and selection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Use user input in a </a:t>
            </a:r>
            <a:r>
              <a:rPr lang="en-GB"/>
              <a:t>block-based</a:t>
            </a:r>
            <a:r>
              <a:rPr lang="en-GB"/>
              <a:t> programming language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Use variables in a </a:t>
            </a:r>
            <a:r>
              <a:rPr lang="en-GB"/>
              <a:t>block-based</a:t>
            </a:r>
            <a:r>
              <a:rPr lang="en-GB"/>
              <a:t> programming language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Reflect</a:t>
            </a:r>
            <a:r>
              <a:rPr lang="en-GB"/>
              <a:t> on</a:t>
            </a:r>
            <a:r>
              <a:rPr lang="en-GB"/>
              <a:t> and react to user feedback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0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 5</a:t>
            </a:r>
            <a:r>
              <a:rPr b="1" lang="en-GB">
                <a:latin typeface="Quicksand"/>
                <a:ea typeface="Quicksand"/>
                <a:cs typeface="Quicksand"/>
                <a:sym typeface="Quicksand"/>
              </a:rPr>
              <a:t>: </a:t>
            </a:r>
            <a:r>
              <a:rPr lang="en-GB"/>
              <a:t>App development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9" name="Google Shape;59;p10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Objectives</a:t>
            </a:r>
            <a:endParaRPr/>
          </a:p>
        </p:txBody>
      </p:sp>
      <p:pic>
        <p:nvPicPr>
          <p:cNvPr id="60" name="Google Shape;6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0850" y="398850"/>
            <a:ext cx="4191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Selection</a:t>
            </a:r>
            <a:endParaRPr/>
          </a:p>
        </p:txBody>
      </p:sp>
      <p:sp>
        <p:nvSpPr>
          <p:cNvPr id="66" name="Google Shape;66;p11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 activity</a:t>
            </a:r>
            <a:endParaRPr/>
          </a:p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310900" y="1170125"/>
            <a:ext cx="3564900" cy="14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</a:t>
            </a:r>
            <a:r>
              <a:rPr lang="en-GB"/>
              <a:t>se</a:t>
            </a:r>
            <a:r>
              <a:rPr lang="en-GB"/>
              <a:t> two blocks of code have the same purpose, which is to provide feedback to the user at the end of a game.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9" name="Google Shape;69;p11"/>
          <p:cNvSpPr txBox="1"/>
          <p:nvPr/>
        </p:nvSpPr>
        <p:spPr>
          <a:xfrm>
            <a:off x="310900" y="2629625"/>
            <a:ext cx="3477000" cy="156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What would each block of code do if the user scored 7?</a:t>
            </a:r>
            <a:endParaRPr sz="1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What is the difference between the two blocks of code?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70" name="Google Shape;7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7975" y="930287"/>
            <a:ext cx="4927249" cy="132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7987" y="2868500"/>
            <a:ext cx="4845926" cy="196079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1"/>
          <p:cNvSpPr/>
          <p:nvPr/>
        </p:nvSpPr>
        <p:spPr>
          <a:xfrm>
            <a:off x="3996899" y="1017697"/>
            <a:ext cx="180000" cy="180000"/>
          </a:xfrm>
          <a:prstGeom prst="ellipse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1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3" name="Google Shape;73;p11"/>
          <p:cNvSpPr/>
          <p:nvPr/>
        </p:nvSpPr>
        <p:spPr>
          <a:xfrm>
            <a:off x="3996911" y="2915747"/>
            <a:ext cx="180000" cy="180000"/>
          </a:xfrm>
          <a:prstGeom prst="ellipse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2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Selection</a:t>
            </a:r>
            <a:endParaRPr/>
          </a:p>
        </p:txBody>
      </p:sp>
      <p:sp>
        <p:nvSpPr>
          <p:cNvPr id="79" name="Google Shape;79;p12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 activity</a:t>
            </a:r>
            <a:endParaRPr/>
          </a:p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2"/>
          <p:cNvSpPr txBox="1"/>
          <p:nvPr/>
        </p:nvSpPr>
        <p:spPr>
          <a:xfrm>
            <a:off x="409200" y="1591300"/>
            <a:ext cx="3564900" cy="1960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Would selection improve your app? </a:t>
            </a:r>
            <a:endParaRPr sz="1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If so, where might you use it?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2" name="Google Shape;8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7962" y="1591300"/>
            <a:ext cx="4845926" cy="1960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Think big! What’s your plan?</a:t>
            </a:r>
            <a:endParaRPr/>
          </a:p>
        </p:txBody>
      </p:sp>
      <p:sp>
        <p:nvSpPr>
          <p:cNvPr id="88" name="Google Shape;88;p13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chemeClr val="dk1"/>
                </a:highlight>
              </a:rPr>
              <a:t> </a:t>
            </a:r>
            <a:r>
              <a:rPr lang="en-GB">
                <a:solidFill>
                  <a:srgbClr val="FFFFFF"/>
                </a:solidFill>
                <a:highlight>
                  <a:schemeClr val="dk1"/>
                </a:highlight>
              </a:rPr>
              <a:t>Step 1 </a:t>
            </a:r>
            <a:r>
              <a:rPr lang="en-GB">
                <a:solidFill>
                  <a:schemeClr val="lt1"/>
                </a:solidFill>
              </a:rPr>
              <a:t>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Get into your pairs from last week and: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Open your project on code.org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Open your</a:t>
            </a:r>
            <a:r>
              <a:rPr lang="en-GB"/>
              <a:t> Project Diary at the Milestone 1 slide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chemeClr val="dk1"/>
                </a:highlight>
              </a:rPr>
              <a:t>Step 2 </a:t>
            </a:r>
            <a:r>
              <a:rPr lang="en-GB">
                <a:highlight>
                  <a:schemeClr val="dk1"/>
                </a:highlight>
              </a:rPr>
              <a:t>.</a:t>
            </a:r>
            <a:endParaRPr>
              <a:highlight>
                <a:schemeClr val="dk1"/>
              </a:highlight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 your pairs, read over what you achieved last lesson and what you said you could achieve this lesson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Discuss your plan of action for this lesson with your partner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1950" y="1144075"/>
            <a:ext cx="2787626" cy="185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310900" y="1170125"/>
            <a:ext cx="5877600" cy="354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While developing your project, you and your partner will take </a:t>
            </a:r>
            <a:r>
              <a:rPr lang="en-GB"/>
              <a:t>turns </a:t>
            </a:r>
            <a:r>
              <a:rPr lang="en-GB"/>
              <a:t>to be the driver and the navigator.</a:t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/>
              <a:t>You will swap roles regularly as directed by your teacher.</a:t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4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Pair programming reminder</a:t>
            </a:r>
            <a:endParaRPr/>
          </a:p>
        </p:txBody>
      </p:sp>
      <p:sp>
        <p:nvSpPr>
          <p:cNvPr id="98" name="Google Shape;98;p1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14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pic>
        <p:nvPicPr>
          <p:cNvPr id="100" name="Google Shape;10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8500" y="946513"/>
            <a:ext cx="2582451" cy="172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310900" y="3105925"/>
            <a:ext cx="8655900" cy="18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 driver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: Your role is to control the keyboard and mouse and place the code blocks into the correct places.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3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3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 navigator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: Your role is to help support the driver by watching for any mistakes, reading the instructions to the driver, or seeking support if needed.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310900" y="1017725"/>
            <a:ext cx="5711400" cy="38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to be successful with pair programming: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Teamwork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Driver: focus on the code and workspace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Navigator: watch the code being entered by the driver, look at previous work and examples, and research the problem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Work through your decomposed steps.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chemeClr val="dk1"/>
                </a:highlight>
              </a:rPr>
              <a:t> </a:t>
            </a:r>
            <a:r>
              <a:rPr lang="en-GB">
                <a:solidFill>
                  <a:srgbClr val="FFFFFF"/>
                </a:solidFill>
                <a:highlight>
                  <a:schemeClr val="dk1"/>
                </a:highlight>
              </a:rPr>
              <a:t>Keep an eye on the success </a:t>
            </a:r>
            <a:r>
              <a:rPr lang="en-GB">
                <a:solidFill>
                  <a:srgbClr val="FFFFFF"/>
                </a:solidFill>
                <a:highlight>
                  <a:schemeClr val="dk1"/>
                </a:highlight>
              </a:rPr>
              <a:t>criteria! </a:t>
            </a:r>
            <a:r>
              <a:rPr lang="en-GB">
                <a:highlight>
                  <a:schemeClr val="dk1"/>
                </a:highlight>
              </a:rPr>
              <a:t>.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5"/>
          <p:cNvSpPr txBox="1"/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 development</a:t>
            </a:r>
            <a:endParaRPr/>
          </a:p>
        </p:txBody>
      </p:sp>
      <p:sp>
        <p:nvSpPr>
          <p:cNvPr id="108" name="Google Shape;108;p1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9" name="Google Shape;109;p15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pic>
        <p:nvPicPr>
          <p:cNvPr id="110" name="Google Shape;11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0350" y="1586313"/>
            <a:ext cx="2582451" cy="172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7788" y="1549063"/>
            <a:ext cx="40957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8275" y="4114788"/>
            <a:ext cx="428625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310900" y="1170126"/>
            <a:ext cx="4096500" cy="11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How will you be able to measure whether or not the app has met the project brief?</a:t>
            </a:r>
            <a:endParaRPr/>
          </a:p>
        </p:txBody>
      </p:sp>
      <p:sp>
        <p:nvSpPr>
          <p:cNvPr id="118" name="Google Shape;118;p16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Preparing for feedback</a:t>
            </a:r>
            <a:endParaRPr/>
          </a:p>
        </p:txBody>
      </p:sp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0" name="Google Shape;120;p16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121" name="Google Shape;121;p16"/>
          <p:cNvSpPr txBox="1"/>
          <p:nvPr>
            <p:ph idx="2" type="body"/>
          </p:nvPr>
        </p:nvSpPr>
        <p:spPr>
          <a:xfrm>
            <a:off x="4736600" y="1170125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chemeClr val="dk1"/>
                </a:highlight>
              </a:rPr>
              <a:t>What you will need: </a:t>
            </a:r>
            <a:r>
              <a:rPr lang="en-GB">
                <a:highlight>
                  <a:schemeClr val="dk1"/>
                </a:highlight>
              </a:rPr>
              <a:t>.</a:t>
            </a:r>
            <a:endParaRPr>
              <a:highlight>
                <a:schemeClr val="dk1"/>
              </a:highlight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Your app needs to be open and ready to run.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Your Project Diary should be open at the Feedback slide.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Update the table to make sure all your success criteria have been added</a:t>
            </a:r>
            <a:r>
              <a:rPr lang="en-GB"/>
              <a:t>.</a:t>
            </a:r>
            <a:endParaRPr/>
          </a:p>
        </p:txBody>
      </p:sp>
      <p:sp>
        <p:nvSpPr>
          <p:cNvPr id="122" name="Google Shape;122;p16"/>
          <p:cNvSpPr/>
          <p:nvPr/>
        </p:nvSpPr>
        <p:spPr>
          <a:xfrm>
            <a:off x="4823036" y="1840047"/>
            <a:ext cx="180000" cy="180000"/>
          </a:xfrm>
          <a:prstGeom prst="ellipse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1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4823036" y="2655722"/>
            <a:ext cx="180000" cy="180000"/>
          </a:xfrm>
          <a:prstGeom prst="ellipse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2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4" name="Google Shape;124;p16"/>
          <p:cNvSpPr txBox="1"/>
          <p:nvPr>
            <p:ph idx="1" type="body"/>
          </p:nvPr>
        </p:nvSpPr>
        <p:spPr>
          <a:xfrm>
            <a:off x="310900" y="2529950"/>
            <a:ext cx="3990000" cy="21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Your project will first of all be judged by the success criteria that you have set. </a:t>
            </a:r>
            <a:endParaRPr/>
          </a:p>
        </p:txBody>
      </p:sp>
      <p:sp>
        <p:nvSpPr>
          <p:cNvPr id="125" name="Google Shape;125;p16"/>
          <p:cNvSpPr/>
          <p:nvPr/>
        </p:nvSpPr>
        <p:spPr>
          <a:xfrm>
            <a:off x="4823036" y="3506597"/>
            <a:ext cx="180000" cy="180000"/>
          </a:xfrm>
          <a:prstGeom prst="ellipse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3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26" name="Google Shape;12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7550" y="1911875"/>
            <a:ext cx="268425" cy="27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>
            <p:ph idx="1" type="body"/>
          </p:nvPr>
        </p:nvSpPr>
        <p:spPr>
          <a:xfrm>
            <a:off x="310900" y="1170125"/>
            <a:ext cx="46791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Read the success criteria.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Open and run the app.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Look again at the success criteria and write ‘</a:t>
            </a:r>
            <a:r>
              <a:rPr lang="en-GB"/>
              <a:t>yes’ or ‘no</a:t>
            </a:r>
            <a:r>
              <a:rPr lang="en-GB"/>
              <a:t>’</a:t>
            </a:r>
            <a:r>
              <a:rPr lang="en-GB"/>
              <a:t> in the ‘Met?’ column.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Write constructive feedback to support the learners, letting them know what they could do to help meet the success criteria.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Complete the final box with what you think will be the most popular part of the app.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7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Giving feedback</a:t>
            </a:r>
            <a:endParaRPr/>
          </a:p>
        </p:txBody>
      </p:sp>
      <p:sp>
        <p:nvSpPr>
          <p:cNvPr id="133" name="Google Shape;133;p1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4" name="Google Shape;134;p17"/>
          <p:cNvSpPr txBox="1"/>
          <p:nvPr>
            <p:ph idx="2" type="body"/>
          </p:nvPr>
        </p:nvSpPr>
        <p:spPr>
          <a:xfrm>
            <a:off x="5606425" y="1170100"/>
            <a:ext cx="3226800" cy="30837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</a:rPr>
              <a:t>Remember: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The app you review is unlikely to be finished.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Feedback is meant to be constructive and supportive. Be kind</a:t>
            </a:r>
            <a:r>
              <a:rPr lang="en-GB">
                <a:solidFill>
                  <a:srgbClr val="FFFFFF"/>
                </a:solidFill>
              </a:rPr>
              <a:t>, n</a:t>
            </a:r>
            <a:r>
              <a:rPr lang="en-GB">
                <a:solidFill>
                  <a:srgbClr val="FFFFFF"/>
                </a:solidFill>
              </a:rPr>
              <a:t>ot critical</a:t>
            </a:r>
            <a:r>
              <a:rPr lang="en-GB">
                <a:solidFill>
                  <a:srgbClr val="FFFFFF"/>
                </a:solidFill>
              </a:rPr>
              <a:t>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7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4</a:t>
            </a:r>
            <a:endParaRPr/>
          </a:p>
        </p:txBody>
      </p:sp>
      <p:pic>
        <p:nvPicPr>
          <p:cNvPr id="136" name="Google Shape;13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3900" y="1170088"/>
            <a:ext cx="428625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NCCE Slides">
  <a:themeElements>
    <a:clrScheme name="Simple Light">
      <a:dk1>
        <a:srgbClr val="5B5BA5"/>
      </a:dk1>
      <a:lt1>
        <a:srgbClr val="FFFFFF"/>
      </a:lt1>
      <a:dk2>
        <a:srgbClr val="E9E9F3"/>
      </a:dk2>
      <a:lt2>
        <a:srgbClr val="F2F6FC"/>
      </a:lt2>
      <a:accent1>
        <a:srgbClr val="E9F7FC"/>
      </a:accent1>
      <a:accent2>
        <a:srgbClr val="FFEFDA"/>
      </a:accent2>
      <a:accent3>
        <a:srgbClr val="ECF8F5"/>
      </a:accent3>
      <a:accent4>
        <a:srgbClr val="FEF2F6"/>
      </a:accent4>
      <a:accent5>
        <a:srgbClr val="E6E6EA"/>
      </a:accent5>
      <a:accent6>
        <a:srgbClr val="F0F6ED"/>
      </a:accent6>
      <a:hlink>
        <a:srgbClr val="3197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