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0"/>
  </p:notesMasterIdLst>
  <p:sldIdLst>
    <p:sldId id="260" r:id="rId2"/>
    <p:sldId id="262" r:id="rId3"/>
    <p:sldId id="305" r:id="rId4"/>
    <p:sldId id="306" r:id="rId5"/>
    <p:sldId id="340" r:id="rId6"/>
    <p:sldId id="310" r:id="rId7"/>
    <p:sldId id="311" r:id="rId8"/>
    <p:sldId id="312" r:id="rId9"/>
    <p:sldId id="313" r:id="rId10"/>
    <p:sldId id="333" r:id="rId11"/>
    <p:sldId id="314" r:id="rId12"/>
    <p:sldId id="315" r:id="rId13"/>
    <p:sldId id="316" r:id="rId14"/>
    <p:sldId id="334" r:id="rId15"/>
    <p:sldId id="317" r:id="rId16"/>
    <p:sldId id="325" r:id="rId17"/>
    <p:sldId id="341" r:id="rId18"/>
    <p:sldId id="326" r:id="rId19"/>
    <p:sldId id="327" r:id="rId20"/>
    <p:sldId id="328" r:id="rId21"/>
    <p:sldId id="329" r:id="rId22"/>
    <p:sldId id="332" r:id="rId23"/>
    <p:sldId id="335" r:id="rId24"/>
    <p:sldId id="337" r:id="rId25"/>
    <p:sldId id="342" r:id="rId26"/>
    <p:sldId id="338" r:id="rId27"/>
    <p:sldId id="339" r:id="rId28"/>
    <p:sldId id="331" r:id="rId29"/>
  </p:sldIdLst>
  <p:sldSz cx="9144000" cy="6858000" type="screen4x3"/>
  <p:notesSz cx="6858000" cy="9144000"/>
  <p:embeddedFontLst>
    <p:embeddedFont>
      <p:font typeface="Museo 900" panose="02000000000000000000" pitchFamily="2" charset="0"/>
      <p:bold r:id="rId31"/>
    </p:embeddedFont>
    <p:embeddedFont>
      <p:font typeface="Museo900-Regular" panose="02000000000000000000" pitchFamily="2" charset="0"/>
      <p:bold r:id="rId32"/>
    </p:embeddedFont>
    <p:embeddedFont>
      <p:font typeface="Museo 700" panose="02000000000000000000" pitchFamily="2" charset="0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onsolas" panose="020B0609020204030204" pitchFamily="49" charset="0"/>
      <p:regular r:id="rId38"/>
      <p:bold r:id="rId39"/>
      <p:italic r:id="rId40"/>
      <p:boldItalic r:id="rId41"/>
    </p:embeddedFont>
    <p:embeddedFont>
      <p:font typeface="Cambria Math" panose="02040503050406030204" pitchFamily="18" charset="0"/>
      <p:regular r:id="rId42"/>
    </p:embeddedFont>
    <p:embeddedFont>
      <p:font typeface="Museo 100" panose="02000000000000000000" pitchFamily="2" charset="0"/>
      <p:regular r:id="rId43"/>
    </p:embeddedFont>
    <p:embeddedFont>
      <p:font typeface="Museo 500" panose="02000000000000000000" pitchFamily="2" charset="0"/>
      <p:regular r:id="rId4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5">
          <p15:clr>
            <a:srgbClr val="A4A3A4"/>
          </p15:clr>
        </p15:guide>
        <p15:guide id="2" orient="horz" pos="3232">
          <p15:clr>
            <a:srgbClr val="A4A3A4"/>
          </p15:clr>
        </p15:guide>
        <p15:guide id="3" orient="horz" pos="1912">
          <p15:clr>
            <a:srgbClr val="A4A3A4"/>
          </p15:clr>
        </p15:guide>
        <p15:guide id="4" pos="5380">
          <p15:clr>
            <a:srgbClr val="A4A3A4"/>
          </p15:clr>
        </p15:guide>
        <p15:guide id="5" pos="29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E21"/>
    <a:srgbClr val="EE3127"/>
    <a:srgbClr val="238296"/>
    <a:srgbClr val="5C89A4"/>
    <a:srgbClr val="D1919B"/>
    <a:srgbClr val="C396A3"/>
    <a:srgbClr val="98A639"/>
    <a:srgbClr val="B2CB63"/>
    <a:srgbClr val="6C6F59"/>
    <a:srgbClr val="C0BB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 snapToObjects="1" showGuides="1">
      <p:cViewPr varScale="1">
        <p:scale>
          <a:sx n="106" d="100"/>
          <a:sy n="106" d="100"/>
        </p:scale>
        <p:origin x="1152" y="114"/>
      </p:cViewPr>
      <p:guideLst>
        <p:guide orient="horz" pos="1245"/>
        <p:guide orient="horz" pos="3232"/>
        <p:guide orient="horz" pos="1912"/>
        <p:guide pos="5380"/>
        <p:guide pos="29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C703-0827-4D98-8015-40DEE3C186A7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8D5B-57F4-4A7F-8DDC-A432FF1B0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38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it 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59300" y="1905000"/>
            <a:ext cx="0" cy="255176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803400" y="1841231"/>
            <a:ext cx="25273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500" b="1" kern="0" spc="-14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2500" kern="0" spc="-14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lnSpc>
                <a:spcPts val="4800"/>
              </a:lnSpc>
              <a:spcBef>
                <a:spcPts val="0"/>
              </a:spcBef>
              <a:buNone/>
              <a:defRPr sz="4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buNone/>
              <a:defRPr sz="3000">
                <a:solidFill>
                  <a:srgbClr val="A41E21"/>
                </a:solidFill>
                <a:latin typeface="Arial"/>
                <a:cs typeface="Arial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4800600" y="1841231"/>
            <a:ext cx="27686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 kern="0" spc="-6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3000">
                <a:solidFill>
                  <a:srgbClr val="ECCC7B"/>
                </a:solidFill>
                <a:latin typeface="Arial"/>
                <a:cs typeface="Arial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Picture 7" descr="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685" y="4018819"/>
            <a:ext cx="2291515" cy="456997"/>
          </a:xfrm>
          <a:prstGeom prst="rect">
            <a:avLst/>
          </a:prstGeom>
        </p:spPr>
      </p:pic>
      <p:sp>
        <p:nvSpPr>
          <p:cNvPr id="10" name="Hexagon 9"/>
          <p:cNvSpPr/>
          <p:nvPr userDrawn="1"/>
        </p:nvSpPr>
        <p:spPr>
          <a:xfrm>
            <a:off x="1072794" y="4100382"/>
            <a:ext cx="1080000" cy="972000"/>
          </a:xfrm>
          <a:prstGeom prst="hexagon">
            <a:avLst/>
          </a:prstGeom>
          <a:noFill/>
          <a:ln w="114300">
            <a:solidFill>
              <a:srgbClr val="A41E2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4500" b="1" dirty="0" smtClean="0">
                <a:solidFill>
                  <a:srgbClr val="A41E21"/>
                </a:solidFill>
                <a:latin typeface="Arial"/>
                <a:cs typeface="Arial"/>
              </a:rPr>
              <a:t>3</a:t>
            </a:r>
            <a:endParaRPr lang="en-US" sz="4500" b="1" dirty="0">
              <a:solidFill>
                <a:srgbClr val="A41E2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38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A41E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84200" y="1702800"/>
            <a:ext cx="0" cy="256129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42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EE31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84200" y="1702800"/>
            <a:ext cx="0" cy="4562533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2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Unit 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70"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pic>
        <p:nvPicPr>
          <p:cNvPr id="6" name="Picture 5" descr="Untitled-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A41E21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E3127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Data representation</a:t>
            </a:r>
          </a:p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Topic 3 Binary arithmetic and the representation of fractions</a:t>
            </a:r>
          </a:p>
        </p:txBody>
      </p:sp>
      <p:pic>
        <p:nvPicPr>
          <p:cNvPr id="37" name="Picture 36" descr="Logo Unit 3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2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Logo Unit 3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  <p:pic>
        <p:nvPicPr>
          <p:cNvPr id="55" name="Picture 54" descr="Unit 3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70"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5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A41E21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E3127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Box 57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Data representation</a:t>
            </a:r>
          </a:p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Topic 3 Binary arithmetic and the representation of fractions</a:t>
            </a:r>
          </a:p>
        </p:txBody>
      </p:sp>
    </p:spTree>
    <p:extLst>
      <p:ext uri="{BB962C8B-B14F-4D97-AF65-F5344CB8AC3E}">
        <p14:creationId xmlns:p14="http://schemas.microsoft.com/office/powerpoint/2010/main" val="418077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pic>
        <p:nvPicPr>
          <p:cNvPr id="46" name="Picture 45" descr="Unit 3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70"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4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A41E21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E3127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Box 48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Data representation</a:t>
            </a:r>
          </a:p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Topic 3 Binary arithmetic and the representation of fractions</a:t>
            </a:r>
          </a:p>
        </p:txBody>
      </p:sp>
    </p:spTree>
    <p:extLst>
      <p:ext uri="{BB962C8B-B14F-4D97-AF65-F5344CB8AC3E}">
        <p14:creationId xmlns:p14="http://schemas.microsoft.com/office/powerpoint/2010/main" val="240086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Unit 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70"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4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A41E21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E3127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Box 42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Data representation</a:t>
            </a:r>
          </a:p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Topic 3 Binary arithmetic and the representation of fractions</a:t>
            </a:r>
          </a:p>
        </p:txBody>
      </p:sp>
    </p:spTree>
    <p:extLst>
      <p:ext uri="{BB962C8B-B14F-4D97-AF65-F5344CB8AC3E}">
        <p14:creationId xmlns:p14="http://schemas.microsoft.com/office/powerpoint/2010/main" val="331583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73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4" r:id="rId3"/>
    <p:sldLayoutId id="2147483652" r:id="rId4"/>
    <p:sldLayoutId id="2147483653" r:id="rId5"/>
    <p:sldLayoutId id="2147483655" r:id="rId6"/>
    <p:sldLayoutId id="214748365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03399" y="1841231"/>
            <a:ext cx="2750617" cy="2201863"/>
          </a:xfrm>
        </p:spPr>
        <p:txBody>
          <a:bodyPr/>
          <a:lstStyle/>
          <a:p>
            <a:r>
              <a:rPr lang="en-US" dirty="0" smtClean="0">
                <a:latin typeface="Museo 700" panose="02000000000000000000" pitchFamily="50" charset="0"/>
              </a:rPr>
              <a:t>AQA</a:t>
            </a:r>
            <a:endParaRPr lang="en-US" b="0" dirty="0" smtClean="0">
              <a:latin typeface="Museo900-Regular"/>
              <a:cs typeface="Museo900-Regular"/>
            </a:endParaRPr>
          </a:p>
          <a:p>
            <a:pPr lvl="2"/>
            <a:r>
              <a:rPr lang="en-US" dirty="0" smtClean="0">
                <a:latin typeface="Museo 500" panose="02000000000000000000" pitchFamily="50" charset="0"/>
              </a:rPr>
              <a:t>AS Level</a:t>
            </a:r>
          </a:p>
          <a:p>
            <a:pPr lvl="3"/>
            <a:r>
              <a:rPr lang="en-US" sz="2500" dirty="0" smtClean="0">
                <a:solidFill>
                  <a:schemeClr val="bg1"/>
                </a:solidFill>
                <a:latin typeface="Museo 100" panose="02000000000000000000" pitchFamily="50" charset="0"/>
              </a:rPr>
              <a:t>Computer Science</a:t>
            </a:r>
          </a:p>
          <a:p>
            <a:pPr lvl="3">
              <a:lnSpc>
                <a:spcPts val="3000"/>
              </a:lnSpc>
            </a:pPr>
            <a:r>
              <a:rPr lang="en-US" sz="2500" dirty="0" smtClean="0">
                <a:latin typeface="Museo 100" panose="02000000000000000000" pitchFamily="50" charset="0"/>
              </a:rPr>
              <a:t>Paper </a:t>
            </a:r>
            <a:r>
              <a:rPr lang="en-US" sz="2500" dirty="0">
                <a:latin typeface="Museo 100" panose="02000000000000000000" pitchFamily="50" charset="0"/>
              </a:rPr>
              <a:t>2</a:t>
            </a:r>
            <a:endParaRPr lang="en-US" sz="2500" dirty="0" smtClean="0">
              <a:latin typeface="Museo 100" panose="02000000000000000000" pitchFamily="50" charset="0"/>
            </a:endParaRPr>
          </a:p>
          <a:p>
            <a:pPr lvl="3">
              <a:lnSpc>
                <a:spcPts val="4000"/>
              </a:lnSpc>
            </a:pPr>
            <a:endParaRPr lang="en-US" sz="3200" dirty="0">
              <a:latin typeface="Museo 100" panose="02000000000000000000" pitchFamily="50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11700" y="1860085"/>
            <a:ext cx="2870200" cy="2201863"/>
          </a:xfrm>
        </p:spPr>
        <p:txBody>
          <a:bodyPr/>
          <a:lstStyle/>
          <a:p>
            <a:r>
              <a:rPr lang="en-GB" dirty="0" smtClean="0">
                <a:latin typeface="Museo 900" panose="02000000000000000000" pitchFamily="50" charset="0"/>
              </a:rPr>
              <a:t>Binary arithmetic and the representation of fractions</a:t>
            </a:r>
          </a:p>
          <a:p>
            <a:endParaRPr lang="en-GB" dirty="0" smtClean="0">
              <a:latin typeface="Museo 900" panose="02000000000000000000" pitchFamily="50" charset="0"/>
            </a:endParaRPr>
          </a:p>
          <a:p>
            <a:r>
              <a:rPr lang="en-US" sz="2000" dirty="0" smtClean="0">
                <a:latin typeface="Museo 100" panose="02000000000000000000" pitchFamily="50" charset="0"/>
              </a:rPr>
              <a:t>Data representation</a:t>
            </a:r>
            <a:endParaRPr lang="en-US" sz="2000" dirty="0">
              <a:latin typeface="Museo 1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Binary addition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Complete </a:t>
            </a:r>
            <a:r>
              <a:rPr lang="en-GB" b="1" dirty="0" smtClean="0"/>
              <a:t>Worksheet 3</a:t>
            </a:r>
            <a:r>
              <a:rPr lang="en-GB" dirty="0" smtClean="0"/>
              <a:t>,</a:t>
            </a:r>
            <a:r>
              <a:rPr lang="en-GB" b="1" dirty="0" smtClean="0"/>
              <a:t> Task 1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5468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Binary multiplication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79" y="1704179"/>
            <a:ext cx="7975339" cy="3453607"/>
          </a:xfrm>
        </p:spPr>
        <p:txBody>
          <a:bodyPr/>
          <a:lstStyle/>
          <a:p>
            <a:r>
              <a:rPr lang="en-US" dirty="0" smtClean="0"/>
              <a:t>Consider the process used to multiply decimal values: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08559" y="4352947"/>
            <a:ext cx="2715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A41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1485 multiplied by 6</a:t>
            </a:r>
            <a:endParaRPr lang="en-US" sz="1600" i="1" dirty="0">
              <a:solidFill>
                <a:srgbClr val="A41E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08559" y="4902538"/>
            <a:ext cx="2868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A41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1485 multiplied by 40</a:t>
            </a:r>
            <a:br>
              <a:rPr lang="en-US" sz="1600" i="1" dirty="0" smtClean="0">
                <a:solidFill>
                  <a:srgbClr val="A41E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dirty="0" smtClean="0">
                <a:solidFill>
                  <a:srgbClr val="A41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 4 with a zero at the end)</a:t>
            </a:r>
            <a:endParaRPr lang="en-US" sz="1600" i="1" dirty="0">
              <a:solidFill>
                <a:srgbClr val="A41E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1686" y="5506833"/>
            <a:ext cx="242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A41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Add the answers           from steps 1 and 2</a:t>
            </a:r>
            <a:endParaRPr lang="en-US" sz="1600" i="1" dirty="0">
              <a:solidFill>
                <a:srgbClr val="A41E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806006"/>
              </p:ext>
            </p:extLst>
          </p:nvPr>
        </p:nvGraphicFramePr>
        <p:xfrm>
          <a:off x="2799329" y="2272375"/>
          <a:ext cx="3060000" cy="38596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0000"/>
                <a:gridCol w="510000"/>
                <a:gridCol w="510000"/>
                <a:gridCol w="510000"/>
                <a:gridCol w="510000"/>
                <a:gridCol w="510000"/>
              </a:tblGrid>
              <a:tr h="612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200" b="0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200" b="0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GB" sz="3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32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en-GB" sz="3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32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en-GB" sz="3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3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GB" sz="3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3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en-GB" sz="3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200" b="1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32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32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32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3200" b="1" kern="1200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GB" sz="3200" b="1" kern="1200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2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100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Binary multiplication rules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Multiplying two bits results in the following values: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 with decimal, any value multiplied by 0, gives 0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243338"/>
              </p:ext>
            </p:extLst>
          </p:nvPr>
        </p:nvGraphicFramePr>
        <p:xfrm>
          <a:off x="3207657" y="2284750"/>
          <a:ext cx="2581205" cy="311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6241"/>
                <a:gridCol w="516241"/>
                <a:gridCol w="516241"/>
                <a:gridCol w="516241"/>
                <a:gridCol w="516241"/>
              </a:tblGrid>
              <a:tr h="439665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4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9665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4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9665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4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9665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GB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4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085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Multiplying binary values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Consider the binary multiplication: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83087" y="4084462"/>
            <a:ext cx="2815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A41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1010 multiplied by 1</a:t>
            </a:r>
            <a:endParaRPr lang="en-US" sz="1600" i="1" dirty="0">
              <a:solidFill>
                <a:srgbClr val="A41E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3087" y="4594999"/>
            <a:ext cx="2183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A41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</a:t>
            </a:r>
            <a:r>
              <a:rPr lang="en-US" sz="1600" i="1" dirty="0">
                <a:solidFill>
                  <a:srgbClr val="A41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1010 </a:t>
            </a:r>
            <a:r>
              <a:rPr lang="en-US" sz="1600" i="1" dirty="0" smtClean="0">
                <a:solidFill>
                  <a:srgbClr val="A41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shifted and multiplied </a:t>
            </a:r>
            <a:r>
              <a:rPr lang="en-US" sz="1600" i="1" dirty="0">
                <a:solidFill>
                  <a:srgbClr val="A41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1600" i="1" dirty="0" smtClean="0">
                <a:solidFill>
                  <a:srgbClr val="A41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1600" i="1" dirty="0">
              <a:solidFill>
                <a:srgbClr val="A41E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4280" y="5850482"/>
            <a:ext cx="2748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A41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 Add the answers from steps 1, 2 and 3</a:t>
            </a:r>
            <a:endParaRPr lang="en-US" sz="1600" i="1" dirty="0">
              <a:solidFill>
                <a:srgbClr val="A41E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8642" y="5284960"/>
            <a:ext cx="2408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A41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</a:t>
            </a:r>
            <a:r>
              <a:rPr lang="en-US" sz="1600" i="1" dirty="0">
                <a:solidFill>
                  <a:srgbClr val="A41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1010 </a:t>
            </a:r>
            <a:r>
              <a:rPr lang="en-US" sz="1600" i="1" dirty="0" smtClean="0">
                <a:solidFill>
                  <a:srgbClr val="A41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shifted and multiplied </a:t>
            </a:r>
            <a:r>
              <a:rPr lang="en-US" sz="1600" i="1" dirty="0">
                <a:solidFill>
                  <a:srgbClr val="A41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1600" i="1" dirty="0" smtClean="0">
                <a:solidFill>
                  <a:srgbClr val="A41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  <a:p>
            <a:r>
              <a:rPr lang="en-US" sz="1600" i="1" dirty="0" smtClean="0">
                <a:solidFill>
                  <a:srgbClr val="A41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 1010 with two zeros at the end)</a:t>
            </a:r>
            <a:endParaRPr lang="en-US" sz="1600" i="1" dirty="0">
              <a:solidFill>
                <a:srgbClr val="A41E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876495"/>
              </p:ext>
            </p:extLst>
          </p:nvPr>
        </p:nvGraphicFramePr>
        <p:xfrm>
          <a:off x="3118642" y="2014867"/>
          <a:ext cx="3060000" cy="45029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0000"/>
                <a:gridCol w="510000"/>
                <a:gridCol w="510000"/>
                <a:gridCol w="510000"/>
                <a:gridCol w="510000"/>
                <a:gridCol w="510000"/>
              </a:tblGrid>
              <a:tr h="612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200" b="0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GB" sz="3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32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GB" sz="3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32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en-GB" sz="3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3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GB" sz="3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3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en-GB" sz="3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200" b="1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3200" b="1" kern="1200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en-GB" sz="3200" b="1" kern="1200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200" b="1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GB" sz="3200" b="1" kern="1200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2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2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2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3200" b="1" kern="1200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GB" sz="3200" b="1" kern="1200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2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267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Binary multiplication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Complete </a:t>
            </a:r>
            <a:r>
              <a:rPr lang="en-GB" b="1" dirty="0" smtClean="0"/>
              <a:t>Task 2</a:t>
            </a:r>
            <a:r>
              <a:rPr lang="en-GB" dirty="0" smtClean="0"/>
              <a:t> on </a:t>
            </a:r>
            <a:r>
              <a:rPr lang="en-GB" b="1" dirty="0" smtClean="0"/>
              <a:t>Worksheet 3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0937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Calculating range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Remember that the number of bits determines how many values can be represented in binary</a:t>
            </a:r>
          </a:p>
          <a:p>
            <a:pPr lvl="1"/>
            <a:r>
              <a:rPr lang="en-GB" dirty="0" smtClean="0"/>
              <a:t>How </a:t>
            </a:r>
            <a:r>
              <a:rPr lang="en-GB" dirty="0"/>
              <a:t>many binary values there can be if there are 4 bits </a:t>
            </a:r>
            <a:r>
              <a:rPr lang="en-GB" dirty="0" smtClean="0"/>
              <a:t>used?</a:t>
            </a:r>
          </a:p>
          <a:p>
            <a:pPr lvl="1"/>
            <a:r>
              <a:rPr lang="en-GB" dirty="0" smtClean="0"/>
              <a:t>What is the highest and lowest values that can be represented?</a:t>
            </a:r>
          </a:p>
          <a:p>
            <a:pPr marL="444500" lvl="1" indent="0" algn="ctr">
              <a:buNone/>
            </a:pPr>
            <a:r>
              <a:rPr lang="en-GB" sz="11500" b="1" dirty="0" smtClean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 </a:t>
            </a:r>
            <a:r>
              <a:rPr lang="en-GB" sz="115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…</a:t>
            </a:r>
            <a:r>
              <a:rPr lang="en-GB" sz="11500" b="1" dirty="0" smtClean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2</a:t>
            </a:r>
            <a:r>
              <a:rPr lang="en-GB" sz="11500" b="1" baseline="30000" dirty="0" smtClean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 </a:t>
            </a:r>
            <a:r>
              <a:rPr lang="en-GB" sz="11500" b="1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- 1</a:t>
            </a:r>
            <a:endParaRPr lang="en-GB" sz="1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2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987920" cy="670772"/>
          </a:xfrm>
        </p:spPr>
        <p:txBody>
          <a:bodyPr/>
          <a:lstStyle/>
          <a:p>
            <a:r>
              <a:rPr lang="en-US" dirty="0" smtClean="0"/>
              <a:t>Representing negative numbers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277521"/>
          </a:xfrm>
        </p:spPr>
        <p:txBody>
          <a:bodyPr/>
          <a:lstStyle/>
          <a:p>
            <a:r>
              <a:rPr lang="en-US" dirty="0" smtClean="0"/>
              <a:t>Negative values are most commonly represented using a method called </a:t>
            </a:r>
            <a:r>
              <a:rPr lang="en-US" b="1" dirty="0" smtClean="0"/>
              <a:t>two’s complement </a:t>
            </a:r>
          </a:p>
          <a:p>
            <a:pPr lvl="1"/>
            <a:r>
              <a:rPr lang="en-US" dirty="0" smtClean="0"/>
              <a:t>Similar to an analogue counter, turning the wheel back 1 will equal 9999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Turning back 1 from 00000000 is 11111111</a:t>
            </a:r>
          </a:p>
          <a:p>
            <a:pPr lvl="1"/>
            <a:r>
              <a:rPr lang="en-US" dirty="0" smtClean="0"/>
              <a:t>11111111 is -1 in binary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80" y="3513718"/>
            <a:ext cx="7557025" cy="100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35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Two’s complement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two’s complement of a </a:t>
            </a:r>
            <a:r>
              <a:rPr lang="en-US" dirty="0" smtClean="0"/>
              <a:t>signed binary </a:t>
            </a:r>
            <a:r>
              <a:rPr lang="en-US" dirty="0"/>
              <a:t>value is found by flipping all of the bits and adding one</a:t>
            </a: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609869"/>
              </p:ext>
            </p:extLst>
          </p:nvPr>
        </p:nvGraphicFramePr>
        <p:xfrm>
          <a:off x="1974000" y="2662242"/>
          <a:ext cx="46935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9919"/>
                <a:gridCol w="1389681"/>
                <a:gridCol w="723900"/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EE3127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11111101</a:t>
                      </a:r>
                      <a:endParaRPr lang="en-GB" sz="2800" b="1" dirty="0">
                        <a:solidFill>
                          <a:srgbClr val="EE3127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ln>
                            <a:noFill/>
                          </a:ln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GB" sz="2800" b="1" dirty="0">
                        <a:ln>
                          <a:noFill/>
                        </a:ln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en-GB" sz="28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EE3127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11111110</a:t>
                      </a:r>
                      <a:endParaRPr lang="en-GB" sz="2800" b="1" dirty="0">
                        <a:solidFill>
                          <a:srgbClr val="EE3127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ln>
                            <a:noFill/>
                          </a:ln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GB" sz="2800" b="1" dirty="0">
                        <a:ln>
                          <a:noFill/>
                        </a:ln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sz="28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EE3127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11111111</a:t>
                      </a:r>
                      <a:endParaRPr lang="en-GB" sz="2800" b="1" dirty="0">
                        <a:solidFill>
                          <a:srgbClr val="EE3127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ln>
                            <a:noFill/>
                          </a:ln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GB" sz="2800" b="1" dirty="0">
                        <a:ln>
                          <a:noFill/>
                        </a:ln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GB" sz="28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EE3127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00000000</a:t>
                      </a:r>
                      <a:endParaRPr lang="en-GB" sz="2800" b="1" dirty="0">
                        <a:solidFill>
                          <a:srgbClr val="EE3127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ln>
                            <a:noFill/>
                          </a:ln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GB" sz="2800" b="1" dirty="0">
                        <a:ln>
                          <a:noFill/>
                        </a:ln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28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EE3127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00000001</a:t>
                      </a:r>
                      <a:endParaRPr lang="en-GB" sz="2800" b="1" dirty="0">
                        <a:solidFill>
                          <a:srgbClr val="EE3127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ln>
                            <a:noFill/>
                          </a:ln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GB" sz="2800" b="1" dirty="0">
                        <a:ln>
                          <a:noFill/>
                        </a:ln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8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EE3127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00000010</a:t>
                      </a:r>
                      <a:endParaRPr lang="en-GB" sz="2800" b="1" dirty="0">
                        <a:solidFill>
                          <a:srgbClr val="EE3127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ln>
                            <a:noFill/>
                          </a:ln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GB" sz="2800" b="1" dirty="0">
                        <a:ln>
                          <a:noFill/>
                        </a:ln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8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EE3127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00000011</a:t>
                      </a:r>
                      <a:endParaRPr lang="en-GB" sz="2800" b="1" dirty="0">
                        <a:solidFill>
                          <a:srgbClr val="EE3127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ln>
                            <a:noFill/>
                          </a:ln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GB" sz="2800" b="1" dirty="0">
                        <a:ln>
                          <a:noFill/>
                        </a:ln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8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330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Signed binary representation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Find -77</a:t>
            </a:r>
            <a:r>
              <a:rPr lang="en-US" baseline="-25000" dirty="0" smtClean="0"/>
              <a:t>10</a:t>
            </a:r>
            <a:r>
              <a:rPr lang="en-US" dirty="0"/>
              <a:t> </a:t>
            </a:r>
            <a:r>
              <a:rPr lang="en-US" dirty="0" smtClean="0"/>
              <a:t>in two’s complement:</a:t>
            </a:r>
          </a:p>
          <a:p>
            <a:pPr lvl="1"/>
            <a:r>
              <a:rPr lang="en-US" dirty="0" smtClean="0"/>
              <a:t>Find the positive value first:</a:t>
            </a:r>
          </a:p>
          <a:p>
            <a:pPr marL="444500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Flip the bits: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And add 1:</a:t>
            </a:r>
          </a:p>
          <a:p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374247"/>
              </p:ext>
            </p:extLst>
          </p:nvPr>
        </p:nvGraphicFramePr>
        <p:xfrm>
          <a:off x="1314600" y="2663148"/>
          <a:ext cx="6780598" cy="11646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336598"/>
                <a:gridCol w="972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en-GB" sz="16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n-GB" sz="16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GB" sz="16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GB" sz="16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16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6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6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GB" sz="16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6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6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6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6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6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6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6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3600" b="1" kern="1200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en-GB" sz="3600" b="1" kern="1200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6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GB" sz="36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en-GB" sz="36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083280"/>
              </p:ext>
            </p:extLst>
          </p:nvPr>
        </p:nvGraphicFramePr>
        <p:xfrm>
          <a:off x="1314600" y="4203700"/>
          <a:ext cx="6780598" cy="7042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336598"/>
                <a:gridCol w="972000"/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6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6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6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6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6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6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3600" b="1" kern="1200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GB" sz="3600" b="1" kern="1200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6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GB" sz="36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en-GB" sz="36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693516"/>
              </p:ext>
            </p:extLst>
          </p:nvPr>
        </p:nvGraphicFramePr>
        <p:xfrm>
          <a:off x="1314600" y="5283200"/>
          <a:ext cx="6780598" cy="7042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336598"/>
                <a:gridCol w="972000"/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600" b="1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600" b="1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600" b="1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600" b="1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600" b="1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600" b="1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3600" b="1" kern="1200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GB" sz="3600" b="1" kern="1200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6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GB" sz="36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-77</a:t>
                      </a:r>
                      <a:endParaRPr lang="en-GB" sz="36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92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Two’s complement range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Note that the number of values that can be represented is the same as for positive binary numbers</a:t>
            </a:r>
          </a:p>
          <a:p>
            <a:r>
              <a:rPr lang="en-US" dirty="0" smtClean="0"/>
              <a:t>However, half the range of values now represents negative numbers</a:t>
            </a:r>
          </a:p>
          <a:p>
            <a:pPr lvl="1"/>
            <a:r>
              <a:rPr lang="en-US" dirty="0" smtClean="0"/>
              <a:t>Maximum for 8 bits is 127</a:t>
            </a:r>
            <a:r>
              <a:rPr lang="en-US" baseline="-25000" dirty="0" smtClean="0"/>
              <a:t>10</a:t>
            </a:r>
            <a:r>
              <a:rPr lang="en-US" dirty="0" smtClean="0"/>
              <a:t> which is 01111111 in binary</a:t>
            </a:r>
          </a:p>
          <a:p>
            <a:pPr lvl="1"/>
            <a:r>
              <a:rPr lang="en-US" dirty="0" smtClean="0"/>
              <a:t>Minimum </a:t>
            </a:r>
            <a:r>
              <a:rPr lang="en-US" dirty="0"/>
              <a:t>is </a:t>
            </a:r>
            <a:r>
              <a:rPr lang="en-US" dirty="0" smtClean="0"/>
              <a:t>-128</a:t>
            </a:r>
            <a:r>
              <a:rPr lang="en-US" baseline="-25000" dirty="0" smtClean="0"/>
              <a:t>10</a:t>
            </a:r>
            <a:r>
              <a:rPr lang="en-US" dirty="0" smtClean="0"/>
              <a:t> </a:t>
            </a:r>
            <a:r>
              <a:rPr lang="en-US" dirty="0"/>
              <a:t>which is </a:t>
            </a:r>
            <a:r>
              <a:rPr lang="en-US" dirty="0" smtClean="0"/>
              <a:t>10000000 in binary</a:t>
            </a:r>
            <a:endParaRPr lang="en-US" dirty="0"/>
          </a:p>
          <a:p>
            <a:pPr marL="444500" lvl="1" indent="0" algn="ctr">
              <a:buNone/>
            </a:pPr>
            <a:r>
              <a:rPr lang="en-GB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-(2</a:t>
            </a:r>
            <a:r>
              <a:rPr lang="en-GB" sz="4800" b="1" baseline="30000" dirty="0" smtClean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(n-1)</a:t>
            </a:r>
            <a:r>
              <a:rPr lang="en-GB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) </a:t>
            </a:r>
            <a:r>
              <a:rPr lang="en-GB" sz="48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…</a:t>
            </a:r>
            <a:r>
              <a:rPr lang="en-GB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2</a:t>
            </a:r>
            <a:r>
              <a:rPr lang="en-GB" sz="4800" b="1" baseline="30000" dirty="0" smtClean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(n-1)</a:t>
            </a:r>
            <a:r>
              <a:rPr lang="en-GB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- 1</a:t>
            </a:r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/>
              <a:t>What </a:t>
            </a:r>
            <a:r>
              <a:rPr lang="en-US" dirty="0" smtClean="0"/>
              <a:t>range of values can be represented in16 </a:t>
            </a:r>
            <a:r>
              <a:rPr lang="en-US" dirty="0"/>
              <a:t>bits?</a:t>
            </a:r>
          </a:p>
        </p:txBody>
      </p:sp>
    </p:spTree>
    <p:extLst>
      <p:ext uri="{BB962C8B-B14F-4D97-AF65-F5344CB8AC3E}">
        <p14:creationId xmlns:p14="http://schemas.microsoft.com/office/powerpoint/2010/main" val="344739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spcAft>
                <a:spcPts val="1200"/>
              </a:spcAft>
            </a:pPr>
            <a:r>
              <a:rPr lang="en-GB" dirty="0"/>
              <a:t>Be able to add and multiply together two unsigned binary numbers</a:t>
            </a:r>
          </a:p>
          <a:p>
            <a:pPr lvl="0">
              <a:spcAft>
                <a:spcPts val="1200"/>
              </a:spcAft>
            </a:pPr>
            <a:r>
              <a:rPr lang="en-GB" dirty="0"/>
              <a:t>Convert between signed binary and </a:t>
            </a:r>
            <a:r>
              <a:rPr lang="en-GB" dirty="0" smtClean="0"/>
              <a:t>decimal</a:t>
            </a:r>
          </a:p>
          <a:p>
            <a:pPr lvl="0">
              <a:spcAft>
                <a:spcPts val="1200"/>
              </a:spcAft>
            </a:pPr>
            <a:r>
              <a:rPr lang="en-GB" dirty="0" smtClean="0"/>
              <a:t>Represent </a:t>
            </a:r>
            <a:r>
              <a:rPr lang="en-GB" dirty="0"/>
              <a:t>positive and negative numbers in two’s complement and specify the range of </a:t>
            </a:r>
            <a:r>
              <a:rPr lang="en-GB" i="1" dirty="0"/>
              <a:t>n</a:t>
            </a:r>
            <a:r>
              <a:rPr lang="en-GB" dirty="0"/>
              <a:t> bits</a:t>
            </a:r>
          </a:p>
          <a:p>
            <a:pPr lvl="0">
              <a:spcAft>
                <a:spcPts val="1200"/>
              </a:spcAft>
            </a:pPr>
            <a:r>
              <a:rPr lang="en-GB" dirty="0"/>
              <a:t>Perform subtraction using two’s complement</a:t>
            </a:r>
          </a:p>
          <a:p>
            <a:pPr lvl="0">
              <a:spcAft>
                <a:spcPts val="1200"/>
              </a:spcAft>
            </a:pPr>
            <a:r>
              <a:rPr lang="en-GB" dirty="0"/>
              <a:t>Understand how numbers with a fractional part can be represented in binary</a:t>
            </a:r>
          </a:p>
          <a:p>
            <a:pPr>
              <a:spcAft>
                <a:spcPts val="1200"/>
              </a:spcAft>
            </a:pPr>
            <a:r>
              <a:rPr lang="en-GB" dirty="0"/>
              <a:t>Use fixed point binary form to represent a real number in a given number of bits</a:t>
            </a:r>
          </a:p>
        </p:txBody>
      </p:sp>
    </p:spTree>
    <p:extLst>
      <p:ext uri="{BB962C8B-B14F-4D97-AF65-F5344CB8AC3E}">
        <p14:creationId xmlns:p14="http://schemas.microsoft.com/office/powerpoint/2010/main" val="383125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Subtraction with two’s complement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2242566"/>
            <a:ext cx="7797230" cy="3453607"/>
          </a:xfrm>
        </p:spPr>
        <p:txBody>
          <a:bodyPr/>
          <a:lstStyle/>
          <a:p>
            <a:r>
              <a:rPr lang="en-US" dirty="0" smtClean="0"/>
              <a:t>Two’s complement can be used to ensure subtraction will occur when adding negative values</a:t>
            </a:r>
          </a:p>
          <a:p>
            <a:r>
              <a:rPr lang="en-US" dirty="0" smtClean="0"/>
              <a:t>The calculation </a:t>
            </a:r>
            <a:r>
              <a:rPr lang="en-GB" dirty="0"/>
              <a:t>65</a:t>
            </a:r>
            <a:r>
              <a:rPr lang="en-GB" baseline="-25000" dirty="0"/>
              <a:t>10</a:t>
            </a:r>
            <a:r>
              <a:rPr lang="en-GB" dirty="0"/>
              <a:t> </a:t>
            </a:r>
            <a:r>
              <a:rPr lang="en-GB" dirty="0" smtClean="0"/>
              <a:t>- 43</a:t>
            </a:r>
            <a:r>
              <a:rPr lang="en-GB" baseline="-25000" dirty="0" smtClean="0"/>
              <a:t>10</a:t>
            </a:r>
            <a:r>
              <a:rPr lang="en-GB" dirty="0" smtClean="0"/>
              <a:t> should produce the same result as </a:t>
            </a:r>
            <a:r>
              <a:rPr lang="en-GB" dirty="0"/>
              <a:t>65</a:t>
            </a:r>
            <a:r>
              <a:rPr lang="en-GB" baseline="-25000" dirty="0"/>
              <a:t>10</a:t>
            </a:r>
            <a:r>
              <a:rPr lang="en-GB" dirty="0"/>
              <a:t> + -43</a:t>
            </a:r>
            <a:r>
              <a:rPr lang="en-GB" baseline="-25000" dirty="0"/>
              <a:t>10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This way we can always use addition when we want to subtract</a:t>
            </a:r>
            <a:endParaRPr lang="en-GB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6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Binary subtraction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Using two’s complement we can find </a:t>
            </a:r>
            <a:r>
              <a:rPr lang="en-GB" dirty="0"/>
              <a:t>65</a:t>
            </a:r>
            <a:r>
              <a:rPr lang="en-GB" baseline="-25000" dirty="0"/>
              <a:t>10</a:t>
            </a:r>
            <a:r>
              <a:rPr lang="en-GB" dirty="0"/>
              <a:t> + -43</a:t>
            </a:r>
            <a:r>
              <a:rPr lang="en-GB" baseline="-25000" dirty="0"/>
              <a:t>10</a:t>
            </a:r>
            <a:r>
              <a:rPr lang="en-GB" dirty="0"/>
              <a:t> </a:t>
            </a:r>
          </a:p>
          <a:p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30086"/>
              </p:ext>
            </p:extLst>
          </p:nvPr>
        </p:nvGraphicFramePr>
        <p:xfrm>
          <a:off x="1208389" y="2380998"/>
          <a:ext cx="6173150" cy="35484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7315"/>
                <a:gridCol w="617315"/>
                <a:gridCol w="617315"/>
                <a:gridCol w="617315"/>
                <a:gridCol w="617315"/>
                <a:gridCol w="617315"/>
                <a:gridCol w="617315"/>
                <a:gridCol w="617315"/>
                <a:gridCol w="617315"/>
                <a:gridCol w="617315"/>
              </a:tblGrid>
              <a:tr h="684000">
                <a:tc>
                  <a:txBody>
                    <a:bodyPr/>
                    <a:lstStyle/>
                    <a:p>
                      <a:pPr algn="ctr"/>
                      <a:endParaRPr lang="en-GB" sz="48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8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8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4800" b="1" kern="1200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GB" sz="4800" b="1" kern="1200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ctr"/>
                      <a:endParaRPr lang="en-GB" sz="4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4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en-GB" sz="4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GB" sz="4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4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en-GB" sz="4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ctr"/>
                      <a:endParaRPr lang="en-GB" sz="48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8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800" b="1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800" b="1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800" b="1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800" b="1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800" b="1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800" b="1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4800" b="1" kern="1200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GB" sz="4800" b="1" kern="1200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800" b="1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09980" y="5207543"/>
            <a:ext cx="1333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A41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Ignore the carry bit</a:t>
            </a:r>
            <a:endParaRPr lang="en-US" sz="1600" i="1" dirty="0">
              <a:solidFill>
                <a:srgbClr val="A41E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57739" y="5207543"/>
            <a:ext cx="1333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A41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is 22</a:t>
            </a:r>
            <a:r>
              <a:rPr lang="en-GB" sz="1600" i="1" baseline="-25000" dirty="0">
                <a:solidFill>
                  <a:srgbClr val="A41E21"/>
                </a:solidFill>
              </a:rPr>
              <a:t>10</a:t>
            </a:r>
            <a:endParaRPr lang="en-US" sz="1600" i="1" dirty="0">
              <a:solidFill>
                <a:srgbClr val="A41E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11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Two’s complement overflow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Where the result of the addition is too large to fit in the allocated number of bits, overflow will occur</a:t>
            </a:r>
          </a:p>
          <a:p>
            <a:pPr lvl="1"/>
            <a:r>
              <a:rPr lang="en-US" dirty="0" smtClean="0"/>
              <a:t>This is the same as standard binary addition</a:t>
            </a:r>
          </a:p>
          <a:p>
            <a:pPr lvl="1"/>
            <a:r>
              <a:rPr lang="en-US" dirty="0" smtClean="0"/>
              <a:t>If the result requires more bits than are available, the number will not be represented correctly</a:t>
            </a:r>
          </a:p>
          <a:p>
            <a:pPr lvl="1"/>
            <a:r>
              <a:rPr lang="en-US" dirty="0" smtClean="0"/>
              <a:t>A ‘1’ in the left most bit indicates a negative number, therefore overflow occurs above 127 with 8 bits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725040"/>
              </p:ext>
            </p:extLst>
          </p:nvPr>
        </p:nvGraphicFramePr>
        <p:xfrm>
          <a:off x="2267332" y="5048660"/>
          <a:ext cx="4938520" cy="11614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7315"/>
                <a:gridCol w="617315"/>
                <a:gridCol w="617315"/>
                <a:gridCol w="617315"/>
                <a:gridCol w="617315"/>
                <a:gridCol w="617315"/>
                <a:gridCol w="617315"/>
                <a:gridCol w="617315"/>
              </a:tblGrid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6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6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6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6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6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6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6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6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en-GB" sz="6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6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176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Two’s complement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Complete </a:t>
            </a:r>
            <a:r>
              <a:rPr lang="en-GB" b="1" dirty="0" smtClean="0"/>
              <a:t>Task 3</a:t>
            </a:r>
            <a:r>
              <a:rPr lang="en-GB" dirty="0" smtClean="0"/>
              <a:t>, </a:t>
            </a:r>
            <a:r>
              <a:rPr lang="en-GB" b="1" dirty="0" smtClean="0"/>
              <a:t>Worksheet 3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00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Binary fractions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The more bits we add to a binary value, the larger each new place value becomes</a:t>
            </a:r>
          </a:p>
          <a:p>
            <a:r>
              <a:rPr lang="en-US" dirty="0" smtClean="0"/>
              <a:t>Using bits to the right of the units column (after a notional point) introduces fractional values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Rob\AppData\Roaming\PixelMetrics\CaptureWiz\Temp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0" y="3771191"/>
            <a:ext cx="7604450" cy="171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530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Fractional values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Fractional values </a:t>
            </a:r>
            <a:r>
              <a:rPr lang="en-US" dirty="0"/>
              <a:t>are negative powers of </a:t>
            </a:r>
            <a:r>
              <a:rPr lang="en-US" dirty="0" smtClean="0"/>
              <a:t>2</a:t>
            </a:r>
          </a:p>
          <a:p>
            <a:r>
              <a:rPr lang="en-US" dirty="0" smtClean="0"/>
              <a:t>For </a:t>
            </a:r>
            <a:r>
              <a:rPr lang="en-US" dirty="0"/>
              <a:t>example: 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-2 </a:t>
            </a:r>
            <a:r>
              <a:rPr lang="en-US" dirty="0"/>
              <a:t>is </a:t>
            </a:r>
            <a:r>
              <a:rPr lang="en-US" dirty="0" smtClean="0"/>
              <a:t>the </a:t>
            </a:r>
            <a:r>
              <a:rPr lang="en-US" dirty="0"/>
              <a:t>same as </a:t>
            </a:r>
            <a:r>
              <a:rPr lang="en-US" sz="3200" dirty="0" smtClean="0"/>
              <a:t>½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smtClean="0"/>
              <a:t>0.25</a:t>
            </a:r>
            <a:r>
              <a:rPr lang="en-US" baseline="-25000" dirty="0" smtClean="0"/>
              <a:t>10</a:t>
            </a:r>
            <a:endParaRPr lang="en-US" baseline="-25000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444807"/>
              </p:ext>
            </p:extLst>
          </p:nvPr>
        </p:nvGraphicFramePr>
        <p:xfrm>
          <a:off x="923466" y="3619997"/>
          <a:ext cx="7236000" cy="14020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404000"/>
                <a:gridCol w="972000"/>
                <a:gridCol w="972000"/>
                <a:gridCol w="972000"/>
                <a:gridCol w="972000"/>
                <a:gridCol w="972000"/>
                <a:gridCol w="9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 </a:t>
                      </a:r>
                      <a:b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24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US" sz="24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en-US" sz="24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Decimal equivalent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175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Fixed-point binary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 fixed-point binary value uses a specified number of bits where the placement of the binary point is fixed</a:t>
            </a:r>
          </a:p>
          <a:p>
            <a:pPr lvl="1"/>
            <a:r>
              <a:rPr lang="en-US" dirty="0" smtClean="0"/>
              <a:t>For example, in an 8 bit fixed-point binary value, the binary point could be set between the fourth and fifth bits</a:t>
            </a:r>
          </a:p>
          <a:p>
            <a:pPr lvl="1"/>
            <a:r>
              <a:rPr lang="en-US" dirty="0" smtClean="0"/>
              <a:t>Therefore 6.625</a:t>
            </a:r>
            <a:r>
              <a:rPr lang="en-US" baseline="-25000" dirty="0" smtClean="0"/>
              <a:t>10 </a:t>
            </a:r>
            <a:r>
              <a:rPr lang="en-US" dirty="0" smtClean="0"/>
              <a:t>as a fixed-point byte would be: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effect does this have on accuracy and range?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068301"/>
              </p:ext>
            </p:extLst>
          </p:nvPr>
        </p:nvGraphicFramePr>
        <p:xfrm>
          <a:off x="971091" y="4101574"/>
          <a:ext cx="7200000" cy="133565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</a:tblGrid>
              <a:tr h="32423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1E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1E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1E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1E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20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1E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US" sz="20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1E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en-US" sz="20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1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1E21"/>
                    </a:solidFill>
                  </a:tcPr>
                </a:tc>
              </a:tr>
              <a:tr h="2975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b="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1800" b="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  <a:endParaRPr lang="en-US" sz="1800" b="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0.125</a:t>
                      </a:r>
                      <a:endParaRPr lang="en-US" sz="1800" b="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0.0625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</a:tr>
              <a:tr h="573654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4440193" y="4732675"/>
            <a:ext cx="249472" cy="258810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34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Fixed point binary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Complete </a:t>
            </a:r>
            <a:r>
              <a:rPr lang="en-GB" b="1" dirty="0" smtClean="0"/>
              <a:t>Task 4</a:t>
            </a:r>
            <a:r>
              <a:rPr lang="en-GB" dirty="0" smtClean="0"/>
              <a:t> on </a:t>
            </a:r>
            <a:r>
              <a:rPr lang="en-GB" b="1" dirty="0" smtClean="0"/>
              <a:t>Worksheet 3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490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Plenary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The fundamental building block of processor operation is addition</a:t>
            </a:r>
          </a:p>
          <a:p>
            <a:r>
              <a:rPr lang="en-US" dirty="0" smtClean="0"/>
              <a:t>Multiplication builds on this as the result of each place value multiplication is added together </a:t>
            </a:r>
          </a:p>
          <a:p>
            <a:r>
              <a:rPr lang="en-US" dirty="0" smtClean="0"/>
              <a:t>Negative values use two’s complement in order to be processed correctly without the need for additional processor logic circuits</a:t>
            </a:r>
          </a:p>
          <a:p>
            <a:r>
              <a:rPr lang="en-US" dirty="0" smtClean="0"/>
              <a:t>Fixed point binary is one way of representing binary fractions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04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Arithmetic and comparison operators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2165655"/>
            <a:ext cx="7797230" cy="3453607"/>
          </a:xfrm>
        </p:spPr>
        <p:txBody>
          <a:bodyPr/>
          <a:lstStyle/>
          <a:p>
            <a:r>
              <a:rPr lang="en-GB" dirty="0"/>
              <a:t>All computer instructions are based on </a:t>
            </a:r>
            <a:r>
              <a:rPr lang="en-GB" dirty="0" smtClean="0"/>
              <a:t>the fundamental a</a:t>
            </a:r>
            <a:r>
              <a:rPr lang="en-US" dirty="0" err="1" smtClean="0"/>
              <a:t>rithmetic</a:t>
            </a:r>
            <a:r>
              <a:rPr lang="en-US" dirty="0" smtClean="0"/>
              <a:t> </a:t>
            </a:r>
            <a:r>
              <a:rPr lang="en-US" dirty="0"/>
              <a:t>and comparison </a:t>
            </a:r>
            <a:r>
              <a:rPr lang="en-US" dirty="0" smtClean="0"/>
              <a:t>operators</a:t>
            </a:r>
          </a:p>
          <a:p>
            <a:pPr lvl="1"/>
            <a:r>
              <a:rPr lang="en-US" dirty="0" smtClean="0"/>
              <a:t>What are these operators?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1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Binary addition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GB" sz="9600" b="1" dirty="0">
                <a:solidFill>
                  <a:srgbClr val="EE3127"/>
                </a:solidFill>
              </a:rPr>
              <a:t>1 + 1 = 10?</a:t>
            </a:r>
          </a:p>
          <a:p>
            <a:r>
              <a:rPr lang="en-US" dirty="0" smtClean="0"/>
              <a:t>Computers are built from combinations of electronics called logic gates</a:t>
            </a:r>
          </a:p>
          <a:p>
            <a:r>
              <a:rPr lang="en-US" dirty="0" smtClean="0"/>
              <a:t>The most fundamental operation a computer processor performs is adding values</a:t>
            </a:r>
          </a:p>
          <a:p>
            <a:r>
              <a:rPr lang="en-US" dirty="0" smtClean="0"/>
              <a:t>Binary values are input into the processor and the result is determined using logic circuits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39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sz="16000"/>
              <a:t>Simple denary addition</a:t>
            </a:r>
          </a:p>
          <a:p>
            <a:pPr marL="0" indent="0">
              <a:buNone/>
            </a:pPr>
            <a:endParaRPr lang="en-GB" b="1" dirty="0" smtClean="0">
              <a:solidFill>
                <a:srgbClr val="99009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result of an addition can have a value and a </a:t>
            </a:r>
            <a:r>
              <a:rPr lang="en-US" dirty="0">
                <a:solidFill>
                  <a:srgbClr val="FF0000"/>
                </a:solidFill>
              </a:rPr>
              <a:t>carry</a:t>
            </a:r>
            <a:r>
              <a:rPr lang="en-US" dirty="0"/>
              <a:t> when the result is too large for the number position it is in</a:t>
            </a:r>
          </a:p>
          <a:p>
            <a:r>
              <a:rPr lang="en-GB" dirty="0" smtClean="0"/>
              <a:t>Working </a:t>
            </a:r>
            <a:r>
              <a:rPr lang="en-GB" dirty="0"/>
              <a:t>right to left :</a:t>
            </a:r>
            <a:br>
              <a:rPr lang="en-GB" dirty="0"/>
            </a:br>
            <a:endParaRPr lang="en-GB" dirty="0"/>
          </a:p>
          <a:p>
            <a:pPr marL="717550" indent="-452438">
              <a:buFont typeface="+mj-lt"/>
              <a:buAutoNum type="arabicPeriod"/>
            </a:pPr>
            <a:r>
              <a:rPr lang="en-GB" b="1" dirty="0"/>
              <a:t>Add the Units</a:t>
            </a:r>
            <a:endParaRPr lang="en-GB" b="1" dirty="0">
              <a:solidFill>
                <a:srgbClr val="990099"/>
              </a:solidFill>
            </a:endParaRPr>
          </a:p>
          <a:p>
            <a:pPr marL="717550" indent="-452438">
              <a:buFont typeface="+mj-lt"/>
              <a:buAutoNum type="arabicPeriod"/>
            </a:pPr>
            <a:r>
              <a:rPr lang="en-GB" b="1" dirty="0"/>
              <a:t>If Over </a:t>
            </a:r>
            <a:r>
              <a:rPr lang="en-GB" b="1" dirty="0" smtClean="0"/>
              <a:t>9, </a:t>
            </a:r>
            <a:r>
              <a:rPr lang="en-GB" i="1" dirty="0" smtClean="0">
                <a:solidFill>
                  <a:srgbClr val="FF0000"/>
                </a:solidFill>
              </a:rPr>
              <a:t>Carry</a:t>
            </a:r>
            <a:r>
              <a:rPr lang="en-GB" b="1" dirty="0" smtClean="0"/>
              <a:t> </a:t>
            </a:r>
            <a:r>
              <a:rPr lang="en-GB" b="1" dirty="0"/>
              <a:t>Tens</a:t>
            </a:r>
            <a:endParaRPr lang="en-GB" b="1" dirty="0">
              <a:solidFill>
                <a:srgbClr val="990099"/>
              </a:solidFill>
            </a:endParaRPr>
          </a:p>
          <a:p>
            <a:pPr marL="717550" indent="-452438">
              <a:buFont typeface="+mj-lt"/>
              <a:buAutoNum type="arabicPeriod"/>
            </a:pPr>
            <a:r>
              <a:rPr lang="en-GB" b="1" dirty="0"/>
              <a:t>Add Tens</a:t>
            </a:r>
            <a:endParaRPr lang="en-GB" b="1" dirty="0">
              <a:solidFill>
                <a:srgbClr val="990099"/>
              </a:solidFill>
            </a:endParaRPr>
          </a:p>
          <a:p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5431166" y="2864665"/>
            <a:ext cx="2623429" cy="2993879"/>
            <a:chOff x="5431166" y="2163907"/>
            <a:chExt cx="2623429" cy="2993879"/>
          </a:xfrm>
          <a:noFill/>
        </p:grpSpPr>
        <p:sp>
          <p:nvSpPr>
            <p:cNvPr id="7" name="Rectangle 6"/>
            <p:cNvSpPr/>
            <p:nvPr/>
          </p:nvSpPr>
          <p:spPr>
            <a:xfrm>
              <a:off x="5431166" y="2163908"/>
              <a:ext cx="2623429" cy="299387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612646" y="2811976"/>
              <a:ext cx="52771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GB" sz="4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GB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074636" y="2811976"/>
              <a:ext cx="527709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GB" sz="4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GB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708114" y="2811976"/>
              <a:ext cx="184731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endParaRPr lang="en-GB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12646" y="3554721"/>
              <a:ext cx="52771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GB" sz="4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GB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74636" y="3554721"/>
              <a:ext cx="527709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GB" sz="4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GB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708114" y="3554721"/>
              <a:ext cx="184731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endParaRPr lang="en-GB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12646" y="4326788"/>
              <a:ext cx="527709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GB" sz="48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GB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074636" y="4326788"/>
              <a:ext cx="527709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GB" sz="48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GB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708114" y="4326788"/>
              <a:ext cx="18473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endParaRPr lang="en-GB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696325" y="3554721"/>
              <a:ext cx="54374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GB" sz="4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GB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696325" y="4326788"/>
              <a:ext cx="54374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GB" sz="4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en-GB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13871" y="4326788"/>
              <a:ext cx="18473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endParaRPr lang="en-GB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5647190" y="4252136"/>
              <a:ext cx="2176574" cy="0"/>
            </a:xfrm>
            <a:prstGeom prst="line">
              <a:avLst/>
            </a:prstGeom>
            <a:grpFill/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6153669" y="4175180"/>
              <a:ext cx="184731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endPara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612646" y="2163907"/>
              <a:ext cx="527709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GB" sz="4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GB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H="1" flipV="1">
              <a:off x="6931836" y="2910810"/>
              <a:ext cx="355019" cy="1557352"/>
            </a:xfrm>
            <a:prstGeom prst="straightConnector1">
              <a:avLst/>
            </a:prstGeom>
            <a:grpFill/>
            <a:ln w="127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57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Binary addition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The rules of binary addition are the same:</a:t>
            </a:r>
          </a:p>
          <a:p>
            <a:pPr lvl="1"/>
            <a:r>
              <a:rPr lang="en-US" dirty="0" smtClean="0"/>
              <a:t>Three 1s occur during a carry operation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389863"/>
              </p:ext>
            </p:extLst>
          </p:nvPr>
        </p:nvGraphicFramePr>
        <p:xfrm>
          <a:off x="968525" y="2911174"/>
          <a:ext cx="7227374" cy="311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6241"/>
                <a:gridCol w="516241"/>
                <a:gridCol w="516241"/>
                <a:gridCol w="516241"/>
                <a:gridCol w="516241"/>
                <a:gridCol w="516241"/>
                <a:gridCol w="516241"/>
                <a:gridCol w="516241"/>
                <a:gridCol w="516241"/>
                <a:gridCol w="516241"/>
                <a:gridCol w="516241"/>
                <a:gridCol w="516241"/>
                <a:gridCol w="516241"/>
                <a:gridCol w="516241"/>
              </a:tblGrid>
              <a:tr h="439665"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9665"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9665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9665"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411" marR="108411" marT="54205" marB="542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958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Adding binary values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This concept can be extended to binary values of more than one bit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593088" y="2726718"/>
            <a:ext cx="4311182" cy="3321118"/>
            <a:chOff x="2601632" y="2701080"/>
            <a:chExt cx="4311182" cy="3321118"/>
          </a:xfrm>
        </p:grpSpPr>
        <p:grpSp>
          <p:nvGrpSpPr>
            <p:cNvPr id="23" name="Group 22"/>
            <p:cNvGrpSpPr/>
            <p:nvPr/>
          </p:nvGrpSpPr>
          <p:grpSpPr>
            <a:xfrm>
              <a:off x="2601632" y="2701080"/>
              <a:ext cx="4311182" cy="3321118"/>
              <a:chOff x="4604323" y="2613198"/>
              <a:chExt cx="4030446" cy="310485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720476" y="3310734"/>
                <a:ext cx="493346" cy="776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GB" sz="4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GB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217728" y="3310734"/>
                <a:ext cx="493346" cy="776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GB" sz="4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GB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714980" y="3310734"/>
                <a:ext cx="493346" cy="776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GB" sz="4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GB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212232" y="3310734"/>
                <a:ext cx="493346" cy="776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GB" sz="4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GB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217727" y="4110171"/>
                <a:ext cx="493347" cy="776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GB" sz="4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GB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714980" y="4110171"/>
                <a:ext cx="493346" cy="776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GB" sz="4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GB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212232" y="4110171"/>
                <a:ext cx="493346" cy="776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GB" sz="4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GB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20475" y="4941168"/>
                <a:ext cx="493347" cy="776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GB" sz="48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GB" sz="4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17727" y="4941168"/>
                <a:ext cx="493347" cy="776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GB" sz="48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GB" sz="4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714980" y="4941168"/>
                <a:ext cx="493347" cy="776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GB" sz="48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GB" sz="4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212232" y="4941168"/>
                <a:ext cx="493347" cy="776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GB" sz="48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735348" y="4110171"/>
                <a:ext cx="508333" cy="776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GB" sz="4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GB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735348" y="4941168"/>
                <a:ext cx="508333" cy="776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GB" sz="4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endParaRPr lang="en-GB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6246162" y="4777988"/>
                <a:ext cx="172702" cy="489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endParaRPr lang="en-GB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716951" y="4777988"/>
                <a:ext cx="172701" cy="489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endParaRPr lang="en-GB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214316" y="4941168"/>
                <a:ext cx="493347" cy="776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GB" sz="48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GB" sz="4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4644008" y="4860818"/>
                <a:ext cx="3168352" cy="0"/>
              </a:xfrm>
              <a:prstGeom prst="line">
                <a:avLst/>
              </a:prstGeom>
              <a:ln w="28575">
                <a:solidFill>
                  <a:srgbClr val="A41E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>
                <a:off x="5202210" y="4777988"/>
                <a:ext cx="172701" cy="489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endParaRPr lang="en-GB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8462067" y="3310734"/>
                <a:ext cx="172701" cy="776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endParaRPr lang="en-GB" sz="4800" dirty="0">
                  <a:solidFill>
                    <a:srgbClr val="99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8462068" y="4110171"/>
                <a:ext cx="172701" cy="776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endParaRPr lang="en-GB" sz="4800" dirty="0">
                  <a:solidFill>
                    <a:srgbClr val="99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8462066" y="4941168"/>
                <a:ext cx="172701" cy="776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endParaRPr lang="en-GB" sz="4800" b="1" dirty="0">
                  <a:solidFill>
                    <a:srgbClr val="99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720475" y="2613199"/>
                <a:ext cx="493346" cy="776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GB" sz="4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GB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374639" y="2613198"/>
                <a:ext cx="172702" cy="776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endParaRPr lang="en-GB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01074" y="2613199"/>
                <a:ext cx="493346" cy="776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GB" sz="4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GB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707390" y="2613199"/>
                <a:ext cx="493346" cy="776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GB" sz="4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GB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232944" y="3310734"/>
                <a:ext cx="493346" cy="776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GB" sz="4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GB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604323" y="2830362"/>
                <a:ext cx="758602" cy="374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GB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Carry</a:t>
                </a:r>
                <a:endParaRPr lang="en-GB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>
            <a:xfrm flipH="1" flipV="1">
              <a:off x="4173893" y="3560989"/>
              <a:ext cx="408733" cy="179297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4681130" y="3560989"/>
              <a:ext cx="408733" cy="179297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 flipV="1">
              <a:off x="5236355" y="3560989"/>
              <a:ext cx="408733" cy="179297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881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Adding bytes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Computers work with a fixed number of bits at a time</a:t>
            </a:r>
          </a:p>
          <a:p>
            <a:pPr lvl="1"/>
            <a:r>
              <a:rPr lang="en-US" dirty="0" smtClean="0"/>
              <a:t>This can cause problems</a:t>
            </a:r>
          </a:p>
          <a:p>
            <a:pPr lvl="1"/>
            <a:r>
              <a:rPr lang="en-US" dirty="0" smtClean="0"/>
              <a:t>What problem will there be when adding the following bytes and storing the result in one byte?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12236"/>
              </p:ext>
            </p:extLst>
          </p:nvPr>
        </p:nvGraphicFramePr>
        <p:xfrm>
          <a:off x="1263800" y="3653112"/>
          <a:ext cx="6668505" cy="2261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0945"/>
                <a:gridCol w="740945"/>
                <a:gridCol w="740945"/>
                <a:gridCol w="740945"/>
                <a:gridCol w="740945"/>
                <a:gridCol w="740945"/>
                <a:gridCol w="740945"/>
                <a:gridCol w="740945"/>
                <a:gridCol w="740945"/>
              </a:tblGrid>
              <a:tr h="1128316">
                <a:tc>
                  <a:txBody>
                    <a:bodyPr/>
                    <a:lstStyle/>
                    <a:p>
                      <a:pPr algn="ctr"/>
                      <a:endParaRPr lang="en-GB" sz="6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6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6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6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6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6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6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6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en-GB" sz="6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6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28316">
                <a:tc>
                  <a:txBody>
                    <a:bodyPr/>
                    <a:lstStyle/>
                    <a:p>
                      <a:pPr algn="ctr"/>
                      <a:r>
                        <a:rPr lang="en-GB" sz="6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GB" sz="6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6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6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6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6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6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6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6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GB" sz="6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6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192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Overflow error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When the result of an addition is too large for the number of bits the computer works with there will be an </a:t>
            </a:r>
            <a:r>
              <a:rPr lang="en-US" b="1" dirty="0" smtClean="0"/>
              <a:t>overflow error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59369" y="5993048"/>
            <a:ext cx="870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EE3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000" baseline="30000" dirty="0" smtClean="0">
                <a:solidFill>
                  <a:srgbClr val="EE3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 smtClean="0">
                <a:solidFill>
                  <a:srgbClr val="EE3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Bit</a:t>
            </a:r>
            <a:endParaRPr lang="en-US" sz="2000" dirty="0">
              <a:solidFill>
                <a:srgbClr val="EE31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337912"/>
              </p:ext>
            </p:extLst>
          </p:nvPr>
        </p:nvGraphicFramePr>
        <p:xfrm>
          <a:off x="1254976" y="3048686"/>
          <a:ext cx="6174851" cy="30607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6851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</a:tblGrid>
              <a:tr h="684000"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0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0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0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0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GB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4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en-GB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4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GB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0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4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GB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599" marR="155599" marT="77798" marB="777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H="1" flipV="1">
            <a:off x="3512685" y="3811424"/>
            <a:ext cx="529071" cy="166218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129082" y="3811424"/>
            <a:ext cx="529071" cy="166218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909222" y="3811424"/>
            <a:ext cx="529071" cy="166218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309917" y="3811424"/>
            <a:ext cx="529071" cy="166218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/>
          <p:cNvSpPr/>
          <p:nvPr/>
        </p:nvSpPr>
        <p:spPr>
          <a:xfrm rot="13041020">
            <a:off x="1460949" y="3203692"/>
            <a:ext cx="2766716" cy="2698542"/>
          </a:xfrm>
          <a:prstGeom prst="arc">
            <a:avLst>
              <a:gd name="adj1" fmla="val 16200000"/>
              <a:gd name="adj2" fmla="val 956105"/>
            </a:avLst>
          </a:prstGeom>
          <a:ln w="38100">
            <a:solidFill>
              <a:srgbClr val="EE3127"/>
            </a:solidFill>
            <a:prstDash val="sysDash"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287388"/>
      </p:ext>
    </p:extLst>
  </p:cSld>
  <p:clrMapOvr>
    <a:masterClrMapping/>
  </p:clrMapOvr>
</p:sld>
</file>

<file path=ppt/theme/theme1.xml><?xml version="1.0" encoding="utf-8"?>
<a:theme xmlns:a="http://schemas.openxmlformats.org/drawingml/2006/main" name="Uni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3</Template>
  <TotalTime>2074</TotalTime>
  <Words>1246</Words>
  <Application>Microsoft Office PowerPoint</Application>
  <PresentationFormat>On-screen Show (4:3)</PresentationFormat>
  <Paragraphs>441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Museo 900</vt:lpstr>
      <vt:lpstr>Museo900-Regular</vt:lpstr>
      <vt:lpstr>Museo 700</vt:lpstr>
      <vt:lpstr>Calibri</vt:lpstr>
      <vt:lpstr>Consolas</vt:lpstr>
      <vt:lpstr>Cambria Math</vt:lpstr>
      <vt:lpstr>Museo 100</vt:lpstr>
      <vt:lpstr>Museo 500</vt:lpstr>
      <vt:lpstr>Unit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 Online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Heathcote</dc:creator>
  <cp:lastModifiedBy>Robert Heathcote</cp:lastModifiedBy>
  <cp:revision>229</cp:revision>
  <dcterms:created xsi:type="dcterms:W3CDTF">2015-03-13T10:25:06Z</dcterms:created>
  <dcterms:modified xsi:type="dcterms:W3CDTF">2015-06-29T08:27:50Z</dcterms:modified>
</cp:coreProperties>
</file>