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306" r:id="rId4"/>
    <p:sldId id="383" r:id="rId5"/>
    <p:sldId id="384" r:id="rId6"/>
    <p:sldId id="395" r:id="rId7"/>
    <p:sldId id="397" r:id="rId8"/>
    <p:sldId id="398" r:id="rId9"/>
    <p:sldId id="385" r:id="rId10"/>
    <p:sldId id="386" r:id="rId11"/>
    <p:sldId id="387" r:id="rId12"/>
    <p:sldId id="399" r:id="rId13"/>
    <p:sldId id="388" r:id="rId14"/>
    <p:sldId id="394" r:id="rId15"/>
    <p:sldId id="389" r:id="rId16"/>
    <p:sldId id="390" r:id="rId17"/>
    <p:sldId id="400" r:id="rId18"/>
    <p:sldId id="401" r:id="rId19"/>
    <p:sldId id="391" r:id="rId20"/>
    <p:sldId id="392" r:id="rId21"/>
    <p:sldId id="402" r:id="rId22"/>
    <p:sldId id="396" r:id="rId23"/>
    <p:sldId id="393" r:id="rId24"/>
    <p:sldId id="353" r:id="rId25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7"/>
    </p:embeddedFont>
    <p:embeddedFont>
      <p:font typeface="Museo 700" panose="02000000000000000000" pitchFamily="2" charset="0"/>
      <p:bold r:id="rId28"/>
    </p:embeddedFont>
    <p:embeddedFont>
      <p:font typeface="Museo 900" panose="02000000000000000000" pitchFamily="2" charset="0"/>
      <p:bold r:id="rId29"/>
    </p:embeddedFont>
    <p:embeddedFont>
      <p:font typeface="Museo 500" panose="02000000000000000000" pitchFamily="2" charset="0"/>
      <p:regular r:id="rId30"/>
    </p:embeddedFont>
    <p:embeddedFont>
      <p:font typeface="Museo 100" panose="020000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3127"/>
    <a:srgbClr val="66CCFF"/>
    <a:srgbClr val="FEE344"/>
    <a:srgbClr val="A41E21"/>
    <a:srgbClr val="238296"/>
    <a:srgbClr val="5C89A4"/>
    <a:srgbClr val="D1919B"/>
    <a:srgbClr val="C396A3"/>
    <a:srgbClr val="98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996" y="7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6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64508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compression and encryption algorithms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  <p:pic>
        <p:nvPicPr>
          <p:cNvPr id="37" name="Picture 36" descr="Logo Unit 3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Logo Unit 3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compression and encryption algorithms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6" name="Picture 45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compression and encryption algorithms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compression and encryption algorithms</a:t>
            </a:r>
          </a:p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GB" dirty="0" smtClean="0">
                <a:latin typeface="Museo 900" panose="02000000000000000000" pitchFamily="50" charset="0"/>
              </a:rPr>
              <a:t>Data compression and encryption algorithms</a:t>
            </a: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Data representation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RLE of sound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 sound recording could have </a:t>
            </a:r>
            <a:r>
              <a:rPr lang="en-GB" dirty="0"/>
              <a:t>many thousands of samples </a:t>
            </a:r>
            <a:r>
              <a:rPr lang="en-GB" dirty="0" smtClean="0"/>
              <a:t>taken </a:t>
            </a:r>
            <a:r>
              <a:rPr lang="en-GB" dirty="0"/>
              <a:t>every </a:t>
            </a:r>
            <a:r>
              <a:rPr lang="en-GB" dirty="0" smtClean="0"/>
              <a:t>second (typically 44,000)</a:t>
            </a:r>
            <a:endParaRPr lang="en-GB" dirty="0"/>
          </a:p>
          <a:p>
            <a:pPr lvl="1"/>
            <a:r>
              <a:rPr lang="en-GB" dirty="0" smtClean="0"/>
              <a:t>The same sound or note played for a fraction of a second could result in hundreds of identical samples</a:t>
            </a:r>
          </a:p>
          <a:p>
            <a:pPr lvl="1"/>
            <a:r>
              <a:rPr lang="en-GB" dirty="0" smtClean="0"/>
              <a:t>RLE records one example of the sample and how many times it consecutively repeats</a:t>
            </a:r>
          </a:p>
          <a:p>
            <a:r>
              <a:rPr lang="en-GB" dirty="0" smtClean="0"/>
              <a:t>For example, notes in music could be reduced: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29810" y="4799076"/>
            <a:ext cx="4603702" cy="1321825"/>
            <a:chOff x="1027561" y="5360780"/>
            <a:chExt cx="4603702" cy="1321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1874066" y="5541479"/>
              <a:ext cx="289711" cy="5794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2163777" y="5541479"/>
              <a:ext cx="289711" cy="5794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2435379" y="5541479"/>
              <a:ext cx="289711" cy="5794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2706979" y="5840242"/>
              <a:ext cx="289711" cy="5794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2969528" y="5740654"/>
              <a:ext cx="289711" cy="5794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3213966" y="5741027"/>
              <a:ext cx="289711" cy="5794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3503677" y="5840610"/>
              <a:ext cx="289711" cy="5794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3793388" y="5360780"/>
              <a:ext cx="289711" cy="5794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4064978" y="5360780"/>
              <a:ext cx="289711" cy="5794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4354689" y="5450933"/>
              <a:ext cx="289711" cy="5794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4626296" y="5450933"/>
              <a:ext cx="289711" cy="5794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9" r="25000"/>
            <a:stretch/>
          </p:blipFill>
          <p:spPr>
            <a:xfrm>
              <a:off x="4888821" y="5549773"/>
              <a:ext cx="289711" cy="57942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027561" y="5433948"/>
              <a:ext cx="4603702" cy="1248657"/>
              <a:chOff x="1036617" y="5560695"/>
              <a:chExt cx="4603702" cy="124865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291" y="5560695"/>
                <a:ext cx="475280" cy="1248657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1036617" y="5741027"/>
                <a:ext cx="4603702" cy="768415"/>
                <a:chOff x="1869526" y="5741027"/>
                <a:chExt cx="4137433" cy="76841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869526" y="5930020"/>
                  <a:ext cx="41374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869526" y="5741027"/>
                  <a:ext cx="41374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869526" y="6120895"/>
                  <a:ext cx="41374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869526" y="6320449"/>
                  <a:ext cx="41374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869526" y="6509442"/>
                  <a:ext cx="41374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7" name="Straight Arrow Connector 26"/>
          <p:cNvCxnSpPr/>
          <p:nvPr/>
        </p:nvCxnSpPr>
        <p:spPr>
          <a:xfrm>
            <a:off x="5767057" y="5441491"/>
            <a:ext cx="6609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09662"/>
              </p:ext>
            </p:extLst>
          </p:nvPr>
        </p:nvGraphicFramePr>
        <p:xfrm>
          <a:off x="6427960" y="5216651"/>
          <a:ext cx="2016000" cy="5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1479" y="567013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2426" y="5486759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1479" y="528760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1479" y="509731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1479" y="48977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0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Dictionary compression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2659591"/>
          </a:xfrm>
        </p:spPr>
        <p:txBody>
          <a:bodyPr/>
          <a:lstStyle/>
          <a:p>
            <a:r>
              <a:rPr lang="en-GB" dirty="0" smtClean="0"/>
              <a:t>Spots regularly occurring data and stores it separately in a dictionary  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reference to the entry in the dictionary is </a:t>
            </a:r>
            <a:r>
              <a:rPr lang="en-GB" dirty="0" smtClean="0"/>
              <a:t>stored in the main file </a:t>
            </a:r>
            <a:r>
              <a:rPr lang="en-GB" dirty="0"/>
              <a:t>thereby reducing the original data </a:t>
            </a:r>
            <a:r>
              <a:rPr lang="en-GB" dirty="0" smtClean="0"/>
              <a:t>stored</a:t>
            </a:r>
          </a:p>
          <a:p>
            <a:pPr lvl="1"/>
            <a:r>
              <a:rPr lang="en-GB" dirty="0" smtClean="0"/>
              <a:t>Even though the dictionary produces additional overheads the space saving negates this problem</a:t>
            </a:r>
          </a:p>
        </p:txBody>
      </p:sp>
    </p:spTree>
    <p:extLst>
      <p:ext uri="{BB962C8B-B14F-4D97-AF65-F5344CB8AC3E}">
        <p14:creationId xmlns:p14="http://schemas.microsoft.com/office/powerpoint/2010/main" val="282127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Forming a dictionary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1463" lvl="1" indent="-271463">
              <a:spcAft>
                <a:spcPts val="1400"/>
              </a:spcAft>
            </a:pPr>
            <a:r>
              <a:rPr lang="en-GB" sz="2500" dirty="0" smtClean="0">
                <a:solidFill>
                  <a:schemeClr val="tx1"/>
                </a:solidFill>
              </a:rPr>
              <a:t>Compress the phrase “</a:t>
            </a:r>
            <a:r>
              <a:rPr lang="en-GB" sz="2500" i="1" dirty="0" smtClean="0">
                <a:solidFill>
                  <a:srgbClr val="EE3127"/>
                </a:solidFill>
              </a:rPr>
              <a:t>no pain no gain</a:t>
            </a:r>
            <a:r>
              <a:rPr lang="en-GB" sz="2500" dirty="0" smtClean="0">
                <a:solidFill>
                  <a:schemeClr val="tx1"/>
                </a:solidFill>
              </a:rPr>
              <a:t>” [15 bytes]</a:t>
            </a:r>
          </a:p>
          <a:p>
            <a:pPr lvl="1"/>
            <a:r>
              <a:rPr lang="en-GB" dirty="0" smtClean="0"/>
              <a:t>Split the phrase up into repeated words or characters</a:t>
            </a:r>
            <a:endParaRPr lang="en-GB" dirty="0"/>
          </a:p>
          <a:p>
            <a:pPr marL="271463" lvl="1" indent="-271463">
              <a:spcAft>
                <a:spcPts val="1400"/>
              </a:spcAft>
            </a:pPr>
            <a:endParaRPr lang="en-GB" sz="2500" dirty="0" smtClean="0">
              <a:solidFill>
                <a:schemeClr val="tx1"/>
              </a:solidFill>
            </a:endParaRPr>
          </a:p>
          <a:p>
            <a:pPr marL="271463" lvl="1" indent="-271463">
              <a:spcAft>
                <a:spcPts val="1400"/>
              </a:spcAft>
            </a:pPr>
            <a:endParaRPr lang="en-GB" sz="2500" dirty="0">
              <a:solidFill>
                <a:schemeClr val="tx1"/>
              </a:solidFill>
            </a:endParaRPr>
          </a:p>
          <a:p>
            <a:pPr marL="0" lvl="1" indent="0">
              <a:spcAft>
                <a:spcPts val="1400"/>
              </a:spcAft>
              <a:buNone/>
            </a:pPr>
            <a:r>
              <a:rPr lang="en-GB" sz="2500" dirty="0">
                <a:solidFill>
                  <a:schemeClr val="tx1"/>
                </a:solidFill>
              </a:rPr>
              <a:t/>
            </a:r>
            <a:br>
              <a:rPr lang="en-GB" sz="2500" dirty="0">
                <a:solidFill>
                  <a:schemeClr val="tx1"/>
                </a:solidFill>
              </a:rPr>
            </a:br>
            <a:endParaRPr lang="en-GB" sz="2500" dirty="0" smtClean="0">
              <a:solidFill>
                <a:schemeClr val="tx1"/>
              </a:solidFill>
            </a:endParaRPr>
          </a:p>
          <a:p>
            <a:pPr marL="271463" lvl="1" indent="-271463">
              <a:spcAft>
                <a:spcPts val="1400"/>
              </a:spcAft>
            </a:pPr>
            <a:r>
              <a:rPr lang="en-GB" sz="2500" dirty="0" smtClean="0">
                <a:solidFill>
                  <a:schemeClr val="tx1"/>
                </a:solidFill>
              </a:rPr>
              <a:t>Using </a:t>
            </a:r>
            <a:r>
              <a:rPr lang="en-GB" sz="2500" dirty="0">
                <a:solidFill>
                  <a:schemeClr val="tx1"/>
                </a:solidFill>
              </a:rPr>
              <a:t>the </a:t>
            </a:r>
            <a:r>
              <a:rPr lang="en-GB" sz="2500" dirty="0" smtClean="0">
                <a:solidFill>
                  <a:schemeClr val="tx1"/>
                </a:solidFill>
              </a:rPr>
              <a:t>simple dictionary example above: </a:t>
            </a:r>
          </a:p>
          <a:p>
            <a:pPr marL="0" lvl="1" indent="0" algn="ctr">
              <a:spcAft>
                <a:spcPts val="1400"/>
              </a:spcAft>
              <a:buNone/>
            </a:pPr>
            <a:r>
              <a:rPr lang="en-GB" sz="2500" dirty="0" smtClean="0">
                <a:solidFill>
                  <a:srgbClr val="EE3127"/>
                </a:solidFill>
              </a:rPr>
              <a:t>“</a:t>
            </a:r>
            <a:r>
              <a:rPr lang="en-GB" sz="2500" i="1" dirty="0">
                <a:solidFill>
                  <a:srgbClr val="EE3127"/>
                </a:solidFill>
              </a:rPr>
              <a:t>no pain no gain</a:t>
            </a:r>
            <a:r>
              <a:rPr lang="en-GB" sz="2500" dirty="0">
                <a:solidFill>
                  <a:srgbClr val="EE3127"/>
                </a:solidFill>
              </a:rPr>
              <a:t>” </a:t>
            </a:r>
            <a:r>
              <a:rPr lang="en-GB" sz="2500" dirty="0">
                <a:solidFill>
                  <a:schemeClr val="tx1"/>
                </a:solidFill>
              </a:rPr>
              <a:t>=</a:t>
            </a:r>
            <a:r>
              <a:rPr lang="en-GB" sz="2500" dirty="0">
                <a:solidFill>
                  <a:srgbClr val="EE3127"/>
                </a:solidFill>
              </a:rPr>
              <a:t> </a:t>
            </a:r>
            <a:r>
              <a:rPr lang="en-GB" sz="2500" dirty="0" smtClean="0">
                <a:solidFill>
                  <a:srgbClr val="EE3127"/>
                </a:solidFill>
              </a:rPr>
              <a:t>0001 1000 1110 </a:t>
            </a:r>
            <a:r>
              <a:rPr lang="en-GB" sz="2500" dirty="0" smtClean="0">
                <a:solidFill>
                  <a:schemeClr val="tx1"/>
                </a:solidFill>
              </a:rPr>
              <a:t>=</a:t>
            </a:r>
            <a:r>
              <a:rPr lang="en-GB" sz="2500" dirty="0" smtClean="0">
                <a:solidFill>
                  <a:srgbClr val="EE3127"/>
                </a:solidFill>
              </a:rPr>
              <a:t> </a:t>
            </a:r>
            <a:r>
              <a:rPr lang="en-GB" sz="2500" dirty="0" smtClean="0">
                <a:solidFill>
                  <a:schemeClr val="tx1"/>
                </a:solidFill>
              </a:rPr>
              <a:t>[12 bits]</a:t>
            </a:r>
            <a:endParaRPr lang="en-GB" sz="25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07829"/>
              </p:ext>
            </p:extLst>
          </p:nvPr>
        </p:nvGraphicFramePr>
        <p:xfrm>
          <a:off x="2782428" y="2757784"/>
          <a:ext cx="3420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000"/>
                <a:gridCol w="1140000"/>
                <a:gridCol w="11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no_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ain_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Compressing larger volumes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a text document each letter could be stored as an ASCII code of 8 </a:t>
            </a:r>
            <a:r>
              <a:rPr lang="en-GB" dirty="0" smtClean="0"/>
              <a:t>bits</a:t>
            </a:r>
          </a:p>
          <a:p>
            <a:r>
              <a:rPr lang="en-GB" dirty="0" smtClean="0"/>
              <a:t>In this </a:t>
            </a:r>
            <a:r>
              <a:rPr lang="en-GB" dirty="0"/>
              <a:t>document </a:t>
            </a:r>
            <a:r>
              <a:rPr lang="en-GB" dirty="0" smtClean="0"/>
              <a:t>the </a:t>
            </a:r>
            <a:r>
              <a:rPr lang="en-GB" dirty="0"/>
              <a:t>word </a:t>
            </a:r>
            <a:r>
              <a:rPr lang="en-GB" dirty="0" smtClean="0"/>
              <a:t>‘</a:t>
            </a:r>
            <a:r>
              <a:rPr lang="en-GB" i="1" dirty="0" smtClean="0"/>
              <a:t>because</a:t>
            </a:r>
            <a:r>
              <a:rPr lang="en-GB" dirty="0" smtClean="0"/>
              <a:t>’ requires 40 </a:t>
            </a:r>
            <a:r>
              <a:rPr lang="en-GB" dirty="0"/>
              <a:t>bits of </a:t>
            </a:r>
            <a:r>
              <a:rPr lang="en-GB" dirty="0" smtClean="0"/>
              <a:t>data (7 letters x 8 bits)</a:t>
            </a:r>
          </a:p>
          <a:p>
            <a:r>
              <a:rPr lang="en-GB" dirty="0" smtClean="0"/>
              <a:t>Instead, </a:t>
            </a:r>
            <a:r>
              <a:rPr lang="en-GB" dirty="0"/>
              <a:t>the word could be added to a dictionary and assigned the </a:t>
            </a:r>
            <a:r>
              <a:rPr lang="en-GB" dirty="0" smtClean="0"/>
              <a:t>binary code </a:t>
            </a:r>
            <a:r>
              <a:rPr lang="en-GB" dirty="0"/>
              <a:t>01 </a:t>
            </a:r>
            <a:r>
              <a:rPr lang="en-GB" dirty="0" smtClean="0"/>
              <a:t>which is a reduction of 38 bits for each occurrence</a:t>
            </a:r>
          </a:p>
          <a:p>
            <a:r>
              <a:rPr lang="en-GB" dirty="0" smtClean="0"/>
              <a:t>A saving for 50 occurrences of the word:</a:t>
            </a:r>
          </a:p>
          <a:p>
            <a:pPr lvl="1"/>
            <a:r>
              <a:rPr lang="en-GB" dirty="0" smtClean="0"/>
              <a:t>50 x 38 bits saving = 1,900 bits saved, or 238 bytes</a:t>
            </a:r>
          </a:p>
        </p:txBody>
      </p:sp>
    </p:spTree>
    <p:extLst>
      <p:ext uri="{BB962C8B-B14F-4D97-AF65-F5344CB8AC3E}">
        <p14:creationId xmlns:p14="http://schemas.microsoft.com/office/powerpoint/2010/main" val="392460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Compression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Tasks 1</a:t>
            </a:r>
            <a:r>
              <a:rPr lang="en-GB" dirty="0" smtClean="0"/>
              <a:t>, </a:t>
            </a:r>
            <a:r>
              <a:rPr lang="en-GB" b="1" dirty="0" smtClean="0"/>
              <a:t>2</a:t>
            </a:r>
            <a:r>
              <a:rPr lang="en-GB" dirty="0" smtClean="0"/>
              <a:t> and </a:t>
            </a:r>
            <a:r>
              <a:rPr lang="en-GB" b="1" dirty="0" smtClean="0"/>
              <a:t>3</a:t>
            </a:r>
            <a:r>
              <a:rPr lang="en-GB" dirty="0" smtClean="0"/>
              <a:t> of </a:t>
            </a:r>
            <a:r>
              <a:rPr lang="en-GB" b="1" dirty="0" smtClean="0"/>
              <a:t>Worksheet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02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way of making sure data cannot be understood if you don’t possess the means to decrypt </a:t>
            </a:r>
            <a:r>
              <a:rPr lang="en-GB" dirty="0" smtClean="0"/>
              <a:t>it</a:t>
            </a:r>
          </a:p>
          <a:p>
            <a:pPr lvl="1"/>
            <a:r>
              <a:rPr lang="en-GB" dirty="0" smtClean="0"/>
              <a:t>Plaintext </a:t>
            </a:r>
            <a:r>
              <a:rPr lang="en-GB" dirty="0"/>
              <a:t>of a message sent is encrypted using a cipher </a:t>
            </a:r>
            <a:r>
              <a:rPr lang="en-GB" dirty="0" smtClean="0"/>
              <a:t>algorithm and key into </a:t>
            </a:r>
            <a:r>
              <a:rPr lang="en-GB" dirty="0"/>
              <a:t>equivalent </a:t>
            </a:r>
            <a:r>
              <a:rPr lang="en-GB" dirty="0" smtClean="0"/>
              <a:t>ciphertext</a:t>
            </a:r>
            <a:endParaRPr lang="en-GB" dirty="0"/>
          </a:p>
          <a:p>
            <a:pPr lvl="1"/>
            <a:r>
              <a:rPr lang="en-GB" dirty="0" smtClean="0"/>
              <a:t>When received, </a:t>
            </a:r>
            <a:r>
              <a:rPr lang="en-GB" dirty="0"/>
              <a:t>the ciphertext is decrypted back to plaintext using </a:t>
            </a:r>
            <a:r>
              <a:rPr lang="en-GB" dirty="0" smtClean="0"/>
              <a:t>the same or different key</a:t>
            </a:r>
          </a:p>
          <a:p>
            <a:pPr lvl="1"/>
            <a:r>
              <a:rPr lang="en-GB" dirty="0" smtClean="0"/>
              <a:t>Two methods at the opposite end of the security spectrum are the Caesar cipher and the Vernam cipher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6" y="5048514"/>
            <a:ext cx="7223006" cy="9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Caesar cipher is most basic type of encryption and the most </a:t>
            </a:r>
            <a:r>
              <a:rPr lang="en-US" dirty="0" smtClean="0"/>
              <a:t>insecure</a:t>
            </a:r>
            <a:endParaRPr lang="en-US" dirty="0" smtClean="0"/>
          </a:p>
          <a:p>
            <a:r>
              <a:rPr lang="en-GB" dirty="0" smtClean="0"/>
              <a:t>Letters </a:t>
            </a:r>
            <a:r>
              <a:rPr lang="en-GB" dirty="0"/>
              <a:t>of the </a:t>
            </a:r>
            <a:r>
              <a:rPr lang="en-GB" dirty="0" smtClean="0"/>
              <a:t>alphabet are shifted </a:t>
            </a:r>
            <a:r>
              <a:rPr lang="en-GB" dirty="0"/>
              <a:t>by a consistent </a:t>
            </a:r>
            <a:r>
              <a:rPr lang="en-GB" dirty="0" smtClean="0"/>
              <a:t>amount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1" y="3574570"/>
            <a:ext cx="6363418" cy="26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Brute force attack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brute force attack attempts to apply every possible key to decrypt ciphertext until one works</a:t>
            </a:r>
          </a:p>
          <a:p>
            <a:r>
              <a:rPr lang="en-GB" dirty="0" smtClean="0"/>
              <a:t>How many attempts might this take with the Caesar cipher?</a:t>
            </a:r>
          </a:p>
          <a:p>
            <a:pPr lvl="1"/>
            <a:r>
              <a:rPr lang="en-GB" dirty="0" smtClean="0"/>
              <a:t>Spaces are often removed to mask word lengths</a:t>
            </a:r>
          </a:p>
          <a:p>
            <a:pPr lvl="1"/>
            <a:r>
              <a:rPr lang="en-GB" dirty="0" smtClean="0"/>
              <a:t>Use the brute force method to decrypt the following: </a:t>
            </a:r>
            <a:r>
              <a:rPr lang="en-GB" dirty="0" smtClean="0"/>
              <a:t>(Or, you could start </a:t>
            </a:r>
            <a:r>
              <a:rPr lang="en-GB" dirty="0" smtClean="0"/>
              <a:t>by assuming vowels have the most occurrences)</a:t>
            </a: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EE31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GAGDC NNQPV CTIGV </a:t>
            </a:r>
            <a:endParaRPr lang="en-GB" sz="5400" b="1" dirty="0">
              <a:solidFill>
                <a:srgbClr val="EE31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5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Frequency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Letters </a:t>
            </a:r>
            <a:r>
              <a:rPr lang="en-GB" dirty="0"/>
              <a:t>are not used equally often</a:t>
            </a:r>
          </a:p>
          <a:p>
            <a:r>
              <a:rPr lang="en-GB" dirty="0"/>
              <a:t>In English, </a:t>
            </a:r>
            <a:r>
              <a:rPr lang="en-GB" b="1" dirty="0">
                <a:solidFill>
                  <a:srgbClr val="EE3127"/>
                </a:solidFill>
              </a:rPr>
              <a:t>E</a:t>
            </a:r>
            <a:r>
              <a:rPr lang="en-GB" dirty="0"/>
              <a:t> is by far the most common letter, followed by </a:t>
            </a:r>
            <a:r>
              <a:rPr lang="en-GB" b="1" dirty="0" smtClean="0">
                <a:solidFill>
                  <a:srgbClr val="EE3127"/>
                </a:solidFill>
              </a:rPr>
              <a:t>T</a:t>
            </a:r>
            <a:r>
              <a:rPr lang="en-GB" dirty="0"/>
              <a:t>, </a:t>
            </a:r>
            <a:r>
              <a:rPr lang="en-GB" b="1" dirty="0" smtClean="0">
                <a:solidFill>
                  <a:srgbClr val="EE3127"/>
                </a:solidFill>
              </a:rPr>
              <a:t>A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EE3127"/>
                </a:solidFill>
              </a:rPr>
              <a:t>O</a:t>
            </a:r>
            <a:r>
              <a:rPr lang="en-GB" dirty="0" smtClean="0"/>
              <a:t>, </a:t>
            </a:r>
            <a:r>
              <a:rPr lang="en-GB" b="1" dirty="0">
                <a:solidFill>
                  <a:srgbClr val="EE3127"/>
                </a:solidFill>
              </a:rPr>
              <a:t>I</a:t>
            </a:r>
            <a:r>
              <a:rPr lang="en-GB" dirty="0"/>
              <a:t>, </a:t>
            </a:r>
            <a:r>
              <a:rPr lang="en-GB" b="1" dirty="0" smtClean="0">
                <a:solidFill>
                  <a:srgbClr val="EE3127"/>
                </a:solidFill>
              </a:rPr>
              <a:t>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EE3127"/>
                </a:solidFill>
              </a:rPr>
              <a:t>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EE3127"/>
                </a:solidFill>
              </a:rPr>
              <a:t>R</a:t>
            </a:r>
            <a:r>
              <a:rPr lang="en-GB" dirty="0" smtClean="0"/>
              <a:t>, then</a:t>
            </a:r>
            <a:r>
              <a:rPr lang="en-GB" b="1" dirty="0" smtClean="0">
                <a:solidFill>
                  <a:srgbClr val="FF95F2"/>
                </a:solidFill>
              </a:rPr>
              <a:t> </a:t>
            </a:r>
            <a:r>
              <a:rPr lang="en-GB" b="1" dirty="0" smtClean="0">
                <a:solidFill>
                  <a:srgbClr val="EE3127"/>
                </a:solidFill>
              </a:rPr>
              <a:t>H</a:t>
            </a:r>
            <a:endParaRPr lang="en-GB" b="1" dirty="0">
              <a:solidFill>
                <a:srgbClr val="EE3127"/>
              </a:solidFill>
            </a:endParaRPr>
          </a:p>
          <a:p>
            <a:r>
              <a:rPr lang="en-GB" dirty="0"/>
              <a:t>Other letters like </a:t>
            </a:r>
            <a:r>
              <a:rPr lang="en-GB" b="1" dirty="0">
                <a:solidFill>
                  <a:srgbClr val="EE3127"/>
                </a:solidFill>
              </a:rPr>
              <a:t>Z</a:t>
            </a:r>
            <a:r>
              <a:rPr lang="en-GB" dirty="0"/>
              <a:t>, </a:t>
            </a:r>
            <a:r>
              <a:rPr lang="en-GB" b="1" dirty="0">
                <a:solidFill>
                  <a:srgbClr val="EE3127"/>
                </a:solidFill>
              </a:rPr>
              <a:t>J</a:t>
            </a:r>
            <a:r>
              <a:rPr lang="en-GB" dirty="0"/>
              <a:t>, </a:t>
            </a:r>
            <a:r>
              <a:rPr lang="en-GB" b="1" dirty="0">
                <a:solidFill>
                  <a:srgbClr val="EE3127"/>
                </a:solidFill>
              </a:rPr>
              <a:t>K</a:t>
            </a:r>
            <a:r>
              <a:rPr lang="en-GB" dirty="0"/>
              <a:t>, </a:t>
            </a:r>
            <a:r>
              <a:rPr lang="en-GB" b="1" dirty="0">
                <a:solidFill>
                  <a:srgbClr val="EE3127"/>
                </a:solidFill>
              </a:rPr>
              <a:t>Q</a:t>
            </a:r>
            <a:r>
              <a:rPr lang="en-GB" dirty="0"/>
              <a:t>, </a:t>
            </a:r>
            <a:r>
              <a:rPr lang="en-GB" b="1" dirty="0">
                <a:solidFill>
                  <a:srgbClr val="EE3127"/>
                </a:solidFill>
              </a:rPr>
              <a:t>X</a:t>
            </a:r>
            <a:r>
              <a:rPr lang="en-GB" dirty="0"/>
              <a:t> are fairly rare</a:t>
            </a:r>
          </a:p>
          <a:p>
            <a:r>
              <a:rPr lang="en-GB" dirty="0"/>
              <a:t>In Czech, the letter </a:t>
            </a:r>
            <a:r>
              <a:rPr lang="en-GB" b="1" dirty="0">
                <a:solidFill>
                  <a:srgbClr val="EE3127"/>
                </a:solidFill>
              </a:rPr>
              <a:t>Z</a:t>
            </a:r>
            <a:r>
              <a:rPr lang="en-GB" dirty="0"/>
              <a:t> is only worth 4 points in Scrabble! It’s worth 10 in the English </a:t>
            </a:r>
            <a:r>
              <a:rPr lang="en-GB" dirty="0" smtClean="0"/>
              <a:t>version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46" y="4734962"/>
            <a:ext cx="5489244" cy="16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9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Vernam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encryption key, also known as the </a:t>
            </a:r>
            <a:r>
              <a:rPr lang="en-GB" b="1" dirty="0">
                <a:solidFill>
                  <a:srgbClr val="EE3127"/>
                </a:solidFill>
              </a:rPr>
              <a:t>one-time pad</a:t>
            </a:r>
            <a:r>
              <a:rPr lang="en-GB" dirty="0"/>
              <a:t>, is </a:t>
            </a:r>
            <a:r>
              <a:rPr lang="en-GB" dirty="0" smtClean="0"/>
              <a:t>the only cipher proven to be unbreakable</a:t>
            </a:r>
          </a:p>
          <a:p>
            <a:r>
              <a:rPr lang="en-GB" dirty="0" smtClean="0"/>
              <a:t>The </a:t>
            </a:r>
            <a:r>
              <a:rPr lang="en-GB" dirty="0"/>
              <a:t>key must </a:t>
            </a:r>
            <a:r>
              <a:rPr lang="en-GB" dirty="0" smtClean="0"/>
              <a:t>be: </a:t>
            </a:r>
          </a:p>
          <a:p>
            <a:pPr lvl="1"/>
            <a:r>
              <a:rPr lang="en-GB" dirty="0" smtClean="0"/>
              <a:t>a truly random sequence greater or equal in length than the plaintext and only </a:t>
            </a:r>
            <a:r>
              <a:rPr lang="en-GB" dirty="0"/>
              <a:t>ever </a:t>
            </a:r>
            <a:r>
              <a:rPr lang="en-GB" dirty="0" smtClean="0"/>
              <a:t>used once</a:t>
            </a:r>
          </a:p>
          <a:p>
            <a:pPr lvl="1"/>
            <a:r>
              <a:rPr lang="en-GB" dirty="0" smtClean="0"/>
              <a:t>Shared with the recipient by hand, independently of the message and destroyed immediately after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970" y="4784338"/>
            <a:ext cx="422797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kluyH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7nhgb i6uJY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G^mhG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VTk7u N7hjh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GNUTf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ku&amp;57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HVj,n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k7t,j HgnU7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tnk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(j yG76t t;o.0 9[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p.g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DESTROY IMMEDIATELY AFTER USE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8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Understand how and why image, sound and text data are compressed</a:t>
            </a:r>
            <a:endParaRPr lang="en-GB" dirty="0"/>
          </a:p>
          <a:p>
            <a:pPr lvl="0"/>
            <a:r>
              <a:rPr lang="en-GB" dirty="0"/>
              <a:t>Contrast </a:t>
            </a:r>
            <a:r>
              <a:rPr lang="en-GB" dirty="0" err="1"/>
              <a:t>lossy</a:t>
            </a:r>
            <a:r>
              <a:rPr lang="en-GB" dirty="0"/>
              <a:t> and lossless methods of compression in terms of size and accuracy of data</a:t>
            </a:r>
          </a:p>
          <a:p>
            <a:pPr lvl="0"/>
            <a:r>
              <a:rPr lang="en-GB" dirty="0" smtClean="0"/>
              <a:t>Use and compare the Caesar and Vernam encryption </a:t>
            </a:r>
            <a:r>
              <a:rPr lang="en-GB"/>
              <a:t>techniques </a:t>
            </a:r>
            <a:r>
              <a:rPr lang="en-GB" smtClean="0"/>
              <a:t>for </a:t>
            </a:r>
            <a:r>
              <a:rPr lang="en-GB" dirty="0" smtClean="0"/>
              <a:t>encrypting </a:t>
            </a:r>
            <a:r>
              <a:rPr lang="en-GB" dirty="0"/>
              <a:t>messages</a:t>
            </a:r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Encryption </a:t>
            </a:r>
            <a:r>
              <a:rPr lang="en-GB" dirty="0"/>
              <a:t>and </a:t>
            </a:r>
            <a:r>
              <a:rPr lang="en-GB" dirty="0" smtClean="0"/>
              <a:t>decryption </a:t>
            </a:r>
            <a:r>
              <a:rPr lang="en-GB" dirty="0"/>
              <a:t>of the message is </a:t>
            </a:r>
            <a:r>
              <a:rPr lang="en-GB" dirty="0" smtClean="0"/>
              <a:t>performed </a:t>
            </a:r>
            <a:r>
              <a:rPr lang="en-GB" dirty="0"/>
              <a:t>bit by bit using an exclusive or (XOR) operation with the shared </a:t>
            </a:r>
            <a:r>
              <a:rPr lang="en-GB" dirty="0" smtClean="0"/>
              <a:t>key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87033"/>
              </p:ext>
            </p:extLst>
          </p:nvPr>
        </p:nvGraphicFramePr>
        <p:xfrm>
          <a:off x="1089434" y="3153373"/>
          <a:ext cx="6912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gridSpan="12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34972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14394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4762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4184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43606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23028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93396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72818" y="4892547"/>
            <a:ext cx="0" cy="485212"/>
          </a:xfrm>
          <a:prstGeom prst="straightConnector1">
            <a:avLst/>
          </a:prstGeom>
          <a:ln w="38100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0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54" y="658344"/>
            <a:ext cx="9153053" cy="61996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one-time pad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5404916" cy="4597033"/>
          </a:xfrm>
        </p:spPr>
        <p:txBody>
          <a:bodyPr/>
          <a:lstStyle/>
          <a:p>
            <a:pPr marL="271463" lvl="1" indent="-271463">
              <a:spcAft>
                <a:spcPts val="1400"/>
              </a:spcAft>
            </a:pPr>
            <a:r>
              <a:rPr lang="en-GB" sz="2500" dirty="0">
                <a:solidFill>
                  <a:schemeClr val="bg1"/>
                </a:solidFill>
              </a:rPr>
              <a:t>The one-time pad must be truly random, generated from a </a:t>
            </a:r>
            <a:r>
              <a:rPr lang="en-GB" sz="2500" dirty="0" smtClean="0">
                <a:solidFill>
                  <a:schemeClr val="bg1"/>
                </a:solidFill>
              </a:rPr>
              <a:t>physical and unpredictable phenomenon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Sources may include: atmospheric noise, radioactive decay, the movements of a mouse or snapshots of a lava lamp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 truly random key will render any frequency analysis useless as it would have a uniform distribution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Computer </a:t>
            </a:r>
            <a:r>
              <a:rPr lang="en-GB" dirty="0">
                <a:solidFill>
                  <a:schemeClr val="bg1"/>
                </a:solidFill>
              </a:rPr>
              <a:t>generated ‘random’ sequences are not actually random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99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4 </a:t>
            </a:r>
            <a:r>
              <a:rPr lang="en-GB" dirty="0" smtClean="0"/>
              <a:t>on </a:t>
            </a:r>
            <a:r>
              <a:rPr lang="en-GB" b="1" dirty="0" smtClean="0"/>
              <a:t>Worksheet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02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Algorithmic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650175" cy="3453607"/>
          </a:xfrm>
        </p:spPr>
        <p:txBody>
          <a:bodyPr/>
          <a:lstStyle/>
          <a:p>
            <a:r>
              <a:rPr lang="en-GB" dirty="0" smtClean="0"/>
              <a:t>Ciphers are </a:t>
            </a:r>
            <a:r>
              <a:rPr lang="en-GB" dirty="0"/>
              <a:t>based on computational security </a:t>
            </a:r>
            <a:endParaRPr lang="en-GB" dirty="0" smtClean="0"/>
          </a:p>
          <a:p>
            <a:pPr lvl="1"/>
            <a:r>
              <a:rPr lang="en-GB" dirty="0" smtClean="0"/>
              <a:t>The keys are determined using a computer algorithm</a:t>
            </a:r>
          </a:p>
          <a:p>
            <a:pPr lvl="1"/>
            <a:r>
              <a:rPr lang="en-GB" dirty="0" smtClean="0"/>
              <a:t>A key derived from an algorithm, can also be unpicked</a:t>
            </a:r>
          </a:p>
          <a:p>
            <a:pPr lvl="1"/>
            <a:r>
              <a:rPr lang="en-GB" dirty="0" smtClean="0"/>
              <a:t>Given </a:t>
            </a:r>
            <a:r>
              <a:rPr lang="en-GB" dirty="0"/>
              <a:t>enough </a:t>
            </a:r>
            <a:r>
              <a:rPr lang="en-GB" dirty="0" smtClean="0"/>
              <a:t>ciphertext, computer power </a:t>
            </a:r>
            <a:r>
              <a:rPr lang="en-GB" dirty="0"/>
              <a:t>and time, </a:t>
            </a:r>
            <a:r>
              <a:rPr lang="en-GB" dirty="0" smtClean="0"/>
              <a:t>any key (except the one-time pad) can </a:t>
            </a:r>
            <a:r>
              <a:rPr lang="en-GB" dirty="0"/>
              <a:t>be determined and the message </a:t>
            </a:r>
            <a:r>
              <a:rPr lang="en-GB" dirty="0" smtClean="0"/>
              <a:t>cracked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3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Encryption </a:t>
            </a:r>
            <a:r>
              <a:rPr lang="en-GB" dirty="0"/>
              <a:t>and compression </a:t>
            </a:r>
            <a:r>
              <a:rPr lang="en-GB" dirty="0" smtClean="0"/>
              <a:t>change the contents of a source file for different reasons</a:t>
            </a:r>
            <a:endParaRPr lang="en-GB" dirty="0"/>
          </a:p>
          <a:p>
            <a:pPr lvl="0"/>
            <a:r>
              <a:rPr lang="en-GB" dirty="0" err="1"/>
              <a:t>L</a:t>
            </a:r>
            <a:r>
              <a:rPr lang="en-GB" dirty="0" err="1" smtClean="0"/>
              <a:t>ossy</a:t>
            </a:r>
            <a:r>
              <a:rPr lang="en-GB" dirty="0" smtClean="0"/>
              <a:t> compression is most effective at reducing storage space</a:t>
            </a:r>
          </a:p>
          <a:p>
            <a:pPr lvl="0"/>
            <a:r>
              <a:rPr lang="en-GB" dirty="0" smtClean="0"/>
              <a:t>Lossless compression maintains the integrity of the original data</a:t>
            </a:r>
          </a:p>
          <a:p>
            <a:pPr lvl="0"/>
            <a:r>
              <a:rPr lang="en-GB" dirty="0" smtClean="0"/>
              <a:t>Encryption can be used to obscure a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2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7564"/>
            <a:ext cx="9144000" cy="47349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transfer	and storage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Data is constantly being moved around computer systems and networks</a:t>
            </a:r>
          </a:p>
          <a:p>
            <a:pPr lvl="1"/>
            <a:r>
              <a:rPr lang="en-GB" dirty="0" smtClean="0"/>
              <a:t>Transfer is usually high-speed and accurate</a:t>
            </a:r>
          </a:p>
          <a:p>
            <a:pPr lvl="1"/>
            <a:r>
              <a:rPr lang="en-GB" dirty="0" smtClean="0"/>
              <a:t>As distances get longer, transfer is slower </a:t>
            </a:r>
            <a:br>
              <a:rPr lang="en-GB" dirty="0" smtClean="0"/>
            </a:br>
            <a:r>
              <a:rPr lang="en-GB" dirty="0" smtClean="0"/>
              <a:t>and more susceptible to interference</a:t>
            </a:r>
          </a:p>
          <a:p>
            <a:pPr lvl="1"/>
            <a:r>
              <a:rPr lang="en-GB" dirty="0" smtClean="0"/>
              <a:t>Storage space can be limited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Reducing data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1463" lvl="1" indent="-271463">
              <a:spcAft>
                <a:spcPts val="1400"/>
              </a:spcAft>
            </a:pPr>
            <a:r>
              <a:rPr lang="en-US" sz="2500" dirty="0">
                <a:solidFill>
                  <a:schemeClr val="tx1"/>
                </a:solidFill>
              </a:rPr>
              <a:t>Text, image and sound data can be significantly reduced in </a:t>
            </a:r>
            <a:r>
              <a:rPr lang="en-US" sz="2500" dirty="0" smtClean="0">
                <a:solidFill>
                  <a:schemeClr val="tx1"/>
                </a:solidFill>
              </a:rPr>
              <a:t>size</a:t>
            </a:r>
          </a:p>
          <a:p>
            <a:pPr marL="271463" lvl="1" indent="-271463">
              <a:spcAft>
                <a:spcPts val="1400"/>
              </a:spcAft>
            </a:pPr>
            <a:r>
              <a:rPr lang="en-US" sz="2500" dirty="0">
                <a:solidFill>
                  <a:schemeClr val="tx1"/>
                </a:solidFill>
              </a:rPr>
              <a:t>Reducing the amount of data to send or store ensures </a:t>
            </a:r>
            <a:r>
              <a:rPr lang="en-US" sz="2500" dirty="0" smtClean="0">
                <a:solidFill>
                  <a:schemeClr val="tx1"/>
                </a:solidFill>
              </a:rPr>
              <a:t>that: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is sent </a:t>
            </a:r>
            <a:r>
              <a:rPr lang="en-US" dirty="0"/>
              <a:t>more </a:t>
            </a:r>
            <a:r>
              <a:rPr lang="en-US" dirty="0" smtClean="0"/>
              <a:t>quickly</a:t>
            </a:r>
            <a:endParaRPr lang="en-US" dirty="0"/>
          </a:p>
          <a:p>
            <a:pPr lvl="1"/>
            <a:r>
              <a:rPr lang="en-US" dirty="0" smtClean="0"/>
              <a:t>Less bandwidth is used as transfer limits may apply</a:t>
            </a:r>
          </a:p>
          <a:p>
            <a:pPr lvl="1"/>
            <a:r>
              <a:rPr lang="en-US" dirty="0" smtClean="0"/>
              <a:t>Buffering on audio and video streams is less likely to occur</a:t>
            </a:r>
            <a:endParaRPr lang="en-US" dirty="0"/>
          </a:p>
          <a:p>
            <a:pPr lvl="1"/>
            <a:r>
              <a:rPr lang="en-US" dirty="0" smtClean="0"/>
              <a:t>Less storage is required</a:t>
            </a:r>
          </a:p>
        </p:txBody>
      </p:sp>
    </p:spTree>
    <p:extLst>
      <p:ext uri="{BB962C8B-B14F-4D97-AF65-F5344CB8AC3E}">
        <p14:creationId xmlns:p14="http://schemas.microsoft.com/office/powerpoint/2010/main" val="30906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58" y="2086065"/>
            <a:ext cx="3514752" cy="42193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Compressing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There are two different types of compression: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890" y="2222060"/>
            <a:ext cx="47348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1" indent="-2587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41E21"/>
                </a:solidFill>
                <a:latin typeface="Arial"/>
                <a:cs typeface="Arial"/>
              </a:rPr>
              <a:t>Lossy: Non-essential data is permanently removed, for example, different shades of the same </a:t>
            </a:r>
            <a:r>
              <a:rPr lang="en-US" sz="2000" dirty="0" err="1">
                <a:solidFill>
                  <a:srgbClr val="A41E21"/>
                </a:solidFill>
                <a:latin typeface="Arial"/>
                <a:cs typeface="Arial"/>
              </a:rPr>
              <a:t>colour</a:t>
            </a:r>
            <a:r>
              <a:rPr lang="en-US" sz="2000" dirty="0">
                <a:solidFill>
                  <a:srgbClr val="A41E21"/>
                </a:solidFill>
                <a:latin typeface="Arial"/>
                <a:cs typeface="Arial"/>
              </a:rPr>
              <a:t> in an image or frequencies of sound outside the range of human </a:t>
            </a:r>
            <a:r>
              <a:rPr lang="en-US" sz="2000" dirty="0" smtClean="0">
                <a:solidFill>
                  <a:srgbClr val="A41E21"/>
                </a:solidFill>
                <a:latin typeface="Arial"/>
                <a:cs typeface="Arial"/>
              </a:rPr>
              <a:t>hearing</a:t>
            </a:r>
            <a:br>
              <a:rPr lang="en-US" sz="2000" dirty="0" smtClean="0">
                <a:solidFill>
                  <a:srgbClr val="A41E21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A41E21"/>
              </a:solidFill>
              <a:latin typeface="Arial"/>
              <a:cs typeface="Arial"/>
            </a:endParaRPr>
          </a:p>
          <a:p>
            <a:pPr marL="715963" lvl="1" indent="-2587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41E21"/>
                </a:solidFill>
                <a:latin typeface="Arial"/>
                <a:cs typeface="Arial"/>
              </a:rPr>
              <a:t>Lossless: Patterns in the data are spotted and </a:t>
            </a:r>
            <a:r>
              <a:rPr lang="en-US" sz="2000" dirty="0" err="1">
                <a:solidFill>
                  <a:srgbClr val="A41E21"/>
                </a:solidFill>
                <a:latin typeface="Arial"/>
                <a:cs typeface="Arial"/>
              </a:rPr>
              <a:t>summarised</a:t>
            </a:r>
            <a:r>
              <a:rPr lang="en-US" sz="2000" dirty="0">
                <a:solidFill>
                  <a:srgbClr val="A41E21"/>
                </a:solidFill>
                <a:latin typeface="Arial"/>
                <a:cs typeface="Arial"/>
              </a:rPr>
              <a:t> in a shorter format without permanently removing 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89543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Lossy compression – JPG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8019670" cy="3453607"/>
          </a:xfrm>
        </p:spPr>
        <p:txBody>
          <a:bodyPr/>
          <a:lstStyle/>
          <a:p>
            <a:r>
              <a:rPr lang="en-GB" dirty="0"/>
              <a:t>Removes data </a:t>
            </a:r>
            <a:r>
              <a:rPr lang="en-GB" dirty="0" smtClean="0"/>
              <a:t>permanently to reduce file size</a:t>
            </a:r>
            <a:endParaRPr lang="en-GB" dirty="0"/>
          </a:p>
          <a:p>
            <a:r>
              <a:rPr lang="en-GB" dirty="0"/>
              <a:t>Tries to reconstruct an image without the missing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What is the effect of compression on quality and file size?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9" y="3296938"/>
            <a:ext cx="5908243" cy="2988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90" y="452946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KB</a:t>
            </a:r>
            <a:endParaRPr lang="en-GB" sz="2800" b="1" dirty="0">
              <a:solidFill>
                <a:srgbClr val="EE3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8960" y="4529464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KB</a:t>
            </a:r>
            <a:endParaRPr lang="en-GB" sz="2800" b="1" dirty="0">
              <a:solidFill>
                <a:srgbClr val="EE3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Lossy </a:t>
            </a:r>
            <a:r>
              <a:rPr lang="en-GB" dirty="0" smtClean="0"/>
              <a:t>compression – MP3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Lossy compression removes the sounds in the frequency ranges that we can’t so easily hear or that least affect the perceived playback quality</a:t>
            </a:r>
          </a:p>
          <a:p>
            <a:r>
              <a:rPr lang="en-GB" dirty="0" smtClean="0"/>
              <a:t>Quieter notes played at the same time as louder sounds are also removed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6" y="3951867"/>
            <a:ext cx="6864360" cy="26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Lossless compression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Lossless compression works by recording patterns in the data rather than the data itself</a:t>
            </a:r>
          </a:p>
          <a:p>
            <a:pPr lvl="1"/>
            <a:r>
              <a:rPr lang="en-GB" dirty="0" smtClean="0"/>
              <a:t>Using this pattern information, a new file can be replicated exactly without any loss of data</a:t>
            </a:r>
          </a:p>
          <a:p>
            <a:pPr lvl="1"/>
            <a:r>
              <a:rPr lang="en-GB" dirty="0" smtClean="0"/>
              <a:t>The reduction in </a:t>
            </a:r>
            <a:r>
              <a:rPr lang="en-GB" dirty="0"/>
              <a:t>file </a:t>
            </a:r>
            <a:r>
              <a:rPr lang="en-GB" dirty="0" smtClean="0"/>
              <a:t>size is less than for </a:t>
            </a:r>
            <a:r>
              <a:rPr lang="en-GB" dirty="0"/>
              <a:t>lossy compression</a:t>
            </a:r>
          </a:p>
          <a:p>
            <a:pPr lvl="1"/>
            <a:r>
              <a:rPr lang="en-GB" dirty="0" smtClean="0"/>
              <a:t>Why is </a:t>
            </a:r>
            <a:r>
              <a:rPr lang="en-GB" dirty="0" smtClean="0"/>
              <a:t>it used for compressing </a:t>
            </a:r>
            <a:r>
              <a:rPr lang="en-GB" dirty="0" smtClean="0"/>
              <a:t>text files or software code?</a:t>
            </a:r>
          </a:p>
        </p:txBody>
      </p:sp>
      <p:pic>
        <p:nvPicPr>
          <p:cNvPr id="1026" name="Picture 2" descr="C:\Users\Rob\AppData\Roaming\PixelMetrics\CaptureWiz\Tem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 bwMode="auto">
          <a:xfrm>
            <a:off x="1131682" y="4411170"/>
            <a:ext cx="7067834" cy="1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2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Run Length Encoding (RLE)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 basic method of compression that </a:t>
            </a:r>
            <a:r>
              <a:rPr lang="en-US" dirty="0" err="1" smtClean="0"/>
              <a:t>summarises</a:t>
            </a:r>
            <a:r>
              <a:rPr lang="en-US" dirty="0" smtClean="0"/>
              <a:t> consecutive patterns of the same data</a:t>
            </a:r>
          </a:p>
          <a:p>
            <a:r>
              <a:rPr lang="en-US" dirty="0" smtClean="0"/>
              <a:t>Works well with image and sound data where data could be repeated many times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10621"/>
              </p:ext>
            </p:extLst>
          </p:nvPr>
        </p:nvGraphicFramePr>
        <p:xfrm>
          <a:off x="2058145" y="3633206"/>
          <a:ext cx="2520000" cy="25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680635" y="4897925"/>
            <a:ext cx="6609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14226"/>
              </p:ext>
            </p:extLst>
          </p:nvPr>
        </p:nvGraphicFramePr>
        <p:xfrm>
          <a:off x="5444141" y="3633206"/>
          <a:ext cx="1512000" cy="25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09109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5721</TotalTime>
  <Words>1169</Words>
  <Application>Microsoft Office PowerPoint</Application>
  <PresentationFormat>On-screen Show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Museo900-Regular</vt:lpstr>
      <vt:lpstr>Museo 700</vt:lpstr>
      <vt:lpstr>Museo 900</vt:lpstr>
      <vt:lpstr>Courier New</vt:lpstr>
      <vt:lpstr>Museo 500</vt:lpstr>
      <vt:lpstr>Museo 100</vt:lpstr>
      <vt:lpstr>Calibri</vt:lpstr>
      <vt:lpstr>Arial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Pat</cp:lastModifiedBy>
  <cp:revision>336</cp:revision>
  <dcterms:created xsi:type="dcterms:W3CDTF">2015-03-13T10:25:06Z</dcterms:created>
  <dcterms:modified xsi:type="dcterms:W3CDTF">2015-06-28T15:36:36Z</dcterms:modified>
</cp:coreProperties>
</file>