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08" r:id="rId2"/>
    <p:sldId id="312" r:id="rId3"/>
    <p:sldId id="313" r:id="rId4"/>
    <p:sldId id="314" r:id="rId5"/>
    <p:sldId id="315" r:id="rId6"/>
    <p:sldId id="316" r:id="rId7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7" autoAdjust="0"/>
    <p:restoredTop sz="94660"/>
  </p:normalViewPr>
  <p:slideViewPr>
    <p:cSldViewPr>
      <p:cViewPr varScale="1">
        <p:scale>
          <a:sx n="70" d="100"/>
          <a:sy n="70" d="100"/>
        </p:scale>
        <p:origin x="840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132389-8BD6-4FCC-986C-9E9347F9D2F4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7B6002-47FB-4F16-92AE-F4D25294A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4786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0C2631-AC97-4A73-A4D6-CCA7F3D957B9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8790A5-5373-421F-B283-144185A24A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041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542007-3461-492F-A1ED-27AA84CC7805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2422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BEDD028-DD0F-48B0-89A0-8436BACC50C0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012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402776-0597-4EC5-A018-01C983640902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3420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F88AB1A-2AF4-4F78-856A-A1E9C2C913DD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779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684C2C5-E0AB-4EC9-B852-64272493510B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831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0D7BF7-BF03-4117-BB3D-2B571D9D551B}" type="datetime1">
              <a:rPr lang="en-GB" smtClean="0"/>
              <a:t>02/07/2017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858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4C65E5-D413-4D66-A2BE-FD040A3F55DC}" type="datetime1">
              <a:rPr lang="en-GB" smtClean="0"/>
              <a:t>02/07/2017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54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FFC85D-6DDD-439A-9A41-7C453475944F}" type="datetime1">
              <a:rPr lang="en-GB" smtClean="0"/>
              <a:t>02/07/2017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0217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67DDC9-B874-412E-9B84-CF91310AA155}" type="datetime1">
              <a:rPr lang="en-GB" smtClean="0"/>
              <a:t>02/07/2017</a:t>
            </a:fld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665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13B1AAB-404A-4254-84D5-F92932EC4990}" type="datetime1">
              <a:rPr lang="en-GB" smtClean="0"/>
              <a:t>02/07/2017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760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831FEF-999A-4878-A247-FF26C1AFC5D6}" type="datetime1">
              <a:rPr lang="en-GB" smtClean="0"/>
              <a:t>02/07/2017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1458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212" y="358165"/>
            <a:ext cx="8229600" cy="8549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1268760"/>
            <a:ext cx="8496944" cy="51705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323528" cy="68580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5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5">
                  <a:lumMod val="60000"/>
                  <a:lumOff val="4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 Box 7"/>
          <p:cNvSpPr txBox="1">
            <a:spLocks noChangeArrowheads="1"/>
          </p:cNvSpPr>
          <p:nvPr userDrawn="1"/>
        </p:nvSpPr>
        <p:spPr bwMode="auto">
          <a:xfrm>
            <a:off x="1223628" y="-27384"/>
            <a:ext cx="6696744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GB" sz="1800" b="1" u="sng" kern="1200" dirty="0" err="1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+mn-ea"/>
                <a:cs typeface="+mn-cs"/>
              </a:rPr>
              <a:t>ComputerScienceUK</a:t>
            </a:r>
            <a:r>
              <a:rPr lang="en-GB" sz="1800" b="1" u="sng" kern="1200" baseline="0" dirty="0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GB" sz="1800" b="1" u="sng" kern="1200" dirty="0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+mn-ea"/>
                <a:cs typeface="+mn-cs"/>
              </a:rPr>
              <a:t>Programming Guide - Python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952" y="6430957"/>
            <a:ext cx="1522512" cy="377582"/>
          </a:xfrm>
          <a:prstGeom prst="rect">
            <a:avLst/>
          </a:prstGeom>
        </p:spPr>
      </p:pic>
      <p:sp>
        <p:nvSpPr>
          <p:cNvPr id="10" name="TextBox 8"/>
          <p:cNvSpPr txBox="1"/>
          <p:nvPr userDrawn="1"/>
        </p:nvSpPr>
        <p:spPr>
          <a:xfrm>
            <a:off x="6019578" y="6520507"/>
            <a:ext cx="28729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 smtClean="0"/>
              <a:t>www.computerscienceuk.com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521074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999" y="2708920"/>
            <a:ext cx="7772400" cy="1063898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Validations and </a:t>
            </a:r>
            <a:r>
              <a:rPr lang="en-GB" smtClean="0"/>
              <a:t>Error Handling</a:t>
            </a:r>
            <a:endParaRPr lang="en-GB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4221088"/>
            <a:ext cx="7128792" cy="1752600"/>
          </a:xfrm>
        </p:spPr>
        <p:txBody>
          <a:bodyPr/>
          <a:lstStyle/>
          <a:p>
            <a:r>
              <a:rPr lang="en-GB" dirty="0" smtClean="0"/>
              <a:t>Programming Guides</a:t>
            </a:r>
            <a:endParaRPr lang="en-GB" dirty="0"/>
          </a:p>
        </p:txBody>
      </p:sp>
      <p:pic>
        <p:nvPicPr>
          <p:cNvPr id="1026" name="Picture 2" descr="https://revisecomputerscience.com/wp-content/uploads/2016/10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4107" y="1102350"/>
            <a:ext cx="1656184" cy="1382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68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5" y="1308800"/>
            <a:ext cx="8496944" cy="4712488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GB" b="1" dirty="0" smtClean="0"/>
              <a:t>Validation</a:t>
            </a:r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r>
              <a:rPr lang="en-GB" dirty="0" smtClean="0"/>
              <a:t>When users enter data, validations ensure that the data entered is the expected data.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i="1" dirty="0" smtClean="0"/>
              <a:t>For example: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If a program is asking for a menu choice (1, 2, 3) the program can validate that only numbers 1-3 are entered – it will reject other numbers.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If </a:t>
            </a:r>
            <a:r>
              <a:rPr lang="en-GB" dirty="0"/>
              <a:t>a program is collecting last names to be entered in </a:t>
            </a:r>
            <a:r>
              <a:rPr lang="en-GB" dirty="0" smtClean="0"/>
              <a:t>a database, </a:t>
            </a:r>
            <a:r>
              <a:rPr lang="en-GB" dirty="0"/>
              <a:t>the program validates that only letters are entered and not </a:t>
            </a:r>
            <a:r>
              <a:rPr lang="en-GB" dirty="0" smtClean="0"/>
              <a:t>numbers.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I</a:t>
            </a:r>
            <a:r>
              <a:rPr lang="en-GB" dirty="0" smtClean="0"/>
              <a:t>n </a:t>
            </a:r>
            <a:r>
              <a:rPr lang="en-GB" dirty="0"/>
              <a:t>a survey collecting data in the form of "yes" or "no" questions, the program validates that only </a:t>
            </a:r>
            <a:r>
              <a:rPr lang="en-GB" dirty="0" smtClean="0"/>
              <a:t>Yes or No is entered and </a:t>
            </a:r>
            <a:r>
              <a:rPr lang="en-GB" dirty="0"/>
              <a:t>not some other word.</a:t>
            </a:r>
            <a:endParaRPr lang="en-GB" dirty="0" smtClean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Validations and Error Handling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763828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42" y="2634587"/>
            <a:ext cx="5014449" cy="5216544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GB" sz="1200" dirty="0" smtClean="0"/>
              <a:t>answer </a:t>
            </a:r>
            <a:r>
              <a:rPr lang="en-GB" sz="1200" dirty="0"/>
              <a:t>= </a:t>
            </a:r>
            <a:r>
              <a:rPr lang="en-GB" sz="1200" dirty="0" smtClean="0"/>
              <a:t>input(“Do </a:t>
            </a:r>
            <a:r>
              <a:rPr lang="en-GB" sz="1200" dirty="0"/>
              <a:t>you wish to carry on? Type YES or NO")</a:t>
            </a:r>
          </a:p>
          <a:p>
            <a:pPr marL="0" indent="0">
              <a:buNone/>
            </a:pPr>
            <a:endParaRPr lang="en-GB" sz="1200" dirty="0" smtClean="0"/>
          </a:p>
          <a:p>
            <a:pPr marL="0" indent="0">
              <a:buNone/>
            </a:pPr>
            <a:endParaRPr lang="en-GB" sz="1200" dirty="0"/>
          </a:p>
          <a:p>
            <a:pPr marL="0" indent="0">
              <a:buNone/>
            </a:pPr>
            <a:r>
              <a:rPr lang="en-GB" sz="1200" dirty="0"/>
              <a:t>while (answer != "YES") and (answer != "NO"):</a:t>
            </a:r>
          </a:p>
          <a:p>
            <a:pPr marL="0" indent="0">
              <a:buNone/>
            </a:pPr>
            <a:r>
              <a:rPr lang="en-GB" sz="1200" dirty="0"/>
              <a:t>    answer = input("Wrong word entered, please type YES or NO")</a:t>
            </a:r>
          </a:p>
          <a:p>
            <a:pPr marL="0" indent="0">
              <a:buNone/>
            </a:pPr>
            <a:endParaRPr lang="en-GB" sz="1200" dirty="0" smtClean="0"/>
          </a:p>
          <a:p>
            <a:pPr marL="0" indent="0">
              <a:buNone/>
            </a:pPr>
            <a:endParaRPr lang="en-GB" sz="1200" dirty="0"/>
          </a:p>
          <a:p>
            <a:pPr marL="0" indent="0">
              <a:buNone/>
            </a:pPr>
            <a:r>
              <a:rPr lang="en-GB" sz="1200" dirty="0"/>
              <a:t>if answer == "YES":</a:t>
            </a:r>
          </a:p>
          <a:p>
            <a:pPr marL="0" indent="0">
              <a:buNone/>
            </a:pPr>
            <a:r>
              <a:rPr lang="en-GB" sz="1200" dirty="0"/>
              <a:t>    print("You want to carry on!")</a:t>
            </a:r>
          </a:p>
          <a:p>
            <a:pPr marL="0" indent="0">
              <a:buNone/>
            </a:pPr>
            <a:r>
              <a:rPr lang="en-GB" sz="1200" dirty="0"/>
              <a:t>else:</a:t>
            </a:r>
          </a:p>
          <a:p>
            <a:pPr marL="0" indent="0">
              <a:buNone/>
            </a:pPr>
            <a:r>
              <a:rPr lang="en-GB" sz="1200" dirty="0"/>
              <a:t>    print("You don't want to carry on!")</a:t>
            </a:r>
          </a:p>
          <a:p>
            <a:pPr marL="0" indent="0">
              <a:buNone/>
            </a:pPr>
            <a:endParaRPr lang="en-GB" sz="1200" dirty="0" smtClean="0"/>
          </a:p>
          <a:p>
            <a:pPr marL="0" indent="0">
              <a:buNone/>
            </a:pPr>
            <a:endParaRPr lang="en-GB" sz="1200" dirty="0"/>
          </a:p>
          <a:p>
            <a:pPr marL="0" indent="0">
              <a:buNone/>
            </a:pPr>
            <a:r>
              <a:rPr lang="en-GB" sz="1200" dirty="0"/>
              <a:t>input()</a:t>
            </a:r>
            <a:endParaRPr lang="en-GB" sz="1200" dirty="0" smtClean="0"/>
          </a:p>
          <a:p>
            <a:pPr marL="0" indent="0">
              <a:buNone/>
            </a:pPr>
            <a:endParaRPr lang="en-GB" sz="2000" dirty="0"/>
          </a:p>
          <a:p>
            <a:pPr marL="0" indent="0" algn="ctr">
              <a:buNone/>
            </a:pPr>
            <a:endParaRPr lang="en-GB" dirty="0" smtClean="0"/>
          </a:p>
          <a:p>
            <a:pPr marL="0" indent="0" algn="ctr">
              <a:buNone/>
            </a:pP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417085" y="3140968"/>
            <a:ext cx="3337519" cy="281670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66038" y="3214367"/>
            <a:ext cx="319350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</a:rPr>
              <a:t>Do you wish to carry on? Type YES or NO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66038" y="3533637"/>
            <a:ext cx="60305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 err="1" smtClean="0">
                <a:solidFill>
                  <a:schemeClr val="bg1"/>
                </a:solidFill>
              </a:rPr>
              <a:t>yessss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66038" y="3907117"/>
            <a:ext cx="361349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Wrong </a:t>
            </a:r>
            <a:r>
              <a:rPr lang="en-GB" sz="1200" dirty="0">
                <a:solidFill>
                  <a:schemeClr val="bg1"/>
                </a:solidFill>
              </a:rPr>
              <a:t>word entered, please type YES or NO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66038" y="4276534"/>
            <a:ext cx="42511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yes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66038" y="4686223"/>
            <a:ext cx="348524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</a:rPr>
              <a:t>Wrong word entered, please type YES or NO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65556" y="5095912"/>
            <a:ext cx="43473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YES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73543" y="5453341"/>
            <a:ext cx="179889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You want to carry on!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67544" y="1308799"/>
            <a:ext cx="86764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/>
              <a:t>‘While Loops’ to Validate Data Entry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73559" y="1849246"/>
            <a:ext cx="3888432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An input statement to record </a:t>
            </a:r>
            <a:r>
              <a:rPr lang="en-GB" smtClean="0"/>
              <a:t>the user’s </a:t>
            </a:r>
            <a:r>
              <a:rPr lang="en-GB" dirty="0" smtClean="0"/>
              <a:t>answer to the question</a:t>
            </a:r>
            <a:endParaRPr lang="en-GB" dirty="0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5796136" y="2491770"/>
            <a:ext cx="72008" cy="14281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848342" y="5842814"/>
            <a:ext cx="3888432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If-Else statements to act on the users input</a:t>
            </a:r>
            <a:endParaRPr lang="en-GB" dirty="0"/>
          </a:p>
        </p:txBody>
      </p:sp>
      <p:cxnSp>
        <p:nvCxnSpPr>
          <p:cNvPr id="30" name="Straight Arrow Connector 29"/>
          <p:cNvCxnSpPr/>
          <p:nvPr/>
        </p:nvCxnSpPr>
        <p:spPr>
          <a:xfrm flipH="1" flipV="1">
            <a:off x="6906265" y="4684928"/>
            <a:ext cx="242155" cy="11551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9" name="Right Brace 38"/>
          <p:cNvSpPr/>
          <p:nvPr/>
        </p:nvSpPr>
        <p:spPr>
          <a:xfrm>
            <a:off x="6676336" y="4186754"/>
            <a:ext cx="232445" cy="1003618"/>
          </a:xfrm>
          <a:prstGeom prst="righ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TextBox 39"/>
          <p:cNvSpPr txBox="1"/>
          <p:nvPr/>
        </p:nvSpPr>
        <p:spPr>
          <a:xfrm>
            <a:off x="7148420" y="3848553"/>
            <a:ext cx="1813571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A while loop to keep asking for input until the user enters YES or NO.</a:t>
            </a:r>
            <a:endParaRPr lang="en-GB" dirty="0"/>
          </a:p>
        </p:txBody>
      </p:sp>
      <p:cxnSp>
        <p:nvCxnSpPr>
          <p:cNvPr id="41" name="Straight Arrow Connector 40"/>
          <p:cNvCxnSpPr/>
          <p:nvPr/>
        </p:nvCxnSpPr>
        <p:spPr>
          <a:xfrm flipH="1" flipV="1">
            <a:off x="6384590" y="3771003"/>
            <a:ext cx="763830" cy="55425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Validations and Error Handling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12196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/>
      <p:bldP spid="31" grpId="0"/>
      <p:bldP spid="34" grpId="0"/>
      <p:bldP spid="35" grpId="0"/>
      <p:bldP spid="36" grpId="0"/>
      <p:bldP spid="37" grpId="0"/>
      <p:bldP spid="38" grpId="0"/>
      <p:bldP spid="5" grpId="0" animBg="1"/>
      <p:bldP spid="29" grpId="0" animBg="1"/>
      <p:bldP spid="39" grpId="0" animBg="1"/>
      <p:bldP spid="4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5769" y="1308799"/>
            <a:ext cx="5400600" cy="5216544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sz="2000" dirty="0" err="1"/>
              <a:t>menuchoice</a:t>
            </a:r>
            <a:r>
              <a:rPr lang="en-GB" sz="2000" dirty="0"/>
              <a:t> = 0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print('*****Menu*****')</a:t>
            </a:r>
          </a:p>
          <a:p>
            <a:pPr marL="0" indent="0">
              <a:buNone/>
            </a:pPr>
            <a:r>
              <a:rPr lang="en-GB" sz="2000" dirty="0"/>
              <a:t>print('')</a:t>
            </a:r>
          </a:p>
          <a:p>
            <a:pPr marL="0" indent="0">
              <a:buNone/>
            </a:pPr>
            <a:r>
              <a:rPr lang="en-GB" sz="2000" dirty="0"/>
              <a:t>print('1. Display my name')</a:t>
            </a:r>
          </a:p>
          <a:p>
            <a:pPr marL="0" indent="0">
              <a:buNone/>
            </a:pPr>
            <a:r>
              <a:rPr lang="en-GB" sz="2000" dirty="0"/>
              <a:t>print('2. Display my age')</a:t>
            </a:r>
          </a:p>
          <a:p>
            <a:pPr marL="0" indent="0">
              <a:buNone/>
            </a:pPr>
            <a:r>
              <a:rPr lang="en-GB" sz="2000" dirty="0"/>
              <a:t>print('3. Display my address')</a:t>
            </a:r>
          </a:p>
          <a:p>
            <a:pPr marL="0" indent="0">
              <a:buNone/>
            </a:pPr>
            <a:r>
              <a:rPr lang="en-GB" sz="2000" dirty="0"/>
              <a:t>print('')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while (</a:t>
            </a:r>
            <a:r>
              <a:rPr lang="en-GB" sz="2000" dirty="0" err="1"/>
              <a:t>menuchoice</a:t>
            </a:r>
            <a:r>
              <a:rPr lang="en-GB" sz="2000" dirty="0"/>
              <a:t> &lt; 1) or (</a:t>
            </a:r>
            <a:r>
              <a:rPr lang="en-GB" sz="2000" dirty="0" err="1"/>
              <a:t>menuchoice</a:t>
            </a:r>
            <a:r>
              <a:rPr lang="en-GB" sz="2000" dirty="0"/>
              <a:t> &gt; 3):</a:t>
            </a:r>
          </a:p>
          <a:p>
            <a:pPr marL="0" indent="0">
              <a:buNone/>
            </a:pPr>
            <a:r>
              <a:rPr lang="en-GB" sz="2000" dirty="0"/>
              <a:t>    </a:t>
            </a:r>
            <a:r>
              <a:rPr lang="en-GB" sz="2000" dirty="0" err="1"/>
              <a:t>menuchoice</a:t>
            </a:r>
            <a:r>
              <a:rPr lang="en-GB" sz="2000" dirty="0"/>
              <a:t> = </a:t>
            </a:r>
            <a:r>
              <a:rPr lang="en-GB" sz="2000" dirty="0" err="1"/>
              <a:t>int</a:t>
            </a:r>
            <a:r>
              <a:rPr lang="en-GB" sz="2000" dirty="0"/>
              <a:t>(input("What is your menu option?"))</a:t>
            </a:r>
          </a:p>
          <a:p>
            <a:pPr marL="0" indent="0">
              <a:buNone/>
            </a:pPr>
            <a:r>
              <a:rPr lang="en-GB" sz="2000" dirty="0"/>
              <a:t>       </a:t>
            </a:r>
          </a:p>
          <a:p>
            <a:pPr marL="0" indent="0">
              <a:buNone/>
            </a:pPr>
            <a:r>
              <a:rPr lang="en-GB" sz="2000" dirty="0"/>
              <a:t>if </a:t>
            </a:r>
            <a:r>
              <a:rPr lang="en-GB" sz="2000" dirty="0" err="1"/>
              <a:t>menuchoice</a:t>
            </a:r>
            <a:r>
              <a:rPr lang="en-GB" sz="2000" dirty="0"/>
              <a:t> == 1:</a:t>
            </a:r>
          </a:p>
          <a:p>
            <a:pPr marL="0" indent="0">
              <a:buNone/>
            </a:pPr>
            <a:r>
              <a:rPr lang="en-GB" sz="2000" dirty="0"/>
              <a:t>    print("Mr Wickins")</a:t>
            </a:r>
          </a:p>
          <a:p>
            <a:pPr marL="0" indent="0">
              <a:buNone/>
            </a:pPr>
            <a:r>
              <a:rPr lang="en-GB" sz="2000" dirty="0" err="1"/>
              <a:t>elif</a:t>
            </a:r>
            <a:r>
              <a:rPr lang="en-GB" sz="2000" dirty="0"/>
              <a:t> </a:t>
            </a:r>
            <a:r>
              <a:rPr lang="en-GB" sz="2000" dirty="0" err="1"/>
              <a:t>menuchoice</a:t>
            </a:r>
            <a:r>
              <a:rPr lang="en-GB" sz="2000" dirty="0"/>
              <a:t> == 2:</a:t>
            </a:r>
          </a:p>
          <a:p>
            <a:pPr marL="0" indent="0">
              <a:buNone/>
            </a:pPr>
            <a:r>
              <a:rPr lang="en-GB" sz="2000" dirty="0"/>
              <a:t>    print("29 years old")</a:t>
            </a:r>
          </a:p>
          <a:p>
            <a:pPr marL="0" indent="0">
              <a:buNone/>
            </a:pPr>
            <a:r>
              <a:rPr lang="en-GB" sz="2000" dirty="0" err="1"/>
              <a:t>elif</a:t>
            </a:r>
            <a:r>
              <a:rPr lang="en-GB" sz="2000" dirty="0"/>
              <a:t> </a:t>
            </a:r>
            <a:r>
              <a:rPr lang="en-GB" sz="2000" dirty="0" err="1"/>
              <a:t>menuchoice</a:t>
            </a:r>
            <a:r>
              <a:rPr lang="en-GB" sz="2000" dirty="0"/>
              <a:t> == 3:</a:t>
            </a:r>
          </a:p>
          <a:p>
            <a:pPr marL="0" indent="0">
              <a:buNone/>
            </a:pPr>
            <a:r>
              <a:rPr lang="en-GB" sz="2000" dirty="0"/>
              <a:t>    print("</a:t>
            </a:r>
            <a:r>
              <a:rPr lang="en-GB" sz="2000" dirty="0" smtClean="0"/>
              <a:t>Sidmouth")</a:t>
            </a: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print("Goodbye")</a:t>
            </a:r>
          </a:p>
          <a:p>
            <a:pPr marL="0" indent="0" algn="ctr">
              <a:buNone/>
            </a:pPr>
            <a:endParaRPr lang="en-GB" dirty="0" smtClean="0"/>
          </a:p>
          <a:p>
            <a:pPr marL="0" indent="0" algn="ctr">
              <a:buNone/>
            </a:pP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428357" y="2564904"/>
            <a:ext cx="2726589" cy="300522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0216" y="3772946"/>
            <a:ext cx="32092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-1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50216" y="4019321"/>
            <a:ext cx="221727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What is your menu choice?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51712" y="2407318"/>
            <a:ext cx="2412776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A simple text based menu printed to the screen</a:t>
            </a:r>
            <a:endParaRPr lang="en-GB" dirty="0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6159488" y="2623138"/>
            <a:ext cx="392224" cy="14401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051984" y="1714811"/>
            <a:ext cx="2912504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A variable created which is set to zero</a:t>
            </a:r>
            <a:endParaRPr lang="en-GB" dirty="0"/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5363518" y="1893480"/>
            <a:ext cx="688466" cy="14449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" name="Right Brace 10"/>
          <p:cNvSpPr/>
          <p:nvPr/>
        </p:nvSpPr>
        <p:spPr>
          <a:xfrm>
            <a:off x="5850418" y="2391424"/>
            <a:ext cx="225917" cy="1283882"/>
          </a:xfrm>
          <a:prstGeom prst="righ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6574408" y="5925188"/>
            <a:ext cx="2412776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If-Else statements to ‘act’ on their input. </a:t>
            </a:r>
            <a:endParaRPr lang="en-GB" dirty="0"/>
          </a:p>
        </p:txBody>
      </p:sp>
      <p:cxnSp>
        <p:nvCxnSpPr>
          <p:cNvPr id="24" name="Straight Arrow Connector 23"/>
          <p:cNvCxnSpPr>
            <a:stCxn id="23" idx="1"/>
          </p:cNvCxnSpPr>
          <p:nvPr/>
        </p:nvCxnSpPr>
        <p:spPr>
          <a:xfrm flipH="1" flipV="1">
            <a:off x="6051984" y="5361694"/>
            <a:ext cx="522424" cy="88666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7" name="Right Brace 26"/>
          <p:cNvSpPr/>
          <p:nvPr/>
        </p:nvSpPr>
        <p:spPr>
          <a:xfrm>
            <a:off x="5859613" y="4566448"/>
            <a:ext cx="225917" cy="1283882"/>
          </a:xfrm>
          <a:prstGeom prst="righ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6553721" y="4478918"/>
            <a:ext cx="2412776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A while loop to keep asking for input until the user enters 1, 2 or 3.</a:t>
            </a:r>
            <a:endParaRPr lang="en-GB" dirty="0"/>
          </a:p>
        </p:txBody>
      </p:sp>
      <p:cxnSp>
        <p:nvCxnSpPr>
          <p:cNvPr id="33" name="Straight Arrow Connector 32"/>
          <p:cNvCxnSpPr/>
          <p:nvPr/>
        </p:nvCxnSpPr>
        <p:spPr>
          <a:xfrm flipH="1" flipV="1">
            <a:off x="6313196" y="4381256"/>
            <a:ext cx="238516" cy="66666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pic>
        <p:nvPicPr>
          <p:cNvPr id="22" name="Picture 21" descr="Screen Clippi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" t="3142"/>
          <a:stretch/>
        </p:blipFill>
        <p:spPr>
          <a:xfrm>
            <a:off x="428357" y="2664030"/>
            <a:ext cx="2615742" cy="1108916"/>
          </a:xfrm>
          <a:prstGeom prst="rect">
            <a:avLst/>
          </a:prstGeom>
        </p:spPr>
      </p:pic>
      <p:sp>
        <p:nvSpPr>
          <p:cNvPr id="34" name="Rectangle 33"/>
          <p:cNvSpPr/>
          <p:nvPr/>
        </p:nvSpPr>
        <p:spPr>
          <a:xfrm>
            <a:off x="350216" y="4265696"/>
            <a:ext cx="26962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50216" y="4499705"/>
            <a:ext cx="221727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What is your menu choice?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50216" y="4743362"/>
            <a:ext cx="26962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2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50216" y="5013031"/>
            <a:ext cx="107112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29 years old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45492" y="5263934"/>
            <a:ext cx="91242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Goodbye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26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Validations and Error Handling</a:t>
            </a:r>
            <a:endParaRPr lang="en-GB" sz="3600" dirty="0"/>
          </a:p>
        </p:txBody>
      </p:sp>
      <p:sp>
        <p:nvSpPr>
          <p:cNvPr id="2" name="Rectangle 1"/>
          <p:cNvSpPr/>
          <p:nvPr/>
        </p:nvSpPr>
        <p:spPr>
          <a:xfrm>
            <a:off x="400731" y="1279306"/>
            <a:ext cx="41232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/>
              <a:t>‘While Loops’ to Validate Data Entry</a:t>
            </a:r>
          </a:p>
        </p:txBody>
      </p:sp>
    </p:spTree>
    <p:extLst>
      <p:ext uri="{BB962C8B-B14F-4D97-AF65-F5344CB8AC3E}">
        <p14:creationId xmlns:p14="http://schemas.microsoft.com/office/powerpoint/2010/main" val="2336316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/>
      <p:bldP spid="31" grpId="0"/>
      <p:bldP spid="6" grpId="0" animBg="1"/>
      <p:bldP spid="19" grpId="0" animBg="1"/>
      <p:bldP spid="11" grpId="0" animBg="1"/>
      <p:bldP spid="23" grpId="0" animBg="1"/>
      <p:bldP spid="27" grpId="0" animBg="1"/>
      <p:bldP spid="32" grpId="0" animBg="1"/>
      <p:bldP spid="34" grpId="0"/>
      <p:bldP spid="35" grpId="0"/>
      <p:bldP spid="36" grpId="0"/>
      <p:bldP spid="37" grpId="0"/>
      <p:bldP spid="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5" y="1308800"/>
            <a:ext cx="8496944" cy="5000520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 smtClean="0"/>
              <a:t>Error Handling</a:t>
            </a:r>
          </a:p>
          <a:p>
            <a:pPr marL="0" indent="0">
              <a:buNone/>
            </a:pPr>
            <a:endParaRPr lang="en-GB" sz="1100" dirty="0" smtClean="0"/>
          </a:p>
          <a:p>
            <a:pPr marL="0" indent="0">
              <a:buNone/>
            </a:pPr>
            <a:r>
              <a:rPr lang="en-GB" sz="2000" dirty="0" smtClean="0"/>
              <a:t>Often when our programs ask for an input, because it automatically stores the input as a string, it doesn’t matter what data type is entered.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r>
              <a:rPr lang="en-GB" sz="2000" dirty="0" smtClean="0"/>
              <a:t>However, consider a program that asks the user to type in a number and immediately converts it to an integer data type. If the user types in anything other than an integer, the program will crash and close!</a:t>
            </a:r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r>
              <a:rPr lang="en-GB" sz="2000" dirty="0" smtClean="0"/>
              <a:t>This is not good as we want our programs to be unbreakable.</a:t>
            </a:r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r>
              <a:rPr lang="en-GB" sz="2000" dirty="0" smtClean="0"/>
              <a:t>To overcome this issue, we need to be able to handle any errors that our programs face.</a:t>
            </a:r>
            <a:endParaRPr lang="en-GB" dirty="0"/>
          </a:p>
          <a:p>
            <a:pPr marL="0" indent="0">
              <a:buNone/>
            </a:pPr>
            <a:endParaRPr lang="en-GB" b="1" dirty="0" smtClean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Validations and Error Handling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826525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75172"/>
            <a:ext cx="8496944" cy="680040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/>
              <a:t>Error Handling</a:t>
            </a:r>
          </a:p>
          <a:p>
            <a:pPr marL="0" indent="0">
              <a:buNone/>
            </a:pPr>
            <a:endParaRPr lang="en-GB" sz="1100" dirty="0" smtClean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Validations and Error Handling</a:t>
            </a:r>
            <a:endParaRPr lang="en-GB" sz="3600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132" y="1844764"/>
            <a:ext cx="7354326" cy="233395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3293" y="3861048"/>
            <a:ext cx="5794532" cy="202240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201295" y="1312637"/>
            <a:ext cx="4752528" cy="116955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400" dirty="0" smtClean="0"/>
              <a:t>This is an example of exception handling (error handling). The program enters an infinite loop and then tries the input statement. If the user enters a value which can be converted to an integer, the loop will break and the program will carry on…</a:t>
            </a:r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467544" y="4293096"/>
            <a:ext cx="2713575" cy="20313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GB" sz="1400" dirty="0" smtClean="0"/>
              <a:t>…however</a:t>
            </a:r>
            <a:r>
              <a:rPr lang="en-GB" sz="1400" dirty="0"/>
              <a:t>, if the user types in a non integer data type, an error will occur. But instead of the program crashing, the error is handled and a print statement is outputted. The loop then repeats and the user is asked to type in a number again.</a:t>
            </a:r>
          </a:p>
        </p:txBody>
      </p:sp>
    </p:spTree>
    <p:extLst>
      <p:ext uri="{BB962C8B-B14F-4D97-AF65-F5344CB8AC3E}">
        <p14:creationId xmlns:p14="http://schemas.microsoft.com/office/powerpoint/2010/main" val="103763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1452</TotalTime>
  <Words>613</Words>
  <Application>Microsoft Office PowerPoint</Application>
  <PresentationFormat>On-screen Show (4:3)</PresentationFormat>
  <Paragraphs>90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Century Gothic</vt:lpstr>
      <vt:lpstr>Office Theme</vt:lpstr>
      <vt:lpstr>Validations and Error Handling</vt:lpstr>
      <vt:lpstr>Validations and Error Handling</vt:lpstr>
      <vt:lpstr>Validations and Error Handling</vt:lpstr>
      <vt:lpstr>Validations and Error Handling</vt:lpstr>
      <vt:lpstr>Validations and Error Handling</vt:lpstr>
      <vt:lpstr>Validations and Error Handling</vt:lpstr>
    </vt:vector>
  </TitlesOfParts>
  <Company>Sidmouth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</dc:creator>
  <cp:lastModifiedBy>Sam Wickins</cp:lastModifiedBy>
  <cp:revision>169</cp:revision>
  <cp:lastPrinted>2016-10-18T07:43:41Z</cp:lastPrinted>
  <dcterms:created xsi:type="dcterms:W3CDTF">2013-09-11T18:04:43Z</dcterms:created>
  <dcterms:modified xsi:type="dcterms:W3CDTF">2017-07-02T10:38:10Z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167548</vt:lpwstr>
  </property>
  <property fmtid="{D5CDD505-2E9C-101B-9397-08002B2CF9AE}" pid="3" name="NXPowerLiteSettings">
    <vt:lpwstr>C74006B004C800</vt:lpwstr>
  </property>
  <property fmtid="{D5CDD505-2E9C-101B-9397-08002B2CF9AE}" pid="4" name="NXPowerLiteVersion">
    <vt:lpwstr>S7.0.8</vt:lpwstr>
  </property>
</Properties>
</file>