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62" r:id="rId4"/>
    <p:sldId id="258" r:id="rId5"/>
    <p:sldId id="259" r:id="rId6"/>
    <p:sldId id="271" r:id="rId7"/>
    <p:sldId id="272" r:id="rId8"/>
    <p:sldId id="263" r:id="rId9"/>
    <p:sldId id="264" r:id="rId10"/>
    <p:sldId id="273" r:id="rId11"/>
    <p:sldId id="274" r:id="rId12"/>
    <p:sldId id="267" r:id="rId13"/>
    <p:sldId id="275" r:id="rId14"/>
    <p:sldId id="268" r:id="rId15"/>
    <p:sldId id="276" r:id="rId16"/>
    <p:sldId id="270" r:id="rId17"/>
  </p:sldIdLst>
  <p:sldSz cx="9144000" cy="6858000" type="screen4x3"/>
  <p:notesSz cx="6858000" cy="9144000"/>
  <p:embeddedFontLst>
    <p:embeddedFont>
      <p:font typeface="Museo900-Regular" panose="02000000000000000000" pitchFamily="2" charset="0"/>
      <p:bold r:id="rId19"/>
    </p:embeddedFont>
    <p:embeddedFont>
      <p:font typeface="Museo300-Regular" panose="02000000000000000000" pitchFamily="2"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Evans" initials="J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8BDC"/>
    <a:srgbClr val="81E2DC"/>
    <a:srgbClr val="E98BD4"/>
    <a:srgbClr val="3D1493"/>
    <a:srgbClr val="7BD90B"/>
    <a:srgbClr val="DCEBEB"/>
    <a:srgbClr val="474495"/>
    <a:srgbClr val="F0EBA2"/>
    <a:srgbClr val="008933"/>
    <a:srgbClr val="B60B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59" d="100"/>
          <a:sy n="159" d="100"/>
        </p:scale>
        <p:origin x="1746" y="144"/>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6" name="Picture 35" descr="Unit 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7" name="Picture 6" descr="Arrow Unit 18.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28BDC"/>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1E2D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4575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1" name="Picture 50"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E98BD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Copyright</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49" name="Picture 48" descr="Logo Unit 17.ai"/>
          <p:cNvPicPr>
            <a:picLocks noChangeAspect="1"/>
          </p:cNvPicPr>
          <p:nvPr userDrawn="1"/>
        </p:nvPicPr>
        <p:blipFill>
          <a:blip r:embed="rId4"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E98BD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Copyright</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7" name="Picture 6" descr="Logo Unit 17.ai"/>
          <p:cNvPicPr>
            <a:picLocks noChangeAspect="1"/>
          </p:cNvPicPr>
          <p:nvPr userDrawn="1"/>
        </p:nvPicPr>
        <p:blipFill>
          <a:blip r:embed="rId3"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5" name="Picture 74"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76" name="Picture 7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7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E98BD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9" name="TextBox 78"/>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Copyright</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3" name="Picture 72"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E98BD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7" name="TextBox 76"/>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Copyright</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Copyright</a:t>
            </a: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7" name="Picture 6" descr="Logo Unit 17.ai"/>
          <p:cNvPicPr>
            <a:picLocks noChangeAspect="1"/>
          </p:cNvPicPr>
          <p:nvPr userDrawn="1"/>
        </p:nvPicPr>
        <p:blipFill>
          <a:blip r:embed="rId3"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84015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hyperlink" Target="http://www.google.co.uk/url?sa=i&amp;rct=j&amp;q=&amp;esrc=s&amp;source=images&amp;cd=&amp;cad=rja&amp;uact=8&amp;docid=DBgI6RZIc2tg0M&amp;tbnid=g0wdvTQfMm-ZgM:&amp;ved=0CAUQjRw&amp;url=http://www.eastbergholt-bells.org.uk/haywain.htm&amp;ei=ujhvU_7SDqyU0QX7kICwAw&amp;bvm=bv.66330100,d.d2k&amp;psig=AFQjCNEU93D3-bBoY4Is0MCrxj2u9F932A&amp;ust=1399884327722551" TargetMode="External"/><Relationship Id="rId2" Type="http://schemas.openxmlformats.org/officeDocument/2006/relationships/hyperlink" Target="http://www.google.co.uk/url?sa=i&amp;rct=j&amp;q=&amp;esrc=s&amp;source=images&amp;cd=&amp;cad=rja&amp;uact=8&amp;docid=9BJxFtgEBUtZSM&amp;tbnid=uXWVkssYqnlMhM:&amp;ved=0CAUQjRw&amp;url=http://www.pagepulp.com/3177/many-covers-of-romeo-and-juliet/&amp;ei=mjdvU_mAPcSm0wXSzIDgAw&amp;bvm=bv.66330100,d.d2k&amp;psig=AFQjCNH7o006dwu-qOWDSGicKljs50QAoQ&amp;ust=1399884023886554" TargetMode="External"/><Relationship Id="rId1" Type="http://schemas.openxmlformats.org/officeDocument/2006/relationships/slideLayout" Target="../slideLayouts/slideLayout5.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8.png"/><Relationship Id="rId15" Type="http://schemas.openxmlformats.org/officeDocument/2006/relationships/image" Target="../media/image12.jpeg"/><Relationship Id="rId10" Type="http://schemas.openxmlformats.org/officeDocument/2006/relationships/image" Target="../media/image10.png"/><Relationship Id="rId4" Type="http://schemas.openxmlformats.org/officeDocument/2006/relationships/hyperlink" Target="http://www.google.co.uk/url?sa=i&amp;rct=j&amp;q=&amp;esrc=s&amp;source=images&amp;cd=&amp;cad=rja&amp;uact=8&amp;docid=oqxeLdIpZ8tIYM&amp;tbnid=4GqjXbRH0UYnNM:&amp;ved=0CAUQjRw&amp;url=http://blogs.law.harvard.edu/houghton/2013/09/05/emily-dickinsons-music-book-edr-469/&amp;ei=VjhvU5yBJs370gWK_IDIBg&amp;bvm=bv.66330100,d.d2k&amp;psig=AFQjCNEvdrdQRJpvsN4Wvi4CDTW5WNYK6w&amp;ust=1399884086427213" TargetMode="External"/><Relationship Id="rId9" Type="http://schemas.openxmlformats.org/officeDocument/2006/relationships/hyperlink" Target="http://www.google.co.uk/url?sa=i&amp;rct=j&amp;q=&amp;esrc=s&amp;source=images&amp;cd=&amp;cad=rja&amp;uact=8&amp;docid=iq7yBCLnBT1ecM&amp;tbnid=5hWkp_E_x1l11M:&amp;ved=0CAUQjRw&amp;url=http://www.free-covers.org/dvd-covers/up-2009-r1-custom-dvd-cover-3701.html&amp;ei=KjpvU4KjNqSa0QWh4YG4CQ&amp;bvm=bv.66330100,d.d2k&amp;psig=AFQjCNEfeMHRZHhiTZy32ALhuST8J0SuCw&amp;ust=1399884691065287" TargetMode="External"/><Relationship Id="rId14" Type="http://schemas.openxmlformats.org/officeDocument/2006/relationships/hyperlink" Target="http://www.google.co.uk/url?sa=i&amp;rct=j&amp;q=&amp;esrc=s&amp;source=images&amp;cd=&amp;cad=rja&amp;uact=8&amp;docid=O68yqapuWgX4bM&amp;tbnid=bx9m1zkPMM4BCM:&amp;ved=0CAUQjRw&amp;url=http://wimbledontechnicians.myblog.arts.ac.uk/2012/07/03/here-comes-the-summer/&amp;ei=AjlvU8m3Osqf0QXuvoCoCg&amp;bvm=bv.66330100,d.d2k&amp;psig=AFQjCNGLvUT5tmWyFi4NlcXLH-jeDkXYiA&amp;ust=139988441163172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Copyright</a:t>
            </a:r>
          </a:p>
          <a:p>
            <a:pPr lvl="1"/>
            <a:r>
              <a:rPr lang="en-US" dirty="0"/>
              <a:t>Computer crime and cyber security</a:t>
            </a:r>
          </a:p>
          <a:p>
            <a:pPr lvl="1">
              <a:spcBef>
                <a:spcPts val="2400"/>
              </a:spcBef>
            </a:pPr>
            <a:r>
              <a:rPr lang="en-GB" dirty="0">
                <a:solidFill>
                  <a:srgbClr val="83D5C9"/>
                </a:solidFill>
              </a:rPr>
              <a:t>3</a:t>
            </a:r>
            <a:r>
              <a:rPr lang="en-US" baseline="30000" dirty="0" err="1">
                <a:solidFill>
                  <a:srgbClr val="83D5C9"/>
                </a:solidFill>
              </a:rPr>
              <a:t>rd</a:t>
            </a:r>
            <a:r>
              <a:rPr lang="en-US">
                <a:solidFill>
                  <a:srgbClr val="83D5C9"/>
                </a:solidFill>
              </a:rPr>
              <a:t> Edition</a:t>
            </a:r>
            <a:endParaRPr lang="en-US" dirty="0">
              <a:solidFill>
                <a:srgbClr val="83D5C9"/>
              </a:solidFill>
            </a:endParaRP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6FCAE3-74C7-4ECE-BB88-5CB89E3D96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957" y="2107469"/>
            <a:ext cx="6944310" cy="2668793"/>
          </a:xfrm>
          <a:prstGeom prst="rect">
            <a:avLst/>
          </a:prstGeom>
        </p:spPr>
      </p:pic>
      <p:sp>
        <p:nvSpPr>
          <p:cNvPr id="2" name="Text Placeholder 1"/>
          <p:cNvSpPr>
            <a:spLocks noGrp="1"/>
          </p:cNvSpPr>
          <p:nvPr>
            <p:ph type="body" sz="quarter" idx="13"/>
          </p:nvPr>
        </p:nvSpPr>
        <p:spPr>
          <a:xfrm>
            <a:off x="724280" y="906233"/>
            <a:ext cx="8221312" cy="670772"/>
          </a:xfrm>
        </p:spPr>
        <p:txBody>
          <a:bodyPr/>
          <a:lstStyle/>
          <a:p>
            <a:r>
              <a:rPr lang="en-GB" dirty="0"/>
              <a:t>What the artists say… </a:t>
            </a:r>
            <a:br>
              <a:rPr lang="en-GB" dirty="0"/>
            </a:br>
            <a:r>
              <a:rPr lang="en-GB" dirty="0"/>
              <a:t>Lady Gaga</a:t>
            </a:r>
          </a:p>
        </p:txBody>
      </p:sp>
      <p:sp>
        <p:nvSpPr>
          <p:cNvPr id="8" name="Rectangle 7"/>
          <p:cNvSpPr/>
          <p:nvPr/>
        </p:nvSpPr>
        <p:spPr>
          <a:xfrm rot="16200000">
            <a:off x="6084317" y="3561140"/>
            <a:ext cx="4898102" cy="584775"/>
          </a:xfrm>
          <a:prstGeom prst="rect">
            <a:avLst/>
          </a:prstGeom>
        </p:spPr>
        <p:txBody>
          <a:bodyPr wrap="square">
            <a:spAutoFit/>
          </a:bodyPr>
          <a:lstStyle/>
          <a:p>
            <a:r>
              <a:rPr lang="en-GB" sz="1600" i="1" dirty="0">
                <a:latin typeface="Arial" panose="020B0604020202020204" pitchFamily="34" charset="0"/>
                <a:cs typeface="Arial" panose="020B0604020202020204" pitchFamily="34" charset="0"/>
              </a:rPr>
              <a:t>http://www.goliath.com/music/10-musicians-who-are-pro-music-piracy/</a:t>
            </a:r>
          </a:p>
        </p:txBody>
      </p:sp>
      <p:sp>
        <p:nvSpPr>
          <p:cNvPr id="3" name="Rectangle 2"/>
          <p:cNvSpPr/>
          <p:nvPr/>
        </p:nvSpPr>
        <p:spPr>
          <a:xfrm>
            <a:off x="724280" y="4825251"/>
            <a:ext cx="7367975" cy="1477328"/>
          </a:xfrm>
          <a:prstGeom prst="rect">
            <a:avLst/>
          </a:prstGeom>
        </p:spPr>
        <p:txBody>
          <a:bodyPr wrap="square">
            <a:spAutoFit/>
          </a:bodyPr>
          <a:lstStyle/>
          <a:p>
            <a:r>
              <a:rPr lang="en-GB" dirty="0">
                <a:latin typeface="Arial" panose="020B0604020202020204" pitchFamily="34" charset="0"/>
                <a:cs typeface="Arial" panose="020B0604020202020204" pitchFamily="34" charset="0"/>
              </a:rPr>
              <a:t>…seems to accept music piracy and is content to make money from performing live, she has said “</a:t>
            </a:r>
            <a:r>
              <a:rPr lang="en-GB" i="1" dirty="0">
                <a:latin typeface="Arial" panose="020B0604020202020204" pitchFamily="34" charset="0"/>
                <a:cs typeface="Arial" panose="020B0604020202020204" pitchFamily="34" charset="0"/>
              </a:rPr>
              <a:t>You know how much you can earn off touring, right? Big artists can make anywhere from $50 million for one cycle of two years’ touring. Giant artists make upwards of $100 million. Make music—then tour. It’s just the way it is (music piracy) today.</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471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FACF79-0DE0-447A-A94C-4F633D9FCC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280" y="2156458"/>
            <a:ext cx="6927350" cy="2539824"/>
          </a:xfrm>
          <a:prstGeom prst="rect">
            <a:avLst/>
          </a:prstGeom>
        </p:spPr>
      </p:pic>
      <p:sp>
        <p:nvSpPr>
          <p:cNvPr id="2" name="Text Placeholder 1"/>
          <p:cNvSpPr>
            <a:spLocks noGrp="1"/>
          </p:cNvSpPr>
          <p:nvPr>
            <p:ph type="body" sz="quarter" idx="13"/>
          </p:nvPr>
        </p:nvSpPr>
        <p:spPr/>
        <p:txBody>
          <a:bodyPr/>
          <a:lstStyle/>
          <a:p>
            <a:r>
              <a:rPr lang="en-GB" dirty="0"/>
              <a:t>What the artists say… </a:t>
            </a:r>
            <a:br>
              <a:rPr lang="en-GB"/>
            </a:br>
            <a:r>
              <a:rPr lang="en-GB"/>
              <a:t>Elton </a:t>
            </a:r>
            <a:r>
              <a:rPr lang="en-GB" dirty="0"/>
              <a:t>John</a:t>
            </a:r>
          </a:p>
        </p:txBody>
      </p:sp>
      <p:sp>
        <p:nvSpPr>
          <p:cNvPr id="6" name="Rectangle 5"/>
          <p:cNvSpPr/>
          <p:nvPr/>
        </p:nvSpPr>
        <p:spPr>
          <a:xfrm rot="16200000">
            <a:off x="6081980" y="3487139"/>
            <a:ext cx="4651267" cy="830997"/>
          </a:xfrm>
          <a:prstGeom prst="rect">
            <a:avLst/>
          </a:prstGeom>
        </p:spPr>
        <p:txBody>
          <a:bodyPr wrap="square">
            <a:spAutoFit/>
          </a:bodyPr>
          <a:lstStyle/>
          <a:p>
            <a:r>
              <a:rPr lang="en-GB" sz="1600" i="1" dirty="0">
                <a:latin typeface="Arial" panose="020B0604020202020204" pitchFamily="34" charset="0"/>
                <a:cs typeface="Arial" panose="020B0604020202020204" pitchFamily="34" charset="0"/>
              </a:rPr>
              <a:t>http://thehollywoodmag.com/rip-gooveshark-which-celebs-are-mourning-and-which-are-happy-about-the-sites-demise/</a:t>
            </a:r>
          </a:p>
        </p:txBody>
      </p:sp>
      <p:sp>
        <p:nvSpPr>
          <p:cNvPr id="3" name="Rectangle 2"/>
          <p:cNvSpPr/>
          <p:nvPr/>
        </p:nvSpPr>
        <p:spPr>
          <a:xfrm>
            <a:off x="724280" y="5031273"/>
            <a:ext cx="6712368" cy="1200329"/>
          </a:xfrm>
          <a:prstGeom prst="rect">
            <a:avLst/>
          </a:prstGeom>
        </p:spPr>
        <p:txBody>
          <a:bodyPr wrap="square">
            <a:spAutoFit/>
          </a:bodyPr>
          <a:lstStyle/>
          <a:p>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I am of the view that the unchecked proliferation of illegal downloading (even on a “non-commercial” basis) will have a seriously detrimental effect on musicians, and particularly young musicians and those composers who are not performing artists</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0131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Plagiarism</a:t>
            </a:r>
          </a:p>
        </p:txBody>
      </p:sp>
      <p:sp>
        <p:nvSpPr>
          <p:cNvPr id="3" name="Text Placeholder 2"/>
          <p:cNvSpPr>
            <a:spLocks noGrp="1"/>
          </p:cNvSpPr>
          <p:nvPr>
            <p:ph type="body" sz="quarter" idx="14"/>
          </p:nvPr>
        </p:nvSpPr>
        <p:spPr/>
        <p:txBody>
          <a:bodyPr/>
          <a:lstStyle/>
          <a:p>
            <a:r>
              <a:rPr lang="en-GB" dirty="0"/>
              <a:t>Plagiarism means copying someone else’s work and presenting it as your own</a:t>
            </a:r>
          </a:p>
          <a:p>
            <a:pPr lvl="1"/>
            <a:r>
              <a:rPr lang="en-GB" dirty="0"/>
              <a:t>This could be ideas, words, images, music etc.</a:t>
            </a:r>
          </a:p>
          <a:p>
            <a:pPr lvl="1"/>
            <a:r>
              <a:rPr lang="en-GB" dirty="0"/>
              <a:t>It has a lot in common with copyright infringement but is not the same thing</a:t>
            </a:r>
          </a:p>
          <a:p>
            <a:pPr lvl="1"/>
            <a:r>
              <a:rPr lang="en-GB" dirty="0"/>
              <a:t>In general terms, plagiarism is an ethical offence and copyright infringement is a legal one</a:t>
            </a:r>
          </a:p>
          <a:p>
            <a:endParaRPr lang="en-GB" dirty="0"/>
          </a:p>
        </p:txBody>
      </p:sp>
    </p:spTree>
    <p:extLst>
      <p:ext uri="{BB962C8B-B14F-4D97-AF65-F5344CB8AC3E}">
        <p14:creationId xmlns:p14="http://schemas.microsoft.com/office/powerpoint/2010/main" val="35366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Complete the </a:t>
            </a:r>
            <a:r>
              <a:rPr lang="en-GB"/>
              <a:t>worksheet task</a:t>
            </a:r>
            <a:endParaRPr lang="en-GB" dirty="0"/>
          </a:p>
        </p:txBody>
      </p:sp>
    </p:spTree>
    <p:extLst>
      <p:ext uri="{BB962C8B-B14F-4D97-AF65-F5344CB8AC3E}">
        <p14:creationId xmlns:p14="http://schemas.microsoft.com/office/powerpoint/2010/main" val="374692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phone&#10;&#10;Description generated with high confidence">
            <a:extLst>
              <a:ext uri="{FF2B5EF4-FFF2-40B4-BE49-F238E27FC236}">
                <a16:creationId xmlns:a16="http://schemas.microsoft.com/office/drawing/2014/main" id="{E6F44971-2D80-4179-B84C-ECC86DCD29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2100" y="657225"/>
            <a:ext cx="6178991" cy="6067426"/>
          </a:xfrm>
          <a:prstGeom prst="rect">
            <a:avLst/>
          </a:prstGeom>
        </p:spPr>
      </p:pic>
      <p:sp>
        <p:nvSpPr>
          <p:cNvPr id="2" name="Text Placeholder 1"/>
          <p:cNvSpPr>
            <a:spLocks noGrp="1"/>
          </p:cNvSpPr>
          <p:nvPr>
            <p:ph type="body" sz="quarter" idx="13"/>
          </p:nvPr>
        </p:nvSpPr>
        <p:spPr/>
        <p:txBody>
          <a:bodyPr/>
          <a:lstStyle/>
          <a:p>
            <a:r>
              <a:rPr lang="en-GB" dirty="0"/>
              <a:t>Software to detect plagiarism</a:t>
            </a:r>
          </a:p>
        </p:txBody>
      </p:sp>
      <p:sp>
        <p:nvSpPr>
          <p:cNvPr id="3" name="Text Placeholder 2"/>
          <p:cNvSpPr>
            <a:spLocks noGrp="1"/>
          </p:cNvSpPr>
          <p:nvPr>
            <p:ph type="body" sz="quarter" idx="14"/>
          </p:nvPr>
        </p:nvSpPr>
        <p:spPr/>
        <p:txBody>
          <a:bodyPr/>
          <a:lstStyle/>
          <a:p>
            <a:r>
              <a:rPr lang="en-GB" dirty="0"/>
              <a:t>Universities, publishers and other institutions use software to detect plagiarism</a:t>
            </a:r>
          </a:p>
          <a:p>
            <a:pPr lvl="1"/>
            <a:r>
              <a:rPr lang="en-GB" dirty="0"/>
              <a:t>The software compares, for example, a student essay with millions of online documents to check for a marked similarity to any other work</a:t>
            </a:r>
          </a:p>
          <a:p>
            <a:endParaRPr lang="en-GB" dirty="0"/>
          </a:p>
        </p:txBody>
      </p:sp>
    </p:spTree>
    <p:extLst>
      <p:ext uri="{BB962C8B-B14F-4D97-AF65-F5344CB8AC3E}">
        <p14:creationId xmlns:p14="http://schemas.microsoft.com/office/powerpoint/2010/main" val="106757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endParaRPr lang="en-GB" dirty="0"/>
          </a:p>
        </p:txBody>
      </p:sp>
      <p:sp>
        <p:nvSpPr>
          <p:cNvPr id="3" name="Text Placeholder 2"/>
          <p:cNvSpPr>
            <a:spLocks noGrp="1"/>
          </p:cNvSpPr>
          <p:nvPr>
            <p:ph type="body" sz="quarter" idx="14"/>
          </p:nvPr>
        </p:nvSpPr>
        <p:spPr/>
        <p:txBody>
          <a:bodyPr/>
          <a:lstStyle/>
          <a:p>
            <a:r>
              <a:rPr lang="en-GB" dirty="0"/>
              <a:t>You have learned:</a:t>
            </a:r>
          </a:p>
          <a:p>
            <a:pPr lvl="1"/>
            <a:r>
              <a:rPr lang="en-GB"/>
              <a:t>about copyright </a:t>
            </a:r>
            <a:r>
              <a:rPr lang="en-GB" dirty="0"/>
              <a:t>law, what it says and what it means</a:t>
            </a:r>
          </a:p>
          <a:p>
            <a:pPr lvl="1"/>
            <a:r>
              <a:rPr lang="en-GB" dirty="0"/>
              <a:t>of examples of copyright infringement</a:t>
            </a:r>
          </a:p>
          <a:p>
            <a:pPr lvl="1"/>
            <a:r>
              <a:rPr lang="en-GB" dirty="0"/>
              <a:t>the damage that illegal copying does to individuals, companies and society</a:t>
            </a:r>
          </a:p>
          <a:p>
            <a:pPr lvl="1"/>
            <a:r>
              <a:rPr lang="en-GB" dirty="0"/>
              <a:t>the difference between copyright infringement and  plagiarism</a:t>
            </a:r>
          </a:p>
          <a:p>
            <a:endParaRPr lang="en-GB" dirty="0"/>
          </a:p>
        </p:txBody>
      </p:sp>
    </p:spTree>
    <p:extLst>
      <p:ext uri="{BB962C8B-B14F-4D97-AF65-F5344CB8AC3E}">
        <p14:creationId xmlns:p14="http://schemas.microsoft.com/office/powerpoint/2010/main" val="239251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26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Learn about Copyright law, what it says and what </a:t>
            </a:r>
            <a:br>
              <a:rPr lang="en-GB" dirty="0"/>
            </a:br>
            <a:r>
              <a:rPr lang="en-GB" dirty="0"/>
              <a:t>it means</a:t>
            </a:r>
          </a:p>
          <a:p>
            <a:r>
              <a:rPr lang="en-GB" dirty="0"/>
              <a:t>Look at examples of copyright infringement</a:t>
            </a:r>
          </a:p>
          <a:p>
            <a:r>
              <a:rPr lang="en-GB" dirty="0"/>
              <a:t>Understand the damage that illegal copying does to individuals, companies and society</a:t>
            </a:r>
          </a:p>
          <a:p>
            <a:r>
              <a:rPr lang="en-GB" dirty="0"/>
              <a:t>Compare copyright infringement with plagiarism</a:t>
            </a:r>
          </a:p>
        </p:txBody>
      </p:sp>
      <p:sp>
        <p:nvSpPr>
          <p:cNvPr id="4" name="Text Placeholder 3"/>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187234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Copyright law</a:t>
            </a:r>
          </a:p>
        </p:txBody>
      </p:sp>
      <p:sp>
        <p:nvSpPr>
          <p:cNvPr id="5" name="Text Placeholder 4"/>
          <p:cNvSpPr>
            <a:spLocks noGrp="1"/>
          </p:cNvSpPr>
          <p:nvPr>
            <p:ph type="body" sz="quarter" idx="14"/>
          </p:nvPr>
        </p:nvSpPr>
        <p:spPr>
          <a:xfrm>
            <a:off x="724280" y="1704179"/>
            <a:ext cx="7797230" cy="4151498"/>
          </a:xfrm>
        </p:spPr>
        <p:txBody>
          <a:bodyPr/>
          <a:lstStyle/>
          <a:p>
            <a:r>
              <a:rPr lang="en-GB" dirty="0"/>
              <a:t>Copyright law protects the owner of a creative work from having it illegally copied</a:t>
            </a:r>
          </a:p>
          <a:p>
            <a:r>
              <a:rPr lang="en-GB" dirty="0"/>
              <a:t>When you see the symbol and text, e.g.</a:t>
            </a:r>
          </a:p>
          <a:p>
            <a:pPr marL="0" indent="0" algn="ctr">
              <a:buNone/>
            </a:pPr>
            <a:endParaRPr lang="en-GB" sz="1000" i="1" dirty="0">
              <a:solidFill>
                <a:srgbClr val="FF0000"/>
              </a:solidFill>
            </a:endParaRPr>
          </a:p>
          <a:p>
            <a:pPr marL="0" indent="0" algn="ctr">
              <a:buNone/>
            </a:pPr>
            <a:r>
              <a:rPr lang="en-GB" sz="4400" i="1" dirty="0">
                <a:solidFill>
                  <a:srgbClr val="FF0000"/>
                </a:solidFill>
              </a:rPr>
              <a:t>© Copyright </a:t>
            </a:r>
            <a:r>
              <a:rPr lang="en-GB" sz="4400" dirty="0">
                <a:solidFill>
                  <a:srgbClr val="FF0000"/>
                </a:solidFill>
              </a:rPr>
              <a:t>D Morris 2018</a:t>
            </a:r>
          </a:p>
          <a:p>
            <a:pPr marL="0" lvl="1" indent="0" algn="ctr">
              <a:buNone/>
            </a:pPr>
            <a:endParaRPr lang="en-GB" sz="1200" b="1" dirty="0"/>
          </a:p>
          <a:p>
            <a:pPr marL="0" lvl="1" indent="0" algn="ctr">
              <a:buNone/>
            </a:pPr>
            <a:r>
              <a:rPr lang="en-GB" sz="3200" b="1" dirty="0"/>
              <a:t>This means that you are not allowed to copy or redistribute this work</a:t>
            </a:r>
          </a:p>
        </p:txBody>
      </p:sp>
    </p:spTree>
    <p:extLst>
      <p:ext uri="{BB962C8B-B14F-4D97-AF65-F5344CB8AC3E}">
        <p14:creationId xmlns:p14="http://schemas.microsoft.com/office/powerpoint/2010/main" val="347239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is a creative work?</a:t>
            </a:r>
          </a:p>
        </p:txBody>
      </p:sp>
      <p:grpSp>
        <p:nvGrpSpPr>
          <p:cNvPr id="6" name="Group 5"/>
          <p:cNvGrpSpPr/>
          <p:nvPr/>
        </p:nvGrpSpPr>
        <p:grpSpPr>
          <a:xfrm>
            <a:off x="286512" y="2515770"/>
            <a:ext cx="8629458" cy="2857500"/>
            <a:chOff x="335152" y="2515770"/>
            <a:chExt cx="8629458" cy="2857500"/>
          </a:xfrm>
        </p:grpSpPr>
        <p:pic>
          <p:nvPicPr>
            <p:cNvPr id="7" name="Picture 4" descr="http://www.pagepulp.com/wp-content/218.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152" y="2540943"/>
              <a:ext cx="2527009" cy="2688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blogs.law.harvard.edu/houghtonmodern/files/2013/09/Much-admired-sliding-waltz1.jpg">
              <a:hlinkClick r:id="rId4"/>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0" b="100000" l="0" r="100000">
                          <a14:foregroundMark x1="93300" y1="4453" x2="94200" y2="92500"/>
                          <a14:foregroundMark x1="95400" y1="3359" x2="92300" y2="3359"/>
                          <a14:foregroundMark x1="93300" y1="95938" x2="84200" y2="95078"/>
                        </a14:backgroundRemoval>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018365" y="2623248"/>
              <a:ext cx="1946245" cy="2488351"/>
            </a:xfrm>
            <a:prstGeom prst="rect">
              <a:avLst/>
            </a:prstGeom>
            <a:noFill/>
            <a:scene3d>
              <a:camera prst="perspectiveLeft" fov="7200000"/>
              <a:lightRig rig="threePt" dir="t"/>
            </a:scene3d>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65333" y1="90000" x2="73667" y2="88333"/>
                          <a14:foregroundMark x1="65000" y1="87667" x2="71000" y2="85000"/>
                          <a14:foregroundMark x1="17333" y1="4333" x2="58667" y2="4333"/>
                        </a14:backgroundRemoval>
                      </a14:imgEffect>
                    </a14:imgLayer>
                  </a14:imgProps>
                </a:ext>
                <a:ext uri="{28A0092B-C50C-407E-A947-70E740481C1C}">
                  <a14:useLocalDpi xmlns:a14="http://schemas.microsoft.com/office/drawing/2010/main"/>
                </a:ext>
              </a:extLst>
            </a:blip>
            <a:srcRect/>
            <a:stretch>
              <a:fillRect/>
            </a:stretch>
          </p:blipFill>
          <p:spPr bwMode="auto">
            <a:xfrm>
              <a:off x="1798252" y="251577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descr="http://www.free-covers.org/covers/8775.jpg">
              <a:hlinkClick r:id="rId9"/>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45500" y1="94500" x2="57500" y2="95000"/>
                        </a14:backgroundRemoval>
                      </a14:imgEffect>
                    </a14:imgLayer>
                  </a14:imgProps>
                </a:ext>
                <a:ext uri="{28A0092B-C50C-407E-A947-70E740481C1C}">
                  <a14:useLocalDpi xmlns:a14="http://schemas.microsoft.com/office/drawing/2010/main"/>
                </a:ext>
              </a:extLst>
            </a:blip>
            <a:srcRect/>
            <a:stretch>
              <a:fillRect/>
            </a:stretch>
          </p:blipFill>
          <p:spPr bwMode="auto">
            <a:xfrm>
              <a:off x="3071532" y="2636890"/>
              <a:ext cx="2602281" cy="2602281"/>
            </a:xfrm>
            <a:prstGeom prst="rect">
              <a:avLst/>
            </a:prstGeom>
            <a:noFill/>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879887" y="2708900"/>
              <a:ext cx="2601697" cy="2325949"/>
              <a:chOff x="4882856" y="-1446460"/>
              <a:chExt cx="4563010" cy="3528539"/>
            </a:xfrm>
            <a:scene3d>
              <a:camera prst="perspectiveRight" fov="7200000"/>
              <a:lightRig rig="threePt" dir="t"/>
            </a:scene3d>
          </p:grpSpPr>
          <p:pic>
            <p:nvPicPr>
              <p:cNvPr id="12" name="Picture 8" descr="http://www.eastbergholt-bells.org.uk/constable/haywain.jpg">
                <a:hlinkClick r:id="rId12"/>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564678" y="-798611"/>
                <a:ext cx="3231624" cy="22580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imbledontechnicians.myblog.arts.ac.uk/files/2012/07/FDN3035-CAMWL.jpg">
                <a:hlinkClick r:id="rId14"/>
              </p:cNvPr>
              <p:cNvPicPr>
                <a:picLocks noChangeAspect="1" noChangeArrowheads="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400000">
                <a:off x="5400091" y="-1963695"/>
                <a:ext cx="3528539" cy="456301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9950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long does copyright last?</a:t>
            </a:r>
          </a:p>
        </p:txBody>
      </p:sp>
      <p:sp>
        <p:nvSpPr>
          <p:cNvPr id="3" name="Text Placeholder 2"/>
          <p:cNvSpPr>
            <a:spLocks noGrp="1"/>
          </p:cNvSpPr>
          <p:nvPr>
            <p:ph type="body" sz="quarter" idx="14"/>
          </p:nvPr>
        </p:nvSpPr>
        <p:spPr/>
        <p:txBody>
          <a:bodyPr/>
          <a:lstStyle/>
          <a:p>
            <a:r>
              <a:rPr lang="en-GB" dirty="0"/>
              <a:t>In the UK, copyright lasts for the author’s lifetime plus up to 70 years after the author dies</a:t>
            </a:r>
          </a:p>
          <a:p>
            <a:pPr lvl="1"/>
            <a:r>
              <a:rPr lang="en-GB" dirty="0"/>
              <a:t>However, if you record a performance of, say, a symphony by Mozart (who died in 1791), the performance itself is copyright</a:t>
            </a:r>
          </a:p>
        </p:txBody>
      </p:sp>
    </p:spTree>
    <p:extLst>
      <p:ext uri="{BB962C8B-B14F-4D97-AF65-F5344CB8AC3E}">
        <p14:creationId xmlns:p14="http://schemas.microsoft.com/office/powerpoint/2010/main" val="101661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Online copyright infringement</a:t>
            </a:r>
          </a:p>
        </p:txBody>
      </p:sp>
      <p:sp>
        <p:nvSpPr>
          <p:cNvPr id="3" name="Text Placeholder 2"/>
          <p:cNvSpPr>
            <a:spLocks noGrp="1"/>
          </p:cNvSpPr>
          <p:nvPr>
            <p:ph type="body" sz="quarter" idx="14"/>
          </p:nvPr>
        </p:nvSpPr>
        <p:spPr>
          <a:xfrm>
            <a:off x="724280" y="1702800"/>
            <a:ext cx="7958166" cy="3453607"/>
          </a:xfrm>
        </p:spPr>
        <p:txBody>
          <a:bodyPr/>
          <a:lstStyle/>
          <a:p>
            <a:r>
              <a:rPr lang="en-GB" sz="2400" dirty="0"/>
              <a:t>Types of infringement may include:</a:t>
            </a:r>
          </a:p>
          <a:p>
            <a:pPr lvl="1"/>
            <a:r>
              <a:rPr lang="en-GB" sz="1900" dirty="0"/>
              <a:t>You receive an email with a copy of a copyrighted song, and you forward this to all your friends</a:t>
            </a:r>
          </a:p>
          <a:p>
            <a:pPr lvl="1"/>
            <a:r>
              <a:rPr lang="en-GB" sz="1900" dirty="0"/>
              <a:t>You pay a fee to join a file-sharing network that is not authorised to distribute copyrighted material. Then you download unauthorised copies of music or films you want</a:t>
            </a:r>
          </a:p>
          <a:p>
            <a:pPr lvl="1"/>
            <a:r>
              <a:rPr lang="en-GB" sz="1900" dirty="0"/>
              <a:t>You add a music track from a CD or MP3 to a home video and publish it on YouTube</a:t>
            </a:r>
          </a:p>
        </p:txBody>
      </p:sp>
    </p:spTree>
    <p:extLst>
      <p:ext uri="{BB962C8B-B14F-4D97-AF65-F5344CB8AC3E}">
        <p14:creationId xmlns:p14="http://schemas.microsoft.com/office/powerpoint/2010/main" val="317903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When is it OK to download music or a movie?</a:t>
            </a:r>
          </a:p>
        </p:txBody>
      </p:sp>
      <p:sp>
        <p:nvSpPr>
          <p:cNvPr id="3" name="Text Placeholder 2"/>
          <p:cNvSpPr>
            <a:spLocks noGrp="1"/>
          </p:cNvSpPr>
          <p:nvPr>
            <p:ph type="body" sz="quarter" idx="14"/>
          </p:nvPr>
        </p:nvSpPr>
        <p:spPr>
          <a:xfrm>
            <a:off x="724280" y="2132548"/>
            <a:ext cx="7797230" cy="3453607"/>
          </a:xfrm>
        </p:spPr>
        <p:txBody>
          <a:bodyPr/>
          <a:lstStyle/>
          <a:p>
            <a:r>
              <a:rPr lang="en-GB" dirty="0"/>
              <a:t>Streaming sites such as Spotify and Amazon Prime allow their members to download music and video content for personal use</a:t>
            </a:r>
          </a:p>
          <a:p>
            <a:pPr lvl="1"/>
            <a:r>
              <a:rPr lang="en-GB" sz="2400" dirty="0"/>
              <a:t>Users pay a subscription</a:t>
            </a:r>
          </a:p>
          <a:p>
            <a:pPr lvl="1"/>
            <a:r>
              <a:rPr lang="en-GB" sz="2400" dirty="0"/>
              <a:t>Download will expire after set length of time</a:t>
            </a:r>
          </a:p>
          <a:p>
            <a:r>
              <a:rPr lang="en-GB" dirty="0"/>
              <a:t>Buy the CD and get the MP3 version for free</a:t>
            </a:r>
          </a:p>
          <a:p>
            <a:endParaRPr lang="en-GB" dirty="0"/>
          </a:p>
        </p:txBody>
      </p:sp>
    </p:spTree>
    <p:extLst>
      <p:ext uri="{BB962C8B-B14F-4D97-AF65-F5344CB8AC3E}">
        <p14:creationId xmlns:p14="http://schemas.microsoft.com/office/powerpoint/2010/main" val="334093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What’s the harm?</a:t>
            </a:r>
          </a:p>
        </p:txBody>
      </p:sp>
      <p:sp>
        <p:nvSpPr>
          <p:cNvPr id="3" name="Text Placeholder 2"/>
          <p:cNvSpPr>
            <a:spLocks noGrp="1"/>
          </p:cNvSpPr>
          <p:nvPr>
            <p:ph type="body" sz="quarter" idx="14"/>
          </p:nvPr>
        </p:nvSpPr>
        <p:spPr/>
        <p:txBody>
          <a:bodyPr/>
          <a:lstStyle/>
          <a:p>
            <a:r>
              <a:rPr lang="en-GB" dirty="0"/>
              <a:t>Music theft or “piracy” is stealing from all those in the music industry – the songwriters, recording artists, audio engineers, computer technicians, producers, publishers and others</a:t>
            </a:r>
          </a:p>
          <a:p>
            <a:pPr lvl="1"/>
            <a:r>
              <a:rPr lang="en-GB" dirty="0"/>
              <a:t>It is estimated that the illegal downloading of films, TV programmes and music could mean the loss of 30,000 </a:t>
            </a:r>
            <a:br>
              <a:rPr lang="en-GB" dirty="0"/>
            </a:br>
            <a:r>
              <a:rPr lang="en-GB" dirty="0"/>
              <a:t>British jobs</a:t>
            </a:r>
          </a:p>
          <a:p>
            <a:r>
              <a:rPr lang="en-GB" dirty="0"/>
              <a:t>Many artists have signed up with sites such as iTunes and Spotify to help deter piracy of their material </a:t>
            </a:r>
          </a:p>
          <a:p>
            <a:endParaRPr lang="en-GB" dirty="0"/>
          </a:p>
          <a:p>
            <a:endParaRPr lang="en-GB" dirty="0"/>
          </a:p>
        </p:txBody>
      </p:sp>
    </p:spTree>
    <p:extLst>
      <p:ext uri="{BB962C8B-B14F-4D97-AF65-F5344CB8AC3E}">
        <p14:creationId xmlns:p14="http://schemas.microsoft.com/office/powerpoint/2010/main" val="369384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do people get caught?</a:t>
            </a:r>
          </a:p>
        </p:txBody>
      </p:sp>
      <p:sp>
        <p:nvSpPr>
          <p:cNvPr id="3" name="Text Placeholder 2"/>
          <p:cNvSpPr>
            <a:spLocks noGrp="1"/>
          </p:cNvSpPr>
          <p:nvPr>
            <p:ph type="body" sz="quarter" idx="14"/>
          </p:nvPr>
        </p:nvSpPr>
        <p:spPr>
          <a:xfrm>
            <a:off x="724280" y="1704179"/>
            <a:ext cx="4564896" cy="3453607"/>
          </a:xfrm>
        </p:spPr>
        <p:txBody>
          <a:bodyPr/>
          <a:lstStyle/>
          <a:p>
            <a:r>
              <a:rPr lang="en-GB" dirty="0"/>
              <a:t>Every online computer has an “IP address”</a:t>
            </a:r>
          </a:p>
          <a:p>
            <a:pPr lvl="1"/>
            <a:r>
              <a:rPr lang="en-GB" dirty="0"/>
              <a:t>This is like a computer fingerprint</a:t>
            </a:r>
          </a:p>
          <a:p>
            <a:r>
              <a:rPr lang="en-GB" dirty="0"/>
              <a:t>Internet service providers (BT, Virgin, Sky) will send out advisory letters to those who download copyright material</a:t>
            </a:r>
          </a:p>
        </p:txBody>
      </p:sp>
      <p:pic>
        <p:nvPicPr>
          <p:cNvPr id="4" name="Picture 3" descr="C:\Users\Rob\Desktop\fingerprint.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82754" y="1496930"/>
            <a:ext cx="3773406" cy="486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82120"/>
      </p:ext>
    </p:extLst>
  </p:cSld>
  <p:clrMapOvr>
    <a:masterClrMapping/>
  </p:clrMapOvr>
</p:sld>
</file>

<file path=ppt/theme/theme1.xml><?xml version="1.0" encoding="utf-8"?>
<a:theme xmlns:a="http://schemas.openxmlformats.org/drawingml/2006/main" name="Unit 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3060FA-3B64-4A7E-BEFD-3A08B616380F}"/>
</file>

<file path=customXml/itemProps2.xml><?xml version="1.0" encoding="utf-8"?>
<ds:datastoreItem xmlns:ds="http://schemas.openxmlformats.org/officeDocument/2006/customXml" ds:itemID="{852E1EDC-0BD2-4E94-AABA-5EFE4AF2FC1A}"/>
</file>

<file path=customXml/itemProps3.xml><?xml version="1.0" encoding="utf-8"?>
<ds:datastoreItem xmlns:ds="http://schemas.openxmlformats.org/officeDocument/2006/customXml" ds:itemID="{07F8D700-E2F4-4A54-B424-1009367A8005}"/>
</file>

<file path=docProps/app.xml><?xml version="1.0" encoding="utf-8"?>
<Properties xmlns="http://schemas.openxmlformats.org/officeDocument/2006/extended-properties" xmlns:vt="http://schemas.openxmlformats.org/officeDocument/2006/docPropsVTypes">
  <Template>Unit 18</Template>
  <TotalTime>441</TotalTime>
  <Words>587</Words>
  <Application>Microsoft Office PowerPoint</Application>
  <PresentationFormat>On-screen Show (4:3)</PresentationFormat>
  <Paragraphs>59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Museo900-Regular</vt:lpstr>
      <vt:lpstr>Museo300-Regular</vt:lpstr>
      <vt:lpstr>Calibri</vt:lpstr>
      <vt:lpstr>Arial</vt:lpstr>
      <vt:lpstr>Unit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27</cp:revision>
  <dcterms:created xsi:type="dcterms:W3CDTF">2014-10-14T11:02:44Z</dcterms:created>
  <dcterms:modified xsi:type="dcterms:W3CDTF">2017-10-13T10:12:18Z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