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56" r:id="rId5"/>
    <p:sldId id="257" r:id="rId6"/>
    <p:sldId id="258" r:id="rId7"/>
    <p:sldId id="259" r:id="rId8"/>
    <p:sldId id="262" r:id="rId9"/>
    <p:sldId id="269" r:id="rId10"/>
    <p:sldId id="270" r:id="rId11"/>
    <p:sldId id="263" r:id="rId12"/>
    <p:sldId id="264" r:id="rId13"/>
    <p:sldId id="271" r:id="rId14"/>
    <p:sldId id="265" r:id="rId15"/>
    <p:sldId id="266" r:id="rId16"/>
    <p:sldId id="272" r:id="rId17"/>
    <p:sldId id="273" r:id="rId18"/>
    <p:sldId id="274" r:id="rId19"/>
    <p:sldId id="268"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Museo900-Regular" panose="02000000000000000000" pitchFamily="2" charset="0"/>
      <p:bold r:id="rId26"/>
    </p:embeddedFont>
    <p:embeddedFont>
      <p:font typeface="Museo300-Regular" panose="02000000000000000000"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Evans" initials="J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CB1E"/>
    <a:srgbClr val="003399"/>
    <a:srgbClr val="559FE2"/>
    <a:srgbClr val="81E2DC"/>
    <a:srgbClr val="328BDC"/>
    <a:srgbClr val="E98BD4"/>
    <a:srgbClr val="3D1493"/>
    <a:srgbClr val="7BD90B"/>
    <a:srgbClr val="DCEBEB"/>
    <a:srgbClr val="4744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7" d="100"/>
          <a:sy n="107" d="100"/>
        </p:scale>
        <p:origin x="91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24/05/2018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6" name="Picture 35" descr="Unit 1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7" name="Picture 6" descr="Arrow Unit 18.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28BDC"/>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1E2D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40027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1" name="Picture 50"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Protecting</a:t>
            </a:r>
            <a:r>
              <a:rPr lang="en-US" sz="1200" b="1" baseline="0" dirty="0">
                <a:solidFill>
                  <a:srgbClr val="FFFFFF"/>
                </a:solidFill>
                <a:effectLst>
                  <a:glow rad="228600">
                    <a:schemeClr val="tx1">
                      <a:alpha val="40000"/>
                    </a:schemeClr>
                  </a:glow>
                </a:effectLst>
                <a:latin typeface="Arial"/>
                <a:cs typeface="Arial"/>
              </a:rPr>
              <a:t> personal data</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49" name="Picture 48" descr="Logo Unit 17.ai"/>
          <p:cNvPicPr>
            <a:picLocks noChangeAspect="1"/>
          </p:cNvPicPr>
          <p:nvPr userDrawn="1"/>
        </p:nvPicPr>
        <p:blipFill>
          <a:blip r:embed="rId4"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Protecting</a:t>
            </a:r>
            <a:r>
              <a:rPr lang="en-US" sz="1200" b="1" baseline="0" dirty="0">
                <a:solidFill>
                  <a:srgbClr val="FFFFFF"/>
                </a:solidFill>
                <a:effectLst>
                  <a:glow rad="228600">
                    <a:schemeClr val="tx1">
                      <a:alpha val="40000"/>
                    </a:schemeClr>
                  </a:glow>
                </a:effectLst>
                <a:latin typeface="Arial"/>
                <a:cs typeface="Arial"/>
              </a:rPr>
              <a:t> personal data</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5" name="Picture 74"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76" name="Picture 7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7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9" name="TextBox 78"/>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Protecting</a:t>
            </a:r>
            <a:r>
              <a:rPr lang="en-US" sz="1200" b="1" baseline="0" dirty="0">
                <a:solidFill>
                  <a:srgbClr val="FFFFFF"/>
                </a:solidFill>
                <a:effectLst>
                  <a:glow rad="228600">
                    <a:schemeClr val="tx1">
                      <a:alpha val="40000"/>
                    </a:schemeClr>
                  </a:glow>
                </a:effectLst>
                <a:latin typeface="Arial"/>
                <a:cs typeface="Arial"/>
              </a:rPr>
              <a:t> personal data</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3" name="Picture 72"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328BDC"/>
                </a:solidFill>
                <a:latin typeface="Arial"/>
                <a:cs typeface="Arial"/>
              </a:defRPr>
            </a:lvl2pPr>
            <a:lvl3pPr marL="723900" indent="-279400">
              <a:lnSpc>
                <a:spcPct val="100000"/>
              </a:lnSpc>
              <a:buFont typeface="Arial"/>
              <a:buChar char="•"/>
              <a:defRPr lang="en-US" sz="2000" kern="1200" baseline="0" dirty="0" smtClean="0">
                <a:solidFill>
                  <a:srgbClr val="81E2D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7" name="TextBox 76"/>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Protecting</a:t>
            </a:r>
            <a:r>
              <a:rPr lang="en-US" sz="1200" b="1" baseline="0" dirty="0">
                <a:solidFill>
                  <a:srgbClr val="FFFFFF"/>
                </a:solidFill>
                <a:effectLst>
                  <a:glow rad="228600">
                    <a:schemeClr val="tx1">
                      <a:alpha val="40000"/>
                    </a:schemeClr>
                  </a:glow>
                </a:effectLst>
                <a:latin typeface="Arial"/>
                <a:cs typeface="Arial"/>
              </a:rPr>
              <a:t> personal data</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6" name="Picture 75" descr="Unit 1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0" name="TextBox 7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Protecting</a:t>
            </a:r>
            <a:r>
              <a:rPr lang="en-US" sz="1200" b="1" baseline="0" dirty="0">
                <a:solidFill>
                  <a:srgbClr val="FFFFFF"/>
                </a:solidFill>
                <a:effectLst>
                  <a:glow rad="228600">
                    <a:schemeClr val="tx1">
                      <a:alpha val="40000"/>
                    </a:schemeClr>
                  </a:glow>
                </a:effectLst>
                <a:latin typeface="Arial"/>
                <a:cs typeface="Arial"/>
              </a:rPr>
              <a:t> personal data</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Computer crime and cyber security</a:t>
            </a:r>
          </a:p>
        </p:txBody>
      </p:sp>
      <p:pic>
        <p:nvPicPr>
          <p:cNvPr id="7" name="Picture 6" descr="Logo Unit 17.ai"/>
          <p:cNvPicPr>
            <a:picLocks noChangeAspect="1"/>
          </p:cNvPicPr>
          <p:nvPr userDrawn="1"/>
        </p:nvPicPr>
        <p:blipFill>
          <a:blip r:embed="rId3" cstate="screen">
            <a:duotone>
              <a:prstClr val="black"/>
              <a:srgbClr val="328BDC">
                <a:tint val="45000"/>
                <a:satMod val="400000"/>
              </a:srgbClr>
            </a:duotone>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2295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Protecting personal</a:t>
            </a:r>
            <a:br>
              <a:rPr lang="en-US" dirty="0"/>
            </a:br>
            <a:r>
              <a:rPr lang="en-US" dirty="0"/>
              <a:t>data</a:t>
            </a:r>
          </a:p>
          <a:p>
            <a:pPr lvl="1"/>
            <a:r>
              <a:rPr lang="en-US" dirty="0"/>
              <a:t>Computer crime and cyber security</a:t>
            </a:r>
          </a:p>
          <a:p>
            <a:pPr lvl="1">
              <a:spcBef>
                <a:spcPts val="2400"/>
              </a:spcBef>
            </a:pPr>
            <a:r>
              <a:rPr lang="en-GB" dirty="0">
                <a:solidFill>
                  <a:srgbClr val="83D5C9"/>
                </a:solidFill>
              </a:rPr>
              <a:t>3</a:t>
            </a:r>
            <a:r>
              <a:rPr lang="en-US" baseline="30000" dirty="0" err="1">
                <a:solidFill>
                  <a:srgbClr val="83D5C9"/>
                </a:solidFill>
              </a:rPr>
              <a:t>rd</a:t>
            </a:r>
            <a:r>
              <a:rPr lang="en-US">
                <a:solidFill>
                  <a:srgbClr val="83D5C9"/>
                </a:solidFill>
              </a:rPr>
              <a:t> Edition</a:t>
            </a:r>
            <a:endParaRPr lang="en-US" dirty="0">
              <a:solidFill>
                <a:srgbClr val="83D5C9"/>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Complete </a:t>
            </a:r>
            <a:r>
              <a:rPr lang="en-GB" b="1" dirty="0"/>
              <a:t>Tasks 2</a:t>
            </a:r>
            <a:r>
              <a:rPr lang="en-GB" dirty="0"/>
              <a:t> and </a:t>
            </a:r>
            <a:r>
              <a:rPr lang="en-GB" b="1" dirty="0"/>
              <a:t>3</a:t>
            </a:r>
            <a:r>
              <a:rPr lang="en-GB" dirty="0"/>
              <a:t> on the worksheet</a:t>
            </a:r>
          </a:p>
        </p:txBody>
      </p:sp>
    </p:spTree>
    <p:extLst>
      <p:ext uri="{BB962C8B-B14F-4D97-AF65-F5344CB8AC3E}">
        <p14:creationId xmlns:p14="http://schemas.microsoft.com/office/powerpoint/2010/main" val="188421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Data harvesting tools</a:t>
            </a:r>
          </a:p>
        </p:txBody>
      </p:sp>
      <p:sp>
        <p:nvSpPr>
          <p:cNvPr id="3" name="Text Placeholder 2"/>
          <p:cNvSpPr>
            <a:spLocks noGrp="1"/>
          </p:cNvSpPr>
          <p:nvPr>
            <p:ph type="body" sz="quarter" idx="14"/>
          </p:nvPr>
        </p:nvSpPr>
        <p:spPr/>
        <p:txBody>
          <a:bodyPr/>
          <a:lstStyle/>
          <a:p>
            <a:r>
              <a:rPr lang="en-GB" sz="2400" dirty="0"/>
              <a:t>Using legal and freely available data harvesting tools, information can be gathered about individuals</a:t>
            </a:r>
          </a:p>
          <a:p>
            <a:r>
              <a:rPr lang="en-GB" sz="2400" dirty="0"/>
              <a:t>A name, a social media profile and an email address can easily be collected</a:t>
            </a:r>
          </a:p>
          <a:p>
            <a:pPr lvl="1"/>
            <a:r>
              <a:rPr lang="en-GB" sz="1900" dirty="0"/>
              <a:t>When you upload a photo to some sites, the GPS coordinates of your location may be included as a GeoTag by default</a:t>
            </a:r>
          </a:p>
          <a:p>
            <a:pPr lvl="1"/>
            <a:r>
              <a:rPr lang="en-GB" sz="1900" dirty="0"/>
              <a:t>Combine that with a message “Here’s me at home having a birthday supper” and what data can be collected? </a:t>
            </a:r>
          </a:p>
        </p:txBody>
      </p:sp>
    </p:spTree>
    <p:extLst>
      <p:ext uri="{BB962C8B-B14F-4D97-AF65-F5344CB8AC3E}">
        <p14:creationId xmlns:p14="http://schemas.microsoft.com/office/powerpoint/2010/main" val="151344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 know where you live!</a:t>
            </a:r>
          </a:p>
        </p:txBody>
      </p:sp>
      <p:pic>
        <p:nvPicPr>
          <p:cNvPr id="4" name="Content Placeholder 6"/>
          <p:cNvPicPr>
            <a:picLocks noChangeAspect="1"/>
          </p:cNvPicPr>
          <p:nvPr/>
        </p:nvPicPr>
        <p:blipFill rotWithShape="1">
          <a:blip r:embed="rId2" cstate="screen">
            <a:extLst>
              <a:ext uri="{28A0092B-C50C-407E-A947-70E740481C1C}">
                <a14:useLocalDpi xmlns:a14="http://schemas.microsoft.com/office/drawing/2010/main"/>
              </a:ext>
            </a:extLst>
          </a:blip>
          <a:srcRect b="3551"/>
          <a:stretch/>
        </p:blipFill>
        <p:spPr>
          <a:xfrm>
            <a:off x="300789" y="2276841"/>
            <a:ext cx="8542421" cy="3384470"/>
          </a:xfrm>
          <a:prstGeom prst="rect">
            <a:avLst/>
          </a:prstGeom>
        </p:spPr>
      </p:pic>
    </p:spTree>
    <p:extLst>
      <p:ext uri="{BB962C8B-B14F-4D97-AF65-F5344CB8AC3E}">
        <p14:creationId xmlns:p14="http://schemas.microsoft.com/office/powerpoint/2010/main" val="45386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Protect your identity, don’t be the weak point!</a:t>
            </a:r>
            <a:endParaRPr lang="en-GB" dirty="0"/>
          </a:p>
        </p:txBody>
      </p:sp>
      <p:sp>
        <p:nvSpPr>
          <p:cNvPr id="3" name="Text Placeholder 2"/>
          <p:cNvSpPr>
            <a:spLocks noGrp="1"/>
          </p:cNvSpPr>
          <p:nvPr>
            <p:ph type="body" sz="quarter" idx="14"/>
          </p:nvPr>
        </p:nvSpPr>
        <p:spPr>
          <a:xfrm>
            <a:off x="724280" y="2134485"/>
            <a:ext cx="7797230" cy="3453607"/>
          </a:xfrm>
        </p:spPr>
        <p:txBody>
          <a:bodyPr/>
          <a:lstStyle/>
          <a:p>
            <a:r>
              <a:rPr lang="en-GB" dirty="0"/>
              <a:t>Turn location sharing OFF when posting photos on social media</a:t>
            </a:r>
          </a:p>
          <a:p>
            <a:r>
              <a:rPr lang="en-GB" dirty="0"/>
              <a:t>Don’t include personal data such as date of birth, address, phone number in your profile</a:t>
            </a:r>
          </a:p>
          <a:p>
            <a:pPr lvl="1"/>
            <a:r>
              <a:rPr lang="en-GB" dirty="0"/>
              <a:t>No password clues: comments or photos of your favourite movie, or pet dog</a:t>
            </a:r>
          </a:p>
        </p:txBody>
      </p:sp>
    </p:spTree>
    <p:extLst>
      <p:ext uri="{BB962C8B-B14F-4D97-AF65-F5344CB8AC3E}">
        <p14:creationId xmlns:p14="http://schemas.microsoft.com/office/powerpoint/2010/main" val="332351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Who can see my stuff?</a:t>
            </a:r>
            <a:endParaRPr lang="en-GB" dirty="0"/>
          </a:p>
        </p:txBody>
      </p:sp>
      <p:sp>
        <p:nvSpPr>
          <p:cNvPr id="3" name="Text Placeholder 2"/>
          <p:cNvSpPr>
            <a:spLocks noGrp="1"/>
          </p:cNvSpPr>
          <p:nvPr>
            <p:ph type="body" sz="quarter" idx="14"/>
          </p:nvPr>
        </p:nvSpPr>
        <p:spPr/>
        <p:txBody>
          <a:bodyPr/>
          <a:lstStyle/>
          <a:p>
            <a:r>
              <a:rPr lang="en-GB" dirty="0"/>
              <a:t>Social media sites provide tools to help protect </a:t>
            </a:r>
            <a:br>
              <a:rPr lang="en-GB" dirty="0"/>
            </a:br>
            <a:r>
              <a:rPr lang="en-GB" dirty="0"/>
              <a:t>your identity</a:t>
            </a:r>
          </a:p>
          <a:p>
            <a:pPr lvl="1"/>
            <a:r>
              <a:rPr lang="en-GB" dirty="0"/>
              <a:t>Use them</a:t>
            </a:r>
          </a:p>
          <a:p>
            <a:r>
              <a:rPr lang="en-GB" dirty="0"/>
              <a:t>Be aware of your privacy settings</a:t>
            </a:r>
          </a:p>
          <a:p>
            <a:pPr lvl="1"/>
            <a:r>
              <a:rPr lang="en-GB" dirty="0"/>
              <a:t>Don’t add people to your network of “friends” unless you actually know and trust them</a:t>
            </a:r>
          </a:p>
          <a:p>
            <a:pPr lvl="1"/>
            <a:r>
              <a:rPr lang="en-GB" dirty="0"/>
              <a:t>Restrict viewing of your newsfeed, never make it public</a:t>
            </a:r>
          </a:p>
          <a:p>
            <a:r>
              <a:rPr lang="en-GB" dirty="0"/>
              <a:t>Beware of  ‘shoulder surfing’ – protect your passwords and PINs from ‘casual viewers’ and hidden cameras</a:t>
            </a:r>
          </a:p>
        </p:txBody>
      </p:sp>
    </p:spTree>
    <p:extLst>
      <p:ext uri="{BB962C8B-B14F-4D97-AF65-F5344CB8AC3E}">
        <p14:creationId xmlns:p14="http://schemas.microsoft.com/office/powerpoint/2010/main" val="165235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marL="0" indent="0">
              <a:buNone/>
            </a:pPr>
            <a:r>
              <a:rPr lang="en-GB" dirty="0"/>
              <a:t>You have learned:</a:t>
            </a:r>
          </a:p>
          <a:p>
            <a:r>
              <a:rPr lang="en-GB" sz="2400" dirty="0"/>
              <a:t>who might hold personal data </a:t>
            </a:r>
            <a:r>
              <a:rPr lang="en-GB" sz="2400"/>
              <a:t>about you</a:t>
            </a:r>
            <a:endParaRPr lang="en-GB" sz="2400" dirty="0"/>
          </a:p>
          <a:p>
            <a:r>
              <a:rPr lang="en-GB" sz="2400" dirty="0"/>
              <a:t>why there is a need for various organisations to hold data about you</a:t>
            </a:r>
          </a:p>
          <a:p>
            <a:r>
              <a:rPr lang="en-GB" sz="2400" dirty="0"/>
              <a:t>to be aware of the possibility of identity theft</a:t>
            </a:r>
          </a:p>
          <a:p>
            <a:r>
              <a:rPr lang="en-GB" sz="2400" dirty="0"/>
              <a:t>how to minimise the chance of identity theft</a:t>
            </a:r>
          </a:p>
          <a:p>
            <a:endParaRPr lang="en-GB" dirty="0"/>
          </a:p>
        </p:txBody>
      </p:sp>
    </p:spTree>
    <p:extLst>
      <p:ext uri="{BB962C8B-B14F-4D97-AF65-F5344CB8AC3E}">
        <p14:creationId xmlns:p14="http://schemas.microsoft.com/office/powerpoint/2010/main" val="257442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78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Be aware of who might hold personal data about you</a:t>
            </a:r>
          </a:p>
          <a:p>
            <a:r>
              <a:rPr lang="en-GB" dirty="0"/>
              <a:t>Discuss the need for various organisations to hold data about you</a:t>
            </a:r>
          </a:p>
          <a:p>
            <a:r>
              <a:rPr lang="en-GB" dirty="0"/>
              <a:t>Be aware of the possibility of identity theft</a:t>
            </a:r>
          </a:p>
          <a:p>
            <a:r>
              <a:rPr lang="en-GB" dirty="0"/>
              <a:t>Know how to minimise the chance of identity theft</a:t>
            </a:r>
          </a:p>
          <a:p>
            <a:endParaRPr lang="en-GB" dirty="0"/>
          </a:p>
        </p:txBody>
      </p:sp>
      <p:sp>
        <p:nvSpPr>
          <p:cNvPr id="4" name="Text Placeholder 3"/>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380589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Who holds personal data </a:t>
            </a:r>
            <a:br>
              <a:rPr lang="en-GB" dirty="0"/>
            </a:br>
            <a:r>
              <a:rPr lang="en-GB" dirty="0"/>
              <a:t>about you?</a:t>
            </a:r>
          </a:p>
        </p:txBody>
      </p:sp>
      <p:sp>
        <p:nvSpPr>
          <p:cNvPr id="5" name="Text Placeholder 4"/>
          <p:cNvSpPr>
            <a:spLocks noGrp="1"/>
          </p:cNvSpPr>
          <p:nvPr>
            <p:ph type="body" sz="quarter" idx="14"/>
          </p:nvPr>
        </p:nvSpPr>
        <p:spPr>
          <a:xfrm>
            <a:off x="724280" y="2186317"/>
            <a:ext cx="7797230" cy="3453607"/>
          </a:xfrm>
        </p:spPr>
        <p:txBody>
          <a:bodyPr/>
          <a:lstStyle/>
          <a:p>
            <a:r>
              <a:rPr lang="en-GB" dirty="0"/>
              <a:t>What data do each of these organisations hold </a:t>
            </a:r>
            <a:br>
              <a:rPr lang="en-GB" dirty="0"/>
            </a:br>
            <a:r>
              <a:rPr lang="en-GB" dirty="0"/>
              <a:t>about you?</a:t>
            </a:r>
          </a:p>
          <a:p>
            <a:pPr lvl="1"/>
            <a:r>
              <a:rPr lang="en-GB" dirty="0">
                <a:solidFill>
                  <a:srgbClr val="328BDC"/>
                </a:solidFill>
              </a:rPr>
              <a:t>Your school</a:t>
            </a:r>
          </a:p>
          <a:p>
            <a:pPr lvl="1"/>
            <a:r>
              <a:rPr lang="en-GB" dirty="0">
                <a:solidFill>
                  <a:srgbClr val="328BDC"/>
                </a:solidFill>
              </a:rPr>
              <a:t>Your doctor</a:t>
            </a:r>
          </a:p>
          <a:p>
            <a:pPr lvl="1"/>
            <a:r>
              <a:rPr lang="en-GB" dirty="0">
                <a:solidFill>
                  <a:srgbClr val="328BDC"/>
                </a:solidFill>
              </a:rPr>
              <a:t>Your email provider</a:t>
            </a:r>
          </a:p>
          <a:p>
            <a:r>
              <a:rPr lang="en-GB" dirty="0"/>
              <a:t>Name some other organisations that hold data </a:t>
            </a:r>
            <a:br>
              <a:rPr lang="en-GB" dirty="0"/>
            </a:br>
            <a:r>
              <a:rPr lang="en-GB" dirty="0"/>
              <a:t>about members of your family</a:t>
            </a:r>
          </a:p>
          <a:p>
            <a:endParaRPr lang="en-GB" dirty="0"/>
          </a:p>
        </p:txBody>
      </p:sp>
    </p:spTree>
    <p:extLst>
      <p:ext uri="{BB962C8B-B14F-4D97-AF65-F5344CB8AC3E}">
        <p14:creationId xmlns:p14="http://schemas.microsoft.com/office/powerpoint/2010/main" val="112430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information does Google hold about you?</a:t>
            </a:r>
          </a:p>
        </p:txBody>
      </p:sp>
      <p:sp>
        <p:nvSpPr>
          <p:cNvPr id="3" name="Text Placeholder 2"/>
          <p:cNvSpPr>
            <a:spLocks noGrp="1"/>
          </p:cNvSpPr>
          <p:nvPr>
            <p:ph type="body" sz="quarter" idx="14"/>
          </p:nvPr>
        </p:nvSpPr>
        <p:spPr>
          <a:xfrm>
            <a:off x="724280" y="2186317"/>
            <a:ext cx="7797230" cy="3453607"/>
          </a:xfrm>
        </p:spPr>
        <p:txBody>
          <a:bodyPr/>
          <a:lstStyle/>
          <a:p>
            <a:r>
              <a:rPr lang="en-GB" dirty="0"/>
              <a:t>If, for example, you use Google Chrome or have a Gmail address, Google typically holds:</a:t>
            </a:r>
          </a:p>
          <a:p>
            <a:pPr lvl="1"/>
            <a:r>
              <a:rPr lang="en-GB" dirty="0">
                <a:solidFill>
                  <a:srgbClr val="328BDC"/>
                </a:solidFill>
              </a:rPr>
              <a:t>your name, birthday, all your contact names and addresses, your calendar, what mobile devices you use, all your emails, the web addresses you have typed, the sites you have searched or bookmarked and the images you have looked</a:t>
            </a:r>
            <a:br>
              <a:rPr lang="en-GB" dirty="0">
                <a:solidFill>
                  <a:srgbClr val="328BDC"/>
                </a:solidFill>
              </a:rPr>
            </a:br>
            <a:r>
              <a:rPr lang="en-GB" dirty="0">
                <a:solidFill>
                  <a:srgbClr val="328BDC"/>
                </a:solidFill>
              </a:rPr>
              <a:t>at … </a:t>
            </a:r>
          </a:p>
          <a:p>
            <a:pPr lvl="1"/>
            <a:r>
              <a:rPr lang="en-GB" dirty="0">
                <a:solidFill>
                  <a:srgbClr val="328BDC"/>
                </a:solidFill>
              </a:rPr>
              <a:t>You can check what data Google holds about you on Google Dashboard</a:t>
            </a:r>
          </a:p>
        </p:txBody>
      </p:sp>
    </p:spTree>
    <p:extLst>
      <p:ext uri="{BB962C8B-B14F-4D97-AF65-F5344CB8AC3E}">
        <p14:creationId xmlns:p14="http://schemas.microsoft.com/office/powerpoint/2010/main" val="349742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Can anyone legally hold data about you?</a:t>
            </a:r>
          </a:p>
        </p:txBody>
      </p:sp>
      <p:sp>
        <p:nvSpPr>
          <p:cNvPr id="3" name="Text Placeholder 2"/>
          <p:cNvSpPr>
            <a:spLocks noGrp="1"/>
          </p:cNvSpPr>
          <p:nvPr>
            <p:ph type="body" sz="quarter" idx="14"/>
          </p:nvPr>
        </p:nvSpPr>
        <p:spPr>
          <a:xfrm>
            <a:off x="724280" y="2136441"/>
            <a:ext cx="7797230" cy="3453607"/>
          </a:xfrm>
        </p:spPr>
        <p:txBody>
          <a:bodyPr/>
          <a:lstStyle/>
          <a:p>
            <a:r>
              <a:rPr lang="en-GB" dirty="0"/>
              <a:t>No – there are rules and regulations about collecting and holding personal data</a:t>
            </a:r>
          </a:p>
          <a:p>
            <a:pPr lvl="1"/>
            <a:r>
              <a:rPr lang="en-GB" dirty="0"/>
              <a:t>If a company, school, club or other organisation wants to hold personal data about you, it has to </a:t>
            </a:r>
            <a:r>
              <a:rPr lang="en-GB" b="1" dirty="0"/>
              <a:t>register </a:t>
            </a:r>
            <a:r>
              <a:rPr lang="en-GB" dirty="0"/>
              <a:t>with the </a:t>
            </a:r>
            <a:r>
              <a:rPr lang="en-GB" b="1" dirty="0"/>
              <a:t>Information Commissioner's Office </a:t>
            </a:r>
            <a:r>
              <a:rPr lang="en-GB" dirty="0"/>
              <a:t>(ICO.org.uk)</a:t>
            </a:r>
          </a:p>
        </p:txBody>
      </p:sp>
    </p:spTree>
    <p:extLst>
      <p:ext uri="{BB962C8B-B14F-4D97-AF65-F5344CB8AC3E}">
        <p14:creationId xmlns:p14="http://schemas.microsoft.com/office/powerpoint/2010/main" val="34005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fontAlgn="base"/>
            <a:r>
              <a:rPr lang="en-GB" dirty="0"/>
              <a:t>Information watchdog investigates ‘charity data sales’</a:t>
            </a:r>
          </a:p>
        </p:txBody>
      </p:sp>
      <p:sp>
        <p:nvSpPr>
          <p:cNvPr id="3" name="Text Placeholder 2"/>
          <p:cNvSpPr>
            <a:spLocks noGrp="1"/>
          </p:cNvSpPr>
          <p:nvPr>
            <p:ph type="body" sz="quarter" idx="14"/>
          </p:nvPr>
        </p:nvSpPr>
        <p:spPr>
          <a:xfrm>
            <a:off x="724280" y="2136441"/>
            <a:ext cx="7797230" cy="3453607"/>
          </a:xfrm>
        </p:spPr>
        <p:txBody>
          <a:bodyPr/>
          <a:lstStyle/>
          <a:p>
            <a:r>
              <a:rPr lang="en-GB" dirty="0"/>
              <a:t>Personal data is being shared, swapped and sold between charities and other organisations</a:t>
            </a:r>
          </a:p>
          <a:p>
            <a:r>
              <a:rPr lang="en-GB" dirty="0"/>
              <a:t>This can result in unwanted requests for money </a:t>
            </a:r>
            <a:br>
              <a:rPr lang="en-GB" dirty="0"/>
            </a:br>
            <a:r>
              <a:rPr lang="en-GB" dirty="0"/>
              <a:t>from charities</a:t>
            </a:r>
          </a:p>
          <a:p>
            <a:pPr lvl="1"/>
            <a:r>
              <a:rPr lang="en-GB" dirty="0"/>
              <a:t>Most at risk are vulnerable adults</a:t>
            </a:r>
          </a:p>
          <a:p>
            <a:pPr lvl="1"/>
            <a:r>
              <a:rPr lang="en-GB" dirty="0"/>
              <a:t>Need to take care with ‘opt-in’ and ‘opt-out’ clauses</a:t>
            </a:r>
          </a:p>
        </p:txBody>
      </p:sp>
    </p:spTree>
    <p:extLst>
      <p:ext uri="{BB962C8B-B14F-4D97-AF65-F5344CB8AC3E}">
        <p14:creationId xmlns:p14="http://schemas.microsoft.com/office/powerpoint/2010/main" val="160061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Complete the questions in </a:t>
            </a:r>
            <a:r>
              <a:rPr lang="en-GB" b="1" dirty="0"/>
              <a:t>Task 1</a:t>
            </a:r>
            <a:r>
              <a:rPr lang="en-GB" dirty="0"/>
              <a:t> on the worksheet</a:t>
            </a:r>
          </a:p>
        </p:txBody>
      </p:sp>
    </p:spTree>
    <p:extLst>
      <p:ext uri="{BB962C8B-B14F-4D97-AF65-F5344CB8AC3E}">
        <p14:creationId xmlns:p14="http://schemas.microsoft.com/office/powerpoint/2010/main" val="407668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General Data Protection Regulations (GDPR)</a:t>
            </a:r>
          </a:p>
        </p:txBody>
      </p:sp>
      <p:sp>
        <p:nvSpPr>
          <p:cNvPr id="3" name="Text Placeholder 2"/>
          <p:cNvSpPr>
            <a:spLocks noGrp="1"/>
          </p:cNvSpPr>
          <p:nvPr>
            <p:ph type="body" sz="quarter" idx="14"/>
          </p:nvPr>
        </p:nvSpPr>
        <p:spPr>
          <a:xfrm>
            <a:off x="724280" y="2250141"/>
            <a:ext cx="7797230" cy="4016188"/>
          </a:xfrm>
        </p:spPr>
        <p:txBody>
          <a:bodyPr/>
          <a:lstStyle/>
          <a:p>
            <a:r>
              <a:rPr lang="en-GB" dirty="0">
                <a:solidFill>
                  <a:schemeClr val="bg1"/>
                </a:solidFill>
                <a:latin typeface="Arial" panose="020B0604020202020204" pitchFamily="34" charset="0"/>
                <a:cs typeface="Arial" panose="020B0604020202020204" pitchFamily="34" charset="0"/>
              </a:rPr>
              <a:t>Formerly the Data Protection Act, this EU ruling specifies the rules about collecting and holding data</a:t>
            </a:r>
          </a:p>
          <a:p>
            <a:r>
              <a:rPr lang="en-GB" dirty="0">
                <a:solidFill>
                  <a:schemeClr val="bg1"/>
                </a:solidFill>
                <a:latin typeface="Arial" panose="020B0604020202020204" pitchFamily="34" charset="0"/>
                <a:cs typeface="Arial" panose="020B0604020202020204" pitchFamily="34" charset="0"/>
              </a:rPr>
              <a:t>These include:</a:t>
            </a:r>
          </a:p>
          <a:p>
            <a:pPr marL="723600" lvl="2" indent="-280800">
              <a:spcAft>
                <a:spcPts val="1400"/>
              </a:spcAft>
            </a:pPr>
            <a:r>
              <a:rPr lang="en-GB" dirty="0">
                <a:solidFill>
                  <a:srgbClr val="F6CB1E"/>
                </a:solidFill>
                <a:latin typeface="Arial" panose="020B0604020202020204" pitchFamily="34" charset="0"/>
                <a:cs typeface="Arial" panose="020B0604020202020204" pitchFamily="34" charset="0"/>
              </a:rPr>
              <a:t>The data must be accurate </a:t>
            </a:r>
            <a:br>
              <a:rPr lang="en-GB" dirty="0">
                <a:solidFill>
                  <a:srgbClr val="F6CB1E"/>
                </a:solidFill>
                <a:latin typeface="Arial" panose="020B0604020202020204" pitchFamily="34" charset="0"/>
                <a:cs typeface="Arial" panose="020B0604020202020204" pitchFamily="34" charset="0"/>
              </a:rPr>
            </a:br>
            <a:r>
              <a:rPr lang="en-GB" dirty="0">
                <a:solidFill>
                  <a:srgbClr val="F6CB1E"/>
                </a:solidFill>
                <a:latin typeface="Arial" panose="020B0604020202020204" pitchFamily="34" charset="0"/>
                <a:cs typeface="Arial" panose="020B0604020202020204" pitchFamily="34" charset="0"/>
              </a:rPr>
              <a:t>and up to date</a:t>
            </a:r>
          </a:p>
          <a:p>
            <a:pPr marL="723600" lvl="1" indent="-280800">
              <a:spcAft>
                <a:spcPts val="1400"/>
              </a:spcAft>
            </a:pPr>
            <a:r>
              <a:rPr lang="en-GB" dirty="0">
                <a:solidFill>
                  <a:srgbClr val="F6CB1E"/>
                </a:solidFill>
                <a:latin typeface="Arial" panose="020B0604020202020204" pitchFamily="34" charset="0"/>
                <a:cs typeface="Arial" panose="020B0604020202020204" pitchFamily="34" charset="0"/>
              </a:rPr>
              <a:t>You have a right to see what </a:t>
            </a:r>
            <a:br>
              <a:rPr lang="en-GB" dirty="0">
                <a:solidFill>
                  <a:srgbClr val="F6CB1E"/>
                </a:solidFill>
                <a:latin typeface="Arial" panose="020B0604020202020204" pitchFamily="34" charset="0"/>
                <a:cs typeface="Arial" panose="020B0604020202020204" pitchFamily="34" charset="0"/>
              </a:rPr>
            </a:br>
            <a:r>
              <a:rPr lang="en-GB" dirty="0">
                <a:solidFill>
                  <a:srgbClr val="F6CB1E"/>
                </a:solidFill>
                <a:latin typeface="Arial" panose="020B0604020202020204" pitchFamily="34" charset="0"/>
                <a:cs typeface="Arial" panose="020B0604020202020204" pitchFamily="34" charset="0"/>
              </a:rPr>
              <a:t>data is held about you</a:t>
            </a:r>
          </a:p>
          <a:p>
            <a:pPr marL="723600" lvl="1" indent="-280800">
              <a:spcAft>
                <a:spcPts val="1400"/>
              </a:spcAft>
            </a:pPr>
            <a:r>
              <a:rPr lang="en-GB" dirty="0">
                <a:solidFill>
                  <a:srgbClr val="F6CB1E"/>
                </a:solidFill>
                <a:latin typeface="Arial" panose="020B0604020202020204" pitchFamily="34" charset="0"/>
                <a:cs typeface="Arial" panose="020B0604020202020204" pitchFamily="34" charset="0"/>
              </a:rPr>
              <a:t>The data must be protected </a:t>
            </a:r>
            <a:br>
              <a:rPr lang="en-GB" dirty="0">
                <a:solidFill>
                  <a:srgbClr val="F6CB1E"/>
                </a:solidFill>
                <a:latin typeface="Arial" panose="020B0604020202020204" pitchFamily="34" charset="0"/>
                <a:cs typeface="Arial" panose="020B0604020202020204" pitchFamily="34" charset="0"/>
              </a:rPr>
            </a:br>
            <a:r>
              <a:rPr lang="en-GB" dirty="0">
                <a:solidFill>
                  <a:srgbClr val="F6CB1E"/>
                </a:solidFill>
                <a:latin typeface="Arial" panose="020B0604020202020204" pitchFamily="34" charset="0"/>
                <a:cs typeface="Arial" panose="020B0604020202020204" pitchFamily="34" charset="0"/>
              </a:rPr>
              <a:t>from unauthorised access</a:t>
            </a:r>
          </a:p>
        </p:txBody>
      </p:sp>
      <p:pic>
        <p:nvPicPr>
          <p:cNvPr id="1026" name="Picture 2" descr="C:\Users\Rob\AppData\Roaming\PixelMetrics\CaptureWiz\Temp\2.png">
            <a:extLst>
              <a:ext uri="{FF2B5EF4-FFF2-40B4-BE49-F238E27FC236}">
                <a16:creationId xmlns:a16="http://schemas.microsoft.com/office/drawing/2014/main" id="{76E56D65-FC46-48E7-99D2-80E90929D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168" y="3316941"/>
            <a:ext cx="3397279" cy="27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8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Identity theft</a:t>
            </a:r>
          </a:p>
        </p:txBody>
      </p:sp>
      <p:sp>
        <p:nvSpPr>
          <p:cNvPr id="3" name="Text Placeholder 2"/>
          <p:cNvSpPr>
            <a:spLocks noGrp="1"/>
          </p:cNvSpPr>
          <p:nvPr>
            <p:ph type="body" sz="quarter" idx="14"/>
          </p:nvPr>
        </p:nvSpPr>
        <p:spPr/>
        <p:txBody>
          <a:bodyPr/>
          <a:lstStyle/>
          <a:p>
            <a:r>
              <a:rPr lang="en-GB" dirty="0"/>
              <a:t>If criminals can access your personal data, they can use it to steal your identity</a:t>
            </a:r>
          </a:p>
          <a:p>
            <a:pPr lvl="1"/>
            <a:r>
              <a:rPr lang="en-GB" dirty="0"/>
              <a:t>They could apply for a job, a bank account or a loan, pretending to be you!</a:t>
            </a:r>
          </a:p>
          <a:p>
            <a:r>
              <a:rPr lang="en-GB" dirty="0"/>
              <a:t>What else could they do if they have your name, address, birthdate and other personal information? </a:t>
            </a:r>
          </a:p>
          <a:p>
            <a:endParaRPr lang="en-GB" dirty="0"/>
          </a:p>
        </p:txBody>
      </p:sp>
    </p:spTree>
    <p:extLst>
      <p:ext uri="{BB962C8B-B14F-4D97-AF65-F5344CB8AC3E}">
        <p14:creationId xmlns:p14="http://schemas.microsoft.com/office/powerpoint/2010/main" val="2469862487"/>
      </p:ext>
    </p:extLst>
  </p:cSld>
  <p:clrMapOvr>
    <a:masterClrMapping/>
  </p:clrMapOvr>
</p:sld>
</file>

<file path=ppt/theme/theme1.xml><?xml version="1.0" encoding="utf-8"?>
<a:theme xmlns:a="http://schemas.openxmlformats.org/drawingml/2006/main" name="Unit 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B92220-0680-488B-AB34-97807BF7ECC6}">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43A43335-F3B0-4A08-AFD0-B877AF513686}"/>
</file>

<file path=customXml/itemProps3.xml><?xml version="1.0" encoding="utf-8"?>
<ds:datastoreItem xmlns:ds="http://schemas.openxmlformats.org/officeDocument/2006/customXml" ds:itemID="{82F3B136-A60D-4DDF-97DF-2821FB9B2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18</Template>
  <TotalTime>352</TotalTime>
  <Words>511</Words>
  <Application>Microsoft Office PowerPoint</Application>
  <PresentationFormat>On-screen Show (4:3)</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Museo900-Regular</vt:lpstr>
      <vt:lpstr>Arial</vt:lpstr>
      <vt:lpstr>Museo300-Regular</vt:lpstr>
      <vt:lpstr>Unit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Robert Heathcote</cp:lastModifiedBy>
  <cp:revision>21</cp:revision>
  <dcterms:created xsi:type="dcterms:W3CDTF">2014-10-14T10:54:32Z</dcterms:created>
  <dcterms:modified xsi:type="dcterms:W3CDTF">2018-05-24T11:17:55Z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