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0" r:id="rId5"/>
    <p:sldId id="263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1F2C0-9F30-48A0-B764-C0F37BEF9E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8C45E9-C917-4E9C-B1D4-729362393A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381E5-03F0-46E5-90F6-BE6C89B02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A96C-CEF6-41A6-8D63-941865F26B88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067B0-D09E-4589-9653-B5672FE0E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B8A8C-D376-42C3-9998-A14D8334E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7772-5677-460A-A30C-5430410F9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753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36785-233A-46F3-9D1D-A6FF3629E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E0BB5B-2DB2-4A74-8782-4665FDC7E8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3C9CDC-DF72-4BB6-9103-0CF4D7116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A96C-CEF6-41A6-8D63-941865F26B88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2132E-5D1A-4353-98EE-DC4162D86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C9397-C685-4377-B9F3-96F8324FC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7772-5677-460A-A30C-5430410F9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016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67863C-82D0-4AB8-B6DF-583F1EBF9A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E3205B-77DB-4EF7-A4C3-0953050E2F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FDAA6-31D8-4A7A-8B32-31439723A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A96C-CEF6-41A6-8D63-941865F26B88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7FDC11-818B-40E6-84D5-367346DA4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DF000-B224-45AD-91A0-101F8F13A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7772-5677-460A-A30C-5430410F9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83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54089-8744-4264-9FA4-B3F164729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2F77C-A13E-478F-82B4-DC6644D52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6C778-D36A-486E-B0C4-8FDA23F97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A96C-CEF6-41A6-8D63-941865F26B88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F1C3D-B8AD-457A-8FF5-48C81C40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FC536-490C-45D0-9FC7-94E4D8670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7772-5677-460A-A30C-5430410F9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02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BDF6B-0BC1-4FDD-B214-2E819AE5B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A7133-FCB1-41B3-9EB8-805B3FBBA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47593-2A17-4BDE-92AE-C84388C08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A96C-CEF6-41A6-8D63-941865F26B88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0A82B-0AA4-4A8C-83AD-E3CCA3143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88979-17FB-4B0B-AF05-913B9995D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7772-5677-460A-A30C-5430410F9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906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0D1F-493A-4BDF-A252-294A208BD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F8D8A-8C66-4688-B056-4155278843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4F09F6-A68F-444C-8EA0-BDEA6006BA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9D7824-10A5-4B59-A10D-8656E415E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A96C-CEF6-41A6-8D63-941865F26B88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CABC39-B1B1-4BE1-B9EC-D927A0480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3F9317-5E6D-4E05-8F65-72F273001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7772-5677-460A-A30C-5430410F9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25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2FB35-7BB0-47A5-83D7-62EE6CD3C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13FA6-CC33-472E-A758-970EAFB7C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2A420F-53C0-4FBD-ABE4-ED779B48F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D253BF-6126-4298-9775-6137B6BE17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7B58CF-009D-453B-BA38-E112C171F9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DCADD2-57E7-45D8-A052-3077D1EB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A96C-CEF6-41A6-8D63-941865F26B88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9DAC7E-BE8A-4E81-9237-17B9154BF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D74792-A9FF-44A0-8510-073353069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7772-5677-460A-A30C-5430410F9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46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A7857-9B53-47EB-8D59-ABFD89D0B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3AD553-9B59-4047-9180-900D95320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A96C-CEF6-41A6-8D63-941865F26B88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41F382-BA12-4308-A4DA-BB5A4D102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1D1C0E-9954-4226-8809-682759B25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7772-5677-460A-A30C-5430410F9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468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8BD122-C320-4485-98B9-DB4F94C02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A96C-CEF6-41A6-8D63-941865F26B88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5EC69D-6492-49CD-8533-FE6D9F8C2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A51D31-CA0A-4C8B-B12D-852CB40E6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7772-5677-460A-A30C-5430410F9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43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B9361-71ED-4980-9074-F7F9C0238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43ADA-4BD9-4CAA-A4CD-66D94906D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643B38-C434-44E8-9BA8-547C482FC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8D385E-70D6-4A60-BA7B-9DC8DAAB2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A96C-CEF6-41A6-8D63-941865F26B88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12DD4E-8DCC-4070-9C8E-D5CF3BCE3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E61463-8B6B-4F79-A1B9-8F0ED205B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7772-5677-460A-A30C-5430410F9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1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99612-85E7-461A-A38C-FB69F7915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18E7A5-64ED-4950-BDE6-BEE3F34524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CD533F-66FE-4978-A0B6-0677B954B7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FF62F-C6E0-43D3-A444-AE7353858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A96C-CEF6-41A6-8D63-941865F26B88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C37615-4EE9-480C-8417-5C09D78AB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34CD7-7E92-4D72-A649-2E830A9AB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7772-5677-460A-A30C-5430410F9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246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D99649-D36A-4970-A828-CEEA621D4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149FCA-006D-431C-B385-1CA6ABF30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5A966-0FCD-44A9-ABB7-8D4329AC8D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2A96C-CEF6-41A6-8D63-941865F26B88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201E5-268F-48CA-9877-FA742E1DB5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25016-068B-4560-A5EB-40E2F342E1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47772-5677-460A-A30C-5430410F9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643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ingcameraobscura.co.uk/howitworks.htm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hotographyhistoryfacts.com/photography-development-history/camera-obscura-history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The Basic Elements of a Camera">
            <a:extLst>
              <a:ext uri="{FF2B5EF4-FFF2-40B4-BE49-F238E27FC236}">
                <a16:creationId xmlns:a16="http://schemas.microsoft.com/office/drawing/2014/main" id="{4B8845D5-68AD-4A74-8893-FD4212E2A8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" b="15169"/>
          <a:stretch/>
        </p:blipFill>
        <p:spPr bwMode="auto">
          <a:xfrm>
            <a:off x="20" y="1"/>
            <a:ext cx="12191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F1F0DFD-5DF7-41C7-96D2-B2A55740A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000" y="869243"/>
            <a:ext cx="4425244" cy="192314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The Camera O</a:t>
            </a:r>
            <a:r>
              <a:rPr lang="en-US" b="1" dirty="0"/>
              <a:t>bscura </a:t>
            </a:r>
            <a:endParaRPr lang="en-GB" b="1" dirty="0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0E0149-C143-4B52-A240-84EC623E8007}"/>
              </a:ext>
            </a:extLst>
          </p:cNvPr>
          <p:cNvSpPr txBox="1"/>
          <p:nvPr/>
        </p:nvSpPr>
        <p:spPr>
          <a:xfrm>
            <a:off x="8487747" y="6304002"/>
            <a:ext cx="3704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dirty="0"/>
              <a:t>Pre-A Level Photography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28265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E862BE82-D00D-42C1-BF16-93AA37870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F6D92C2D-1D3D-4974-918C-06579FB35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33" y="-2"/>
            <a:ext cx="5441859" cy="5654940"/>
          </a:xfrm>
          <a:custGeom>
            <a:avLst/>
            <a:gdLst>
              <a:gd name="connsiteX0" fmla="*/ 0 w 5441859"/>
              <a:gd name="connsiteY0" fmla="*/ 0 h 5654940"/>
              <a:gd name="connsiteX1" fmla="*/ 4400492 w 5441859"/>
              <a:gd name="connsiteY1" fmla="*/ 0 h 5654940"/>
              <a:gd name="connsiteX2" fmla="*/ 4484767 w 5441859"/>
              <a:gd name="connsiteY2" fmla="*/ 76595 h 5654940"/>
              <a:gd name="connsiteX3" fmla="*/ 5441859 w 5441859"/>
              <a:gd name="connsiteY3" fmla="*/ 2387221 h 5654940"/>
              <a:gd name="connsiteX4" fmla="*/ 2174140 w 5441859"/>
              <a:gd name="connsiteY4" fmla="*/ 5654940 h 5654940"/>
              <a:gd name="connsiteX5" fmla="*/ 156693 w 5441859"/>
              <a:gd name="connsiteY5" fmla="*/ 4957981 h 5654940"/>
              <a:gd name="connsiteX6" fmla="*/ 0 w 5441859"/>
              <a:gd name="connsiteY6" fmla="*/ 4820612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0" y="0"/>
                </a:moveTo>
                <a:lnTo>
                  <a:pt x="4400492" y="0"/>
                </a:lnTo>
                <a:lnTo>
                  <a:pt x="4484767" y="76595"/>
                </a:lnTo>
                <a:cubicBezTo>
                  <a:pt x="5076108" y="667936"/>
                  <a:pt x="5441859" y="1484866"/>
                  <a:pt x="5441859" y="2387221"/>
                </a:cubicBezTo>
                <a:cubicBezTo>
                  <a:pt x="5441859" y="4191932"/>
                  <a:pt x="3978851" y="5654940"/>
                  <a:pt x="2174140" y="5654940"/>
                </a:cubicBezTo>
                <a:cubicBezTo>
                  <a:pt x="1412778" y="5654940"/>
                  <a:pt x="712231" y="5394557"/>
                  <a:pt x="156693" y="4957981"/>
                </a:cubicBezTo>
                <a:lnTo>
                  <a:pt x="0" y="4820612"/>
                </a:lnTo>
                <a:close/>
              </a:path>
            </a:pathLst>
          </a:custGeom>
          <a:solidFill>
            <a:schemeClr val="bg1">
              <a:lumMod val="95000"/>
              <a:lumOff val="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BEB10E-EC2A-4C5D-ACB5-6F1697CF306B}"/>
              </a:ext>
            </a:extLst>
          </p:cNvPr>
          <p:cNvSpPr txBox="1"/>
          <p:nvPr/>
        </p:nvSpPr>
        <p:spPr>
          <a:xfrm>
            <a:off x="157472" y="1019730"/>
            <a:ext cx="5282054" cy="38262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The word “camera” comes from camera obscura, which means "dark chamber" and is the Latin name of the original device for projecting an image of external reality onto a flat surface. </a:t>
            </a:r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The modern photographic camera evolved from the camera obscura.</a:t>
            </a:r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D57B49-5B99-4E2D-9BB4-8029C3558F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47" r="3602"/>
          <a:stretch/>
        </p:blipFill>
        <p:spPr>
          <a:xfrm>
            <a:off x="6024562" y="2001158"/>
            <a:ext cx="5676075" cy="4406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5613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E0D60ECE-8986-45DC-B7FE-EC7699B46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438829" cy="5840278"/>
          </a:xfrm>
          <a:custGeom>
            <a:avLst/>
            <a:gdLst>
              <a:gd name="connsiteX0" fmla="*/ 0 w 5438829"/>
              <a:gd name="connsiteY0" fmla="*/ 0 h 5840278"/>
              <a:gd name="connsiteX1" fmla="*/ 4466700 w 5438829"/>
              <a:gd name="connsiteY1" fmla="*/ 0 h 5840278"/>
              <a:gd name="connsiteX2" fmla="*/ 4652178 w 5438829"/>
              <a:gd name="connsiteY2" fmla="*/ 204077 h 5840278"/>
              <a:gd name="connsiteX3" fmla="*/ 5438829 w 5438829"/>
              <a:gd name="connsiteY3" fmla="*/ 2395363 h 5840278"/>
              <a:gd name="connsiteX4" fmla="*/ 1993914 w 5438829"/>
              <a:gd name="connsiteY4" fmla="*/ 5840278 h 5840278"/>
              <a:gd name="connsiteX5" fmla="*/ 67829 w 5438829"/>
              <a:gd name="connsiteY5" fmla="*/ 5251941 h 5840278"/>
              <a:gd name="connsiteX6" fmla="*/ 0 w 5438829"/>
              <a:gd name="connsiteY6" fmla="*/ 5201220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38829" h="5840278">
                <a:moveTo>
                  <a:pt x="0" y="0"/>
                </a:moveTo>
                <a:lnTo>
                  <a:pt x="4466700" y="0"/>
                </a:lnTo>
                <a:lnTo>
                  <a:pt x="4652178" y="204077"/>
                </a:lnTo>
                <a:cubicBezTo>
                  <a:pt x="5143616" y="799562"/>
                  <a:pt x="5438829" y="1562987"/>
                  <a:pt x="5438829" y="2395363"/>
                </a:cubicBezTo>
                <a:cubicBezTo>
                  <a:pt x="5438829" y="4297937"/>
                  <a:pt x="3896488" y="5840278"/>
                  <a:pt x="1993914" y="5840278"/>
                </a:cubicBezTo>
                <a:cubicBezTo>
                  <a:pt x="1280449" y="5840278"/>
                  <a:pt x="617641" y="5623387"/>
                  <a:pt x="67829" y="5251941"/>
                </a:cubicBezTo>
                <a:lnTo>
                  <a:pt x="0" y="520122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96964194-5878-40D2-8EC0-DDC58387F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269134" cy="5654940"/>
          </a:xfrm>
          <a:custGeom>
            <a:avLst/>
            <a:gdLst>
              <a:gd name="connsiteX0" fmla="*/ 0 w 5269134"/>
              <a:gd name="connsiteY0" fmla="*/ 0 h 5654940"/>
              <a:gd name="connsiteX1" fmla="*/ 4227767 w 5269134"/>
              <a:gd name="connsiteY1" fmla="*/ 0 h 5654940"/>
              <a:gd name="connsiteX2" fmla="*/ 4312042 w 5269134"/>
              <a:gd name="connsiteY2" fmla="*/ 76595 h 5654940"/>
              <a:gd name="connsiteX3" fmla="*/ 5269134 w 5269134"/>
              <a:gd name="connsiteY3" fmla="*/ 2387221 h 5654940"/>
              <a:gd name="connsiteX4" fmla="*/ 2001415 w 5269134"/>
              <a:gd name="connsiteY4" fmla="*/ 5654940 h 5654940"/>
              <a:gd name="connsiteX5" fmla="*/ 198928 w 5269134"/>
              <a:gd name="connsiteY5" fmla="*/ 5113274 h 5654940"/>
              <a:gd name="connsiteX6" fmla="*/ 0 w 5269134"/>
              <a:gd name="connsiteY6" fmla="*/ 4969563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69134" h="5654940">
                <a:moveTo>
                  <a:pt x="0" y="0"/>
                </a:moveTo>
                <a:lnTo>
                  <a:pt x="4227767" y="0"/>
                </a:lnTo>
                <a:lnTo>
                  <a:pt x="4312042" y="76595"/>
                </a:lnTo>
                <a:cubicBezTo>
                  <a:pt x="4903383" y="667936"/>
                  <a:pt x="5269134" y="1484866"/>
                  <a:pt x="5269134" y="2387221"/>
                </a:cubicBezTo>
                <a:cubicBezTo>
                  <a:pt x="5269134" y="4191932"/>
                  <a:pt x="3806126" y="5654940"/>
                  <a:pt x="2001415" y="5654940"/>
                </a:cubicBezTo>
                <a:cubicBezTo>
                  <a:pt x="1335223" y="5654940"/>
                  <a:pt x="715593" y="5455584"/>
                  <a:pt x="198928" y="5113274"/>
                </a:cubicBezTo>
                <a:lnTo>
                  <a:pt x="0" y="496956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Camera Obscura how it works">
            <a:extLst>
              <a:ext uri="{FF2B5EF4-FFF2-40B4-BE49-F238E27FC236}">
                <a16:creationId xmlns:a16="http://schemas.microsoft.com/office/drawing/2014/main" id="{5105FE86-0FC7-4CBC-92C5-C01000647B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806" y="1236991"/>
            <a:ext cx="4920651" cy="2192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6EA0246-58C9-48E9-A377-FA5EFD507010}"/>
              </a:ext>
            </a:extLst>
          </p:cNvPr>
          <p:cNvSpPr/>
          <p:nvPr/>
        </p:nvSpPr>
        <p:spPr>
          <a:xfrm>
            <a:off x="5820402" y="569020"/>
            <a:ext cx="5665582" cy="527125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How it Works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The Camera Obscura is an ancient optical device. In its most basic form it is, quite simply, a dark room with a small hole in one wall. On the wall opposite the hole, an image is formed of whatever is outside. This image is upside-down (inverted) and back to front (laterally transposed).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br>
              <a:rPr lang="en-US" sz="2000" dirty="0"/>
            </a:br>
            <a:r>
              <a:rPr lang="en-US" sz="2000" dirty="0"/>
              <a:t>The size of the hole has a great effect on the picture that is being projected. A small hole produces a sharp image, which is dim, while a larger hole produces a brighter picture which is less well focused.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This happens because light travels in straight lines, a property known as the rectilinear propagation of light.</a:t>
            </a:r>
            <a:endParaRPr lang="en-US" sz="2000" b="0" i="0" dirty="0"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6A6E8E-974C-48B4-AA79-CA31B29EFAAF}"/>
              </a:ext>
            </a:extLst>
          </p:cNvPr>
          <p:cNvSpPr/>
          <p:nvPr/>
        </p:nvSpPr>
        <p:spPr>
          <a:xfrm>
            <a:off x="5820402" y="5895905"/>
            <a:ext cx="5750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hlinkClick r:id="rId3"/>
              </a:rPr>
              <a:t>http://www.amazingcameraobscura.co.uk/howitworks.htm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34210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3B10EB-074E-4DD5-B289-9D0B5E3969B3}"/>
              </a:ext>
            </a:extLst>
          </p:cNvPr>
          <p:cNvSpPr/>
          <p:nvPr/>
        </p:nvSpPr>
        <p:spPr>
          <a:xfrm>
            <a:off x="2090924" y="343949"/>
            <a:ext cx="7942309" cy="596457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0" i="0" u="sng" dirty="0">
                <a:effectLst/>
              </a:rPr>
              <a:t>Using this link answer the questions</a:t>
            </a:r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b="0" i="0" dirty="0">
              <a:effectLst/>
            </a:endParaRPr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b="0" i="0" dirty="0">
              <a:effectLst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400" b="0" i="0" dirty="0">
              <a:effectLst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b="0" i="0" dirty="0">
                <a:effectLst/>
              </a:rPr>
              <a:t>Q1. Camera obscura </a:t>
            </a:r>
            <a:r>
              <a:rPr lang="en-US" sz="2400" dirty="0"/>
              <a:t>means?</a:t>
            </a:r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Q2. Which century was it first used?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400" dirty="0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Q3. Who wrote the Book of Optics ?</a:t>
            </a:r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Q4. Leonardo da Vinci talks about camera obscura in his “Codex”  What was the name of this book?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400" dirty="0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Q5. What year did German</a:t>
            </a:r>
            <a:r>
              <a:rPr lang="en-GB" dirty="0"/>
              <a:t> </a:t>
            </a:r>
            <a:r>
              <a:rPr lang="en-GB" sz="2400" dirty="0"/>
              <a:t>astronomer Johannes Kepler uses term “camera obscura”  ?</a:t>
            </a:r>
            <a:endParaRPr lang="en-US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82E1FF-295B-476B-B26F-176BB975426B}"/>
              </a:ext>
            </a:extLst>
          </p:cNvPr>
          <p:cNvSpPr/>
          <p:nvPr/>
        </p:nvSpPr>
        <p:spPr>
          <a:xfrm>
            <a:off x="3014078" y="108928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http://www.photographyhistoryfacts.com/photography-development-history/camera-obscura-history/</a:t>
            </a:r>
            <a:endParaRPr lang="en-GB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7486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DF688-C558-4A63-A360-5FE7D043C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3667" y="84868"/>
            <a:ext cx="5314536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Health and Safety </a:t>
            </a:r>
            <a:endParaRPr lang="en-GB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0D60ECE-8986-45DC-B7FE-EC7699B46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438829" cy="5840278"/>
          </a:xfrm>
          <a:custGeom>
            <a:avLst/>
            <a:gdLst>
              <a:gd name="connsiteX0" fmla="*/ 0 w 5438829"/>
              <a:gd name="connsiteY0" fmla="*/ 0 h 5840278"/>
              <a:gd name="connsiteX1" fmla="*/ 4466700 w 5438829"/>
              <a:gd name="connsiteY1" fmla="*/ 0 h 5840278"/>
              <a:gd name="connsiteX2" fmla="*/ 4652178 w 5438829"/>
              <a:gd name="connsiteY2" fmla="*/ 204077 h 5840278"/>
              <a:gd name="connsiteX3" fmla="*/ 5438829 w 5438829"/>
              <a:gd name="connsiteY3" fmla="*/ 2395363 h 5840278"/>
              <a:gd name="connsiteX4" fmla="*/ 1993914 w 5438829"/>
              <a:gd name="connsiteY4" fmla="*/ 5840278 h 5840278"/>
              <a:gd name="connsiteX5" fmla="*/ 67829 w 5438829"/>
              <a:gd name="connsiteY5" fmla="*/ 5251941 h 5840278"/>
              <a:gd name="connsiteX6" fmla="*/ 0 w 5438829"/>
              <a:gd name="connsiteY6" fmla="*/ 5201220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38829" h="5840278">
                <a:moveTo>
                  <a:pt x="0" y="0"/>
                </a:moveTo>
                <a:lnTo>
                  <a:pt x="4466700" y="0"/>
                </a:lnTo>
                <a:lnTo>
                  <a:pt x="4652178" y="204077"/>
                </a:lnTo>
                <a:cubicBezTo>
                  <a:pt x="5143616" y="799562"/>
                  <a:pt x="5438829" y="1562987"/>
                  <a:pt x="5438829" y="2395363"/>
                </a:cubicBezTo>
                <a:cubicBezTo>
                  <a:pt x="5438829" y="4297937"/>
                  <a:pt x="3896488" y="5840278"/>
                  <a:pt x="1993914" y="5840278"/>
                </a:cubicBezTo>
                <a:cubicBezTo>
                  <a:pt x="1280449" y="5840278"/>
                  <a:pt x="617641" y="5623387"/>
                  <a:pt x="67829" y="5251941"/>
                </a:cubicBezTo>
                <a:lnTo>
                  <a:pt x="0" y="520122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6964194-5878-40D2-8EC0-DDC58387F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269134" cy="5654940"/>
          </a:xfrm>
          <a:custGeom>
            <a:avLst/>
            <a:gdLst>
              <a:gd name="connsiteX0" fmla="*/ 0 w 5269134"/>
              <a:gd name="connsiteY0" fmla="*/ 0 h 5654940"/>
              <a:gd name="connsiteX1" fmla="*/ 4227767 w 5269134"/>
              <a:gd name="connsiteY1" fmla="*/ 0 h 5654940"/>
              <a:gd name="connsiteX2" fmla="*/ 4312042 w 5269134"/>
              <a:gd name="connsiteY2" fmla="*/ 76595 h 5654940"/>
              <a:gd name="connsiteX3" fmla="*/ 5269134 w 5269134"/>
              <a:gd name="connsiteY3" fmla="*/ 2387221 h 5654940"/>
              <a:gd name="connsiteX4" fmla="*/ 2001415 w 5269134"/>
              <a:gd name="connsiteY4" fmla="*/ 5654940 h 5654940"/>
              <a:gd name="connsiteX5" fmla="*/ 198928 w 5269134"/>
              <a:gd name="connsiteY5" fmla="*/ 5113274 h 5654940"/>
              <a:gd name="connsiteX6" fmla="*/ 0 w 5269134"/>
              <a:gd name="connsiteY6" fmla="*/ 4969563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69134" h="5654940">
                <a:moveTo>
                  <a:pt x="0" y="0"/>
                </a:moveTo>
                <a:lnTo>
                  <a:pt x="4227767" y="0"/>
                </a:lnTo>
                <a:lnTo>
                  <a:pt x="4312042" y="76595"/>
                </a:lnTo>
                <a:cubicBezTo>
                  <a:pt x="4903383" y="667936"/>
                  <a:pt x="5269134" y="1484866"/>
                  <a:pt x="5269134" y="2387221"/>
                </a:cubicBezTo>
                <a:cubicBezTo>
                  <a:pt x="5269134" y="4191932"/>
                  <a:pt x="3806126" y="5654940"/>
                  <a:pt x="2001415" y="5654940"/>
                </a:cubicBezTo>
                <a:cubicBezTo>
                  <a:pt x="1335223" y="5654940"/>
                  <a:pt x="715593" y="5455584"/>
                  <a:pt x="198928" y="5113274"/>
                </a:cubicBezTo>
                <a:lnTo>
                  <a:pt x="0" y="496956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Skeleton">
            <a:extLst>
              <a:ext uri="{FF2B5EF4-FFF2-40B4-BE49-F238E27FC236}">
                <a16:creationId xmlns:a16="http://schemas.microsoft.com/office/drawing/2014/main" id="{B64B277E-4C23-4AC9-9DEF-75953B6FF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1733" y="543135"/>
            <a:ext cx="3835488" cy="383548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5A059-B615-407B-9146-28BFE82FE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0866" y="1780317"/>
            <a:ext cx="6454954" cy="4405880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2000" dirty="0"/>
              <a:t>When using scissors, cut in a direction away from your body and fingers, hands, arms, and legs. Do not attempt to catch a dropped pair of scissors. Let the scissors fall and then pick them up. Use scissors in well-lighted work areas.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>
                <a:solidFill>
                  <a:srgbClr val="FF0000"/>
                </a:solidFill>
              </a:rPr>
              <a:t>Never look at the Sun directly or using any optical device, the Sun's rays can cause permanent damage to your eyes and even blindness. 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Check your camera obscura for any sharp edges and cover with masking tape if needed before looking through it.</a:t>
            </a:r>
          </a:p>
          <a:p>
            <a:pPr marL="0" indent="0" algn="ctr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453067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68">
            <a:extLst>
              <a:ext uri="{FF2B5EF4-FFF2-40B4-BE49-F238E27FC236}">
                <a16:creationId xmlns:a16="http://schemas.microsoft.com/office/drawing/2014/main" id="{46F7EEA6-4F4E-4C05-BAD3-03AF2BC9F0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8337680"/>
              </p:ext>
            </p:extLst>
          </p:nvPr>
        </p:nvGraphicFramePr>
        <p:xfrm>
          <a:off x="6440009" y="128508"/>
          <a:ext cx="5505913" cy="6255193"/>
        </p:xfrm>
        <a:graphic>
          <a:graphicData uri="http://schemas.openxmlformats.org/drawingml/2006/table">
            <a:tbl>
              <a:tblPr firstRow="1" bandRow="1"/>
              <a:tblGrid>
                <a:gridCol w="615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907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0021">
                <a:tc gridSpan="2">
                  <a:txBody>
                    <a:bodyPr/>
                    <a:lstStyle/>
                    <a:p>
                      <a:pPr lvl="0" algn="ctr"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  <a:latin typeface="Lemon/Milk"/>
                          <a:ea typeface="Lemon/Milk"/>
                          <a:cs typeface="Lemon/Milk"/>
                          <a:sym typeface="Lemon/Milk"/>
                        </a:rPr>
                        <a:t>Pre-A Level Photography</a:t>
                      </a:r>
                    </a:p>
                    <a:p>
                      <a:pPr lvl="0" algn="ctr"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  <a:latin typeface="Lemon/Milk"/>
                          <a:ea typeface="Lemon/Milk"/>
                          <a:cs typeface="Lemon/Milk"/>
                          <a:sym typeface="Lemon/Milk"/>
                        </a:rPr>
                        <a:t>Success Criteria</a:t>
                      </a:r>
                    </a:p>
                  </a:txBody>
                  <a:tcPr marL="37422" marR="37422" marT="37422" marB="37422" anchor="ctr" horzOverflow="overflow">
                    <a:lnL w="50800">
                      <a:solidFill>
                        <a:srgbClr val="5E5E5E"/>
                      </a:solidFill>
                      <a:miter lim="400000"/>
                    </a:lnL>
                    <a:lnR w="50800">
                      <a:solidFill>
                        <a:srgbClr val="5E5E5E"/>
                      </a:solidFill>
                      <a:miter lim="400000"/>
                    </a:lnR>
                    <a:lnT w="50800">
                      <a:solidFill>
                        <a:srgbClr val="5E5E5E"/>
                      </a:solidFill>
                      <a:miter lim="400000"/>
                    </a:lnT>
                    <a:solidFill>
                      <a:srgbClr val="5972A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2848"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GB" sz="1000" b="1">
                          <a:solidFill>
                            <a:srgbClr val="FFFFFF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ALL</a:t>
                      </a:r>
                    </a:p>
                  </a:txBody>
                  <a:tcPr marL="37422" marR="37422" marT="37422" marB="37422" anchor="ctr" horzOverflow="overflow">
                    <a:lnL w="50800">
                      <a:solidFill>
                        <a:srgbClr val="5E5E5E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B w="12700">
                      <a:solidFill>
                        <a:srgbClr val="3797C6"/>
                      </a:solidFill>
                      <a:miter lim="400000"/>
                    </a:lnB>
                    <a:solidFill>
                      <a:srgbClr val="70BF4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Read the history of the Camera Obscura.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Answer the questions on page 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Attempt to make a Camera Obscura and document the process</a:t>
                      </a:r>
                    </a:p>
                  </a:txBody>
                  <a:tcPr marL="37422" marR="37422" marT="37422" marB="37422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50800">
                      <a:solidFill>
                        <a:srgbClr val="5E5E5E"/>
                      </a:solidFill>
                      <a:miter lim="400000"/>
                    </a:lnR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2813"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GB" sz="1000" b="1">
                          <a:solidFill>
                            <a:srgbClr val="FFFFFF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MOST</a:t>
                      </a:r>
                    </a:p>
                  </a:txBody>
                  <a:tcPr marL="37422" marR="37422" marT="37422" marB="37422" anchor="ctr" horzOverflow="overflow">
                    <a:lnL w="50800">
                      <a:solidFill>
                        <a:srgbClr val="5E5E5E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  <a:lnB w="12700">
                      <a:solidFill>
                        <a:srgbClr val="3797C6"/>
                      </a:solidFill>
                      <a:miter lim="400000"/>
                    </a:lnB>
                    <a:solidFill>
                      <a:srgbClr val="F3901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Read the history of the Camera Obscura.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Answer the questions on page 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Successfully build your own Camera Obscura and document the process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Record images using  your phone</a:t>
                      </a:r>
                    </a:p>
                  </a:txBody>
                  <a:tcPr marL="37422" marR="37422" marT="37422" marB="37422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50800">
                      <a:solidFill>
                        <a:srgbClr val="5E5E5E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  <a:lnB w="12700">
                      <a:solidFill>
                        <a:srgbClr val="3797C6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2669"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GB" sz="1000" b="1">
                          <a:solidFill>
                            <a:srgbClr val="FFFFFF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SOME</a:t>
                      </a:r>
                    </a:p>
                  </a:txBody>
                  <a:tcPr marL="37422" marR="37422" marT="37422" marB="37422" anchor="ctr" horzOverflow="overflow">
                    <a:lnL w="50800">
                      <a:solidFill>
                        <a:srgbClr val="5E5E5E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  <a:lnB w="50800">
                      <a:solidFill>
                        <a:srgbClr val="5E5E5E"/>
                      </a:solidFill>
                      <a:miter lim="400000"/>
                    </a:lnB>
                    <a:solidFill>
                      <a:srgbClr val="51A7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Read the history of the Camera Obscura.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Answer the questions on page 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Successfully build your own Camera Obscura and document the process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Record multiple images using  your phone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Annotate your work with comments and reflections</a:t>
                      </a:r>
                    </a:p>
                    <a:p>
                      <a:pPr marL="0" lvl="0" indent="0" algn="l" defTabSz="914400">
                        <a:buSzPct val="100000"/>
                        <a:buNone/>
                      </a:pPr>
                      <a:endParaRPr lang="en-GB" sz="1400" dirty="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37422" marR="37422" marT="37422" marB="37422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50800">
                      <a:solidFill>
                        <a:srgbClr val="5E5E5E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  <a:lnB w="50800">
                      <a:solidFill>
                        <a:srgbClr val="5E5E5E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32F36007-72E0-41C4-8456-D400178BCB0B}"/>
              </a:ext>
            </a:extLst>
          </p:cNvPr>
          <p:cNvSpPr txBox="1"/>
          <p:nvPr/>
        </p:nvSpPr>
        <p:spPr>
          <a:xfrm>
            <a:off x="246078" y="384458"/>
            <a:ext cx="494741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Task1.</a:t>
            </a: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Read the article about the Camera Obscura and answer the questions on page 3</a:t>
            </a: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Task2.</a:t>
            </a: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Using the video and any resources you find on the internet attempt to construct your own Camera Obscura.</a:t>
            </a:r>
            <a:endParaRPr lang="en-GB" sz="1600" dirty="0">
              <a:solidFill>
                <a:schemeClr val="bg1"/>
              </a:solidFill>
            </a:endParaRP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Task3.</a:t>
            </a: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Create a Power-Point to document the process using images and text.</a:t>
            </a: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Task4.</a:t>
            </a: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Reflection – answer these questions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</a:rPr>
              <a:t>Name the 3 most interesting things you have learn</a:t>
            </a:r>
            <a:r>
              <a:rPr lang="en-US" sz="1600" dirty="0"/>
              <a:t>ed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</a:rPr>
              <a:t>How well do you feel you have approached this t</a:t>
            </a:r>
            <a:r>
              <a:rPr lang="en-US" sz="1600" dirty="0"/>
              <a:t>ask.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</a:rPr>
              <a:t>How will you improve the way you work in the </a:t>
            </a:r>
            <a:r>
              <a:rPr lang="en-US" sz="1600" dirty="0"/>
              <a:t>future</a:t>
            </a:r>
            <a:endParaRPr lang="en-GB" sz="1600" dirty="0"/>
          </a:p>
          <a:p>
            <a:endParaRPr lang="en-GB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5507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560</Words>
  <Application>Microsoft Office PowerPoint</Application>
  <PresentationFormat>Widescreen</PresentationFormat>
  <Paragraphs>77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Gill Sans</vt:lpstr>
      <vt:lpstr>Lemon/Milk</vt:lpstr>
      <vt:lpstr>Office Theme</vt:lpstr>
      <vt:lpstr>The Camera Obscura </vt:lpstr>
      <vt:lpstr>PowerPoint Presentation</vt:lpstr>
      <vt:lpstr>PowerPoint Presentation</vt:lpstr>
      <vt:lpstr>PowerPoint Presentation</vt:lpstr>
      <vt:lpstr>Health and Safety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Camera Obscura </dc:title>
  <dc:creator>Simon Palma</dc:creator>
  <cp:lastModifiedBy>Simon Palma</cp:lastModifiedBy>
  <cp:revision>1</cp:revision>
  <dcterms:created xsi:type="dcterms:W3CDTF">2020-03-29T19:46:41Z</dcterms:created>
  <dcterms:modified xsi:type="dcterms:W3CDTF">2020-03-29T19:50:01Z</dcterms:modified>
</cp:coreProperties>
</file>