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D0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4660"/>
  </p:normalViewPr>
  <p:slideViewPr>
    <p:cSldViewPr snapToGrid="0">
      <p:cViewPr>
        <p:scale>
          <a:sx n="70" d="100"/>
          <a:sy n="70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A29A-92A0-429E-B385-DAADBF4F2FDE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3385-5770-4643-993D-59589057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46FC-0B22-4988-BAAA-AEE2FC69F5F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" y="78427"/>
            <a:ext cx="4573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4 Summary Sheet 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4679216" y="92075"/>
            <a:ext cx="7423884" cy="3265274"/>
          </a:xfrm>
          <a:prstGeom prst="rect">
            <a:avLst/>
          </a:prstGeom>
          <a:noFill/>
          <a:ln w="38100">
            <a:solidFill>
              <a:srgbClr val="ED0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9604" y="517770"/>
            <a:ext cx="4559692" cy="34230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59332" y="76686"/>
            <a:ext cx="7397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CB4a – Human Evolution</a:t>
            </a:r>
          </a:p>
          <a:p>
            <a:r>
              <a:rPr lang="en-GB" sz="1100" dirty="0" smtClean="0"/>
              <a:t>When </a:t>
            </a:r>
            <a:r>
              <a:rPr lang="en-GB" sz="1100" dirty="0"/>
              <a:t>things change over </a:t>
            </a:r>
            <a:r>
              <a:rPr lang="en-GB" sz="1100" dirty="0" smtClean="0"/>
              <a:t>time with better-adapted variations  </a:t>
            </a:r>
            <a:r>
              <a:rPr lang="en-GB" sz="1100" dirty="0"/>
              <a:t>we call it </a:t>
            </a:r>
            <a:r>
              <a:rPr lang="en-GB" sz="1100" b="1" dirty="0">
                <a:solidFill>
                  <a:srgbClr val="FF0000"/>
                </a:solidFill>
              </a:rPr>
              <a:t>EVOLUTION</a:t>
            </a:r>
            <a:r>
              <a:rPr lang="en-GB" sz="1100" dirty="0" smtClean="0"/>
              <a:t>. </a:t>
            </a:r>
            <a:r>
              <a:rPr lang="en-GB" sz="1100" dirty="0"/>
              <a:t>Fossils e.g.  bones, teeth can show us how organisms </a:t>
            </a:r>
            <a:r>
              <a:rPr lang="en-GB" sz="1100" dirty="0" smtClean="0"/>
              <a:t>changed </a:t>
            </a:r>
            <a:r>
              <a:rPr lang="en-GB" sz="1100" dirty="0"/>
              <a:t>over time.</a:t>
            </a:r>
          </a:p>
          <a:p>
            <a:endParaRPr lang="en-GB" sz="11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8544" t="11555" r="51611" b="48209"/>
          <a:stretch/>
        </p:blipFill>
        <p:spPr>
          <a:xfrm>
            <a:off x="4899840" y="608818"/>
            <a:ext cx="6883917" cy="15202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87216" y="2547279"/>
            <a:ext cx="73091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1960s</a:t>
            </a:r>
            <a:r>
              <a:rPr lang="en-GB" sz="1100" dirty="0" smtClean="0"/>
              <a:t>: </a:t>
            </a:r>
            <a:r>
              <a:rPr lang="en-GB" sz="1100" dirty="0" smtClean="0">
                <a:solidFill>
                  <a:srgbClr val="FF0000"/>
                </a:solidFill>
              </a:rPr>
              <a:t>Mary </a:t>
            </a:r>
            <a:r>
              <a:rPr lang="en-GB" sz="1100" dirty="0">
                <a:solidFill>
                  <a:srgbClr val="FF0000"/>
                </a:solidFill>
              </a:rPr>
              <a:t>and Louis Leakey </a:t>
            </a:r>
            <a:r>
              <a:rPr lang="en-GB" sz="1100" dirty="0"/>
              <a:t>discovered fossils of a more human-like species. They decided it was closely related to modern humans (</a:t>
            </a:r>
            <a:r>
              <a:rPr lang="en-GB" sz="1100" i="1" dirty="0"/>
              <a:t>Homo sapiens</a:t>
            </a:r>
            <a:r>
              <a:rPr lang="en-GB" sz="1100" dirty="0"/>
              <a:t>) so gave it the same first word for its binomial </a:t>
            </a:r>
            <a:r>
              <a:rPr lang="en-GB" sz="1100" dirty="0" smtClean="0"/>
              <a:t>name </a:t>
            </a:r>
            <a:r>
              <a:rPr lang="en-GB" sz="1100" i="1" dirty="0"/>
              <a:t>Homo </a:t>
            </a:r>
            <a:r>
              <a:rPr lang="en-GB" sz="1100" i="1" dirty="0" smtClean="0"/>
              <a:t>habilis</a:t>
            </a:r>
          </a:p>
          <a:p>
            <a:endParaRPr lang="en-GB" sz="1100" i="1" dirty="0"/>
          </a:p>
          <a:p>
            <a:r>
              <a:rPr lang="en-GB" sz="1100" dirty="0" smtClean="0">
                <a:solidFill>
                  <a:srgbClr val="FF0000"/>
                </a:solidFill>
              </a:rPr>
              <a:t>1984</a:t>
            </a:r>
            <a:r>
              <a:rPr lang="en-GB" sz="1100" dirty="0" smtClean="0"/>
              <a:t>:   </a:t>
            </a:r>
            <a:r>
              <a:rPr lang="en-GB" sz="1100" dirty="0" smtClean="0">
                <a:solidFill>
                  <a:srgbClr val="FF0000"/>
                </a:solidFill>
              </a:rPr>
              <a:t>Richard </a:t>
            </a:r>
            <a:r>
              <a:rPr lang="en-GB" sz="1100" dirty="0">
                <a:solidFill>
                  <a:srgbClr val="FF0000"/>
                </a:solidFill>
              </a:rPr>
              <a:t>Leakey </a:t>
            </a:r>
            <a:r>
              <a:rPr lang="en-GB" sz="1100" dirty="0"/>
              <a:t>discovered a complete </a:t>
            </a:r>
            <a:r>
              <a:rPr lang="en-GB" sz="1100" i="1" dirty="0"/>
              <a:t>Homo erectus </a:t>
            </a:r>
            <a:r>
              <a:rPr lang="en-GB" sz="1100" dirty="0"/>
              <a:t>fossil. This proved that humans evolved in Africa.</a:t>
            </a:r>
          </a:p>
          <a:p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3992" y="2101755"/>
            <a:ext cx="1122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Ardipithecus ramidus </a:t>
            </a:r>
            <a:r>
              <a:rPr lang="en-GB" sz="1100" dirty="0" smtClean="0"/>
              <a:t>- ARDI</a:t>
            </a:r>
            <a:endParaRPr lang="en-GB" sz="1100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74168" y="2101003"/>
            <a:ext cx="1245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Australopithecus aferensis</a:t>
            </a:r>
            <a:r>
              <a:rPr lang="en-GB" sz="1100" dirty="0" smtClean="0"/>
              <a:t>- LUCY</a:t>
            </a:r>
            <a:endParaRPr lang="en-GB" sz="11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7670931" y="2094790"/>
            <a:ext cx="1122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Homo habilis</a:t>
            </a:r>
            <a:endParaRPr lang="en-GB" sz="11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9083044" y="2077639"/>
            <a:ext cx="1122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Homo erectus</a:t>
            </a:r>
            <a:endParaRPr lang="en-GB" sz="11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569731" y="2082399"/>
            <a:ext cx="1122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Homo sapiens</a:t>
            </a:r>
            <a:endParaRPr lang="en-GB" sz="11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8505" y="2056162"/>
            <a:ext cx="3890750" cy="1871038"/>
            <a:chOff x="253528" y="1041482"/>
            <a:chExt cx="4220477" cy="208758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25" r="26264" b="4768"/>
            <a:stretch/>
          </p:blipFill>
          <p:spPr>
            <a:xfrm>
              <a:off x="253528" y="1041482"/>
              <a:ext cx="4220477" cy="208758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217158" y="2316446"/>
              <a:ext cx="180729" cy="344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400" y="455747"/>
            <a:ext cx="450376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CB4b </a:t>
            </a:r>
            <a:r>
              <a:rPr lang="en-GB" sz="1100" b="1" u="sng" dirty="0"/>
              <a:t>– </a:t>
            </a:r>
            <a:r>
              <a:rPr lang="en-GB" sz="1100" b="1" u="sng" dirty="0" smtClean="0"/>
              <a:t>Darwin's Theory</a:t>
            </a:r>
            <a:endParaRPr lang="en-GB" sz="1100" b="1" u="sng" dirty="0"/>
          </a:p>
          <a:p>
            <a:pPr>
              <a:lnSpc>
                <a:spcPct val="150000"/>
              </a:lnSpc>
            </a:pPr>
            <a:r>
              <a:rPr lang="en-GB" sz="1100" dirty="0" smtClean="0"/>
              <a:t>Charles </a:t>
            </a:r>
            <a:r>
              <a:rPr lang="en-GB" sz="1100" dirty="0"/>
              <a:t>Darwin came up with the theory of </a:t>
            </a:r>
            <a:r>
              <a:rPr lang="en-GB" sz="1100" dirty="0" smtClean="0"/>
              <a:t>evolution.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We can think about Darwin’s ideas as a series of stages: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</a:rPr>
              <a:t>Genetic variation: </a:t>
            </a:r>
            <a:r>
              <a:rPr lang="en-GB" sz="1100" dirty="0" smtClean="0"/>
              <a:t>characteristic of individuals vary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</a:rPr>
              <a:t>Environment change</a:t>
            </a:r>
            <a:r>
              <a:rPr lang="en-GB" sz="1100" dirty="0" smtClean="0"/>
              <a:t>: conditions change e.g. temperature, competition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</a:rPr>
              <a:t>Natural Selection: </a:t>
            </a:r>
            <a:r>
              <a:rPr lang="en-GB" sz="1100" dirty="0" smtClean="0"/>
              <a:t>survival of the fittest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</a:rPr>
              <a:t>Inheritance: </a:t>
            </a:r>
            <a:r>
              <a:rPr lang="en-GB" sz="1100" dirty="0" smtClean="0"/>
              <a:t>variations passed on to offspring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</a:rPr>
              <a:t>Evolution: </a:t>
            </a:r>
            <a:r>
              <a:rPr lang="en-GB" sz="1100" dirty="0" smtClean="0"/>
              <a:t>natural selection occurs over and over 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 </a:t>
            </a:r>
            <a:r>
              <a:rPr lang="en-GB" sz="1100" dirty="0" smtClean="0"/>
              <a:t>     and new species evolve with better adaptations.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GB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98" t="40965" r="3245"/>
          <a:stretch/>
        </p:blipFill>
        <p:spPr>
          <a:xfrm>
            <a:off x="1828800" y="4058291"/>
            <a:ext cx="1745762" cy="181628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407937" y="3333197"/>
            <a:ext cx="108697" cy="19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9604" y="4002872"/>
            <a:ext cx="3754474" cy="18717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9604" y="3989223"/>
            <a:ext cx="1789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CB4b – Darwin’s Theory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All mammals originally came from a </a:t>
            </a:r>
            <a:r>
              <a:rPr lang="en-GB" sz="1100" b="1" dirty="0" smtClean="0">
                <a:solidFill>
                  <a:srgbClr val="FF0000"/>
                </a:solidFill>
              </a:rPr>
              <a:t>COMMON ANCESTOR. </a:t>
            </a:r>
            <a:r>
              <a:rPr lang="en-GB" sz="1100" dirty="0" smtClean="0"/>
              <a:t>One species of animal which evolved to possess different characteristics. </a:t>
            </a:r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0533970" y="4669806"/>
            <a:ext cx="225558" cy="127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677385" y="3418415"/>
            <a:ext cx="7423884" cy="3343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872167" y="4006004"/>
            <a:ext cx="805218" cy="27557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4599296" y="4058290"/>
            <a:ext cx="156177" cy="2672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4634085" y="3315050"/>
            <a:ext cx="7369202" cy="767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b="1" u="sng" dirty="0" smtClean="0">
                <a:latin typeface="Calibri" panose="020F0502020204030204" pitchFamily="34" charset="0"/>
              </a:rPr>
              <a:t>CB4e – Genes in Agriculture and Medicine </a:t>
            </a:r>
          </a:p>
          <a:p>
            <a:r>
              <a:rPr lang="en-GB" sz="1100" dirty="0" smtClean="0">
                <a:latin typeface="Calibri" panose="020F0502020204030204" pitchFamily="34" charset="0"/>
              </a:rPr>
              <a:t>Cross breeding organisms with desirable characteristics so that their offspring will inherit these traits.</a:t>
            </a:r>
          </a:p>
          <a:p>
            <a:r>
              <a:rPr lang="en-GB" sz="1100" dirty="0" smtClean="0">
                <a:latin typeface="Calibri" panose="020F0502020204030204" pitchFamily="34" charset="0"/>
              </a:rPr>
              <a:t>Below is an example of selective breeding. </a:t>
            </a:r>
            <a:endParaRPr lang="en-GB" sz="1100" dirty="0">
              <a:latin typeface="Calibri" panose="020F050202020403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10029" y="4052483"/>
            <a:ext cx="7956083" cy="1513901"/>
            <a:chOff x="4736729" y="3668794"/>
            <a:chExt cx="7400628" cy="151390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7958" y="3989223"/>
              <a:ext cx="858166" cy="88690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736729" y="3707092"/>
              <a:ext cx="18929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1. </a:t>
              </a:r>
              <a:r>
                <a:rPr lang="en-GB" sz="1000" dirty="0" smtClean="0">
                  <a:solidFill>
                    <a:srgbClr val="FF0000"/>
                  </a:solidFill>
                </a:rPr>
                <a:t>Increase in milk yield </a:t>
              </a:r>
              <a:r>
                <a:rPr lang="en-GB" sz="1000" dirty="0" smtClean="0"/>
                <a:t>wanted</a:t>
              </a:r>
              <a:endParaRPr lang="en-GB" sz="1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020834" y="3940848"/>
              <a:ext cx="482737" cy="199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729965" y="3668794"/>
              <a:ext cx="3322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2. Farmer breeds the cow that has the best milk yield with a bull whose mother had the best milk yield.</a:t>
              </a:r>
              <a:endParaRPr lang="en-GB" sz="1000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0388455" y="3799430"/>
              <a:ext cx="1016240" cy="924828"/>
              <a:chOff x="4876455" y="3731423"/>
              <a:chExt cx="1905036" cy="182641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2821" y="3731423"/>
                <a:ext cx="1838670" cy="1826412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4876455" y="5181600"/>
                <a:ext cx="321187" cy="376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15083" y="4100415"/>
              <a:ext cx="566694" cy="52858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414439" y="4287001"/>
              <a:ext cx="3322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3. Farmer then breeds the female offspring with the best milk yield with a male whose mother had the best milk yield. </a:t>
              </a:r>
              <a:endParaRPr lang="en-GB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590225" y="4782585"/>
              <a:ext cx="1547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4. Process is repeated over many generations.</a:t>
              </a:r>
              <a:endParaRPr lang="en-GB" sz="10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7773248" y="4057552"/>
              <a:ext cx="279778" cy="2418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8250035" y="5740191"/>
            <a:ext cx="3725081" cy="938719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Calibri" panose="020F0502020204030204" pitchFamily="34" charset="0"/>
              </a:rPr>
              <a:t>Concerns are:</a:t>
            </a:r>
          </a:p>
          <a:p>
            <a:pPr marL="342900" indent="-342900">
              <a:buAutoNum type="arabicPeriod"/>
            </a:pPr>
            <a:r>
              <a:rPr lang="en-GB" sz="1100" dirty="0" smtClean="0">
                <a:latin typeface="Calibri" panose="020F0502020204030204" pitchFamily="34" charset="0"/>
              </a:rPr>
              <a:t>Animal welfare  e.g. chickens and cows with so much meat they can hardly  stand.                </a:t>
            </a:r>
          </a:p>
          <a:p>
            <a:pPr marL="342900" indent="-342900">
              <a:buAutoNum type="arabicPeriod"/>
            </a:pPr>
            <a:r>
              <a:rPr lang="en-GB" sz="1100" dirty="0" smtClean="0">
                <a:latin typeface="Calibri" panose="020F0502020204030204" pitchFamily="34" charset="0"/>
              </a:rPr>
              <a:t>A lack of variety means that all can be affected by change in conditions e.g. a new disease.</a:t>
            </a:r>
            <a:endParaRPr lang="en-GB" sz="1100" dirty="0">
              <a:latin typeface="Calibri" panose="020F0502020204030204" pitchFamily="34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3955744" y="5465592"/>
            <a:ext cx="4237470" cy="1208378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GB" altLang="en-US" sz="1100" b="1" dirty="0" smtClean="0">
                <a:latin typeface="Calibri" panose="020F0502020204030204" pitchFamily="34" charset="0"/>
              </a:rPr>
              <a:t>They are generally bred for:</a:t>
            </a:r>
          </a:p>
          <a:p>
            <a:pPr algn="l">
              <a:buClr>
                <a:schemeClr val="tx1"/>
              </a:buClr>
            </a:pPr>
            <a:r>
              <a:rPr lang="en-GB" altLang="en-US" sz="1100" dirty="0" smtClean="0">
                <a:latin typeface="Calibri" panose="020F0502020204030204" pitchFamily="34" charset="0"/>
              </a:rPr>
              <a:t>1. </a:t>
            </a:r>
            <a:r>
              <a:rPr lang="en-GB" altLang="en-US" sz="1100" dirty="0">
                <a:latin typeface="Calibri" panose="020F0502020204030204" pitchFamily="34" charset="0"/>
              </a:rPr>
              <a:t>D</a:t>
            </a:r>
            <a:r>
              <a:rPr lang="en-GB" altLang="en-US" sz="1100" dirty="0" smtClean="0">
                <a:latin typeface="Calibri" panose="020F0502020204030204" pitchFamily="34" charset="0"/>
              </a:rPr>
              <a:t>isease resistant</a:t>
            </a:r>
          </a:p>
          <a:p>
            <a:pPr algn="l">
              <a:buClr>
                <a:schemeClr val="tx1"/>
              </a:buClr>
            </a:pPr>
            <a:r>
              <a:rPr lang="en-GB" altLang="en-US" sz="1100" dirty="0" smtClean="0">
                <a:latin typeface="Calibri" panose="020F0502020204030204" pitchFamily="34" charset="0"/>
              </a:rPr>
              <a:t>2. Increase yield/faster growth/better flavour</a:t>
            </a:r>
          </a:p>
          <a:p>
            <a:pPr algn="l">
              <a:buClr>
                <a:schemeClr val="tx1"/>
              </a:buClr>
            </a:pPr>
            <a:r>
              <a:rPr lang="en-GB" altLang="en-US" sz="1100" dirty="0" smtClean="0">
                <a:latin typeface="Calibri" panose="020F0502020204030204" pitchFamily="34" charset="0"/>
              </a:rPr>
              <a:t>3. Coping well with environmental conditions e.g. lack of water. (drought resistant)</a:t>
            </a:r>
            <a:endParaRPr lang="en-GB" altLang="en-US" sz="1100" dirty="0">
              <a:latin typeface="Calibri" panose="020F0502020204030204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9902083" y="4924440"/>
            <a:ext cx="394745" cy="241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3260" y="5927736"/>
            <a:ext cx="3754474" cy="834011"/>
          </a:xfrm>
          <a:prstGeom prst="rect">
            <a:avLst/>
          </a:prstGeom>
          <a:noFill/>
          <a:ln w="381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0" y="5888221"/>
            <a:ext cx="3794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CB4d – Breeds and Varieties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Artificial selection is when humans choose certain organisms because they have useful characteristics. </a:t>
            </a:r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106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 animBg="1"/>
      <p:bldP spid="9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" y="78427"/>
            <a:ext cx="4573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4 Summary Sheet </a:t>
            </a:r>
            <a:endParaRPr lang="en-GB" b="1" u="sng" dirty="0"/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666234" y="86716"/>
            <a:ext cx="7436470" cy="17309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407937" y="3333197"/>
            <a:ext cx="108697" cy="19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826392" y="1873288"/>
            <a:ext cx="6274877" cy="48884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25400" y="498921"/>
            <a:ext cx="4573896" cy="6262826"/>
          </a:xfrm>
          <a:prstGeom prst="rect">
            <a:avLst/>
          </a:prstGeom>
          <a:noFill/>
          <a:ln w="381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1111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4682379" y="27155"/>
            <a:ext cx="741889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CB4c – Classification</a:t>
            </a:r>
          </a:p>
          <a:p>
            <a:r>
              <a:rPr lang="en-GB" sz="1100" dirty="0"/>
              <a:t>The analysis of the genes that organisms have has led to some scientists proposing that the classification system should now just have </a:t>
            </a:r>
            <a:r>
              <a:rPr lang="en-GB" sz="1100" b="1" i="1" dirty="0">
                <a:solidFill>
                  <a:srgbClr val="FF0000"/>
                </a:solidFill>
              </a:rPr>
              <a:t>3 DOMAINS</a:t>
            </a:r>
            <a:r>
              <a:rPr lang="en-GB" sz="1100" dirty="0"/>
              <a:t>:</a:t>
            </a:r>
          </a:p>
          <a:p>
            <a:endParaRPr lang="en-GB" sz="1100" dirty="0"/>
          </a:p>
          <a:p>
            <a:pPr marL="514350" indent="-514350">
              <a:buAutoNum type="arabicPeriod"/>
            </a:pPr>
            <a:r>
              <a:rPr lang="en-GB" sz="1100" b="1" dirty="0" smtClean="0">
                <a:solidFill>
                  <a:srgbClr val="FF0000"/>
                </a:solidFill>
              </a:rPr>
              <a:t>ARCHAEA</a:t>
            </a:r>
            <a:r>
              <a:rPr lang="en-GB" sz="1100" dirty="0" smtClean="0"/>
              <a:t> </a:t>
            </a:r>
            <a:r>
              <a:rPr lang="en-GB" sz="1100" dirty="0"/>
              <a:t>– single celled organisms, </a:t>
            </a:r>
            <a:r>
              <a:rPr lang="en-GB" sz="1100" b="1" dirty="0"/>
              <a:t>no nucleus </a:t>
            </a:r>
            <a:r>
              <a:rPr lang="en-GB" sz="1100" dirty="0"/>
              <a:t>and genes contain </a:t>
            </a:r>
            <a:r>
              <a:rPr lang="en-GB" sz="1100" b="1" dirty="0"/>
              <a:t>unused DNA sections</a:t>
            </a:r>
          </a:p>
          <a:p>
            <a:pPr marL="514350" indent="-514350">
              <a:buAutoNum type="arabicPeriod"/>
            </a:pPr>
            <a:endParaRPr lang="en-GB" sz="1100" dirty="0"/>
          </a:p>
          <a:p>
            <a:pPr marL="514350" indent="-514350">
              <a:buAutoNum type="arabicPeriod"/>
            </a:pPr>
            <a:r>
              <a:rPr lang="en-GB" sz="1100" b="1" dirty="0" smtClean="0">
                <a:solidFill>
                  <a:srgbClr val="FF0000"/>
                </a:solidFill>
              </a:rPr>
              <a:t>BACTERIA (PROKARYOTES)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smtClean="0"/>
              <a:t>– </a:t>
            </a:r>
            <a:r>
              <a:rPr lang="en-GB" sz="1100" dirty="0"/>
              <a:t>single celled organisms,  </a:t>
            </a:r>
            <a:r>
              <a:rPr lang="en-GB" sz="1100" b="1" dirty="0"/>
              <a:t>no nucleus </a:t>
            </a:r>
            <a:r>
              <a:rPr lang="en-GB" sz="1100" dirty="0"/>
              <a:t>but there are </a:t>
            </a:r>
            <a:r>
              <a:rPr lang="en-GB" sz="1100" b="1" dirty="0"/>
              <a:t>NO UNUSED DNA sections</a:t>
            </a:r>
          </a:p>
          <a:p>
            <a:pPr marL="514350" indent="-514350">
              <a:buAutoNum type="arabicPeriod"/>
            </a:pPr>
            <a:endParaRPr lang="en-GB" sz="1100" dirty="0"/>
          </a:p>
          <a:p>
            <a:pPr marL="514350" indent="-514350">
              <a:buAutoNum type="arabicPeriod"/>
            </a:pPr>
            <a:r>
              <a:rPr lang="en-GB" sz="1100" b="1" dirty="0" smtClean="0">
                <a:solidFill>
                  <a:srgbClr val="FF0000"/>
                </a:solidFill>
              </a:rPr>
              <a:t>EUKARYA</a:t>
            </a:r>
            <a:r>
              <a:rPr lang="en-GB" sz="1100" dirty="0" smtClean="0"/>
              <a:t> </a:t>
            </a:r>
            <a:r>
              <a:rPr lang="en-GB" sz="1100" dirty="0"/>
              <a:t>– multicellular organisms, have a nucleus and genes contain unused sections.</a:t>
            </a:r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6629740" y="5643538"/>
            <a:ext cx="4845224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1100" dirty="0" smtClean="0"/>
          </a:p>
          <a:p>
            <a:endParaRPr lang="en-GB" altLang="en-US" sz="1100" dirty="0" smtClean="0"/>
          </a:p>
          <a:p>
            <a:r>
              <a:rPr lang="en-GB" altLang="en-US" sz="1100" dirty="0" smtClean="0"/>
              <a:t>Unicellular with a nucleus</a:t>
            </a:r>
          </a:p>
          <a:p>
            <a:endParaRPr lang="en-GB" altLang="en-US" sz="1100" dirty="0" smtClean="0"/>
          </a:p>
          <a:p>
            <a:endParaRPr lang="en-GB" altLang="en-US" sz="1100" dirty="0" smtClean="0"/>
          </a:p>
          <a:p>
            <a:endParaRPr lang="en-GB" altLang="en-US" sz="1100" dirty="0" smtClean="0"/>
          </a:p>
          <a:p>
            <a:endParaRPr lang="en-GB" altLang="en-US" sz="1100" dirty="0" smtClean="0"/>
          </a:p>
          <a:p>
            <a:endParaRPr lang="en-GB" altLang="en-US" sz="1100" dirty="0" smtClean="0"/>
          </a:p>
          <a:p>
            <a:endParaRPr lang="en-GB" altLang="en-US" sz="1100" dirty="0" smtClean="0"/>
          </a:p>
        </p:txBody>
      </p:sp>
      <p:pic>
        <p:nvPicPr>
          <p:cNvPr id="46" name="Picture 4" descr="100316184706_fish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83" y="2045750"/>
            <a:ext cx="1402857" cy="87652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55222" y="2291864"/>
            <a:ext cx="165618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Animals</a:t>
            </a:r>
            <a:endParaRPr lang="en-GB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3233" y="3351532"/>
            <a:ext cx="165618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Plants</a:t>
            </a:r>
            <a:endParaRPr lang="en-GB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55222" y="4367606"/>
            <a:ext cx="165618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Fungi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892606" y="5260330"/>
            <a:ext cx="187220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Prokaryotes</a:t>
            </a:r>
            <a:endParaRPr lang="en-GB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955222" y="6170329"/>
            <a:ext cx="165618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Protists</a:t>
            </a:r>
            <a:endParaRPr lang="en-GB" sz="1200" b="1" dirty="0"/>
          </a:p>
        </p:txBody>
      </p:sp>
      <p:pic>
        <p:nvPicPr>
          <p:cNvPr id="52" name="Picture 4" descr="plants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35" y="3075375"/>
            <a:ext cx="1405054" cy="84041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FungiGi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61" y="4143216"/>
            <a:ext cx="1411467" cy="79755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d259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98" y="5924136"/>
            <a:ext cx="1434330" cy="74834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p-moner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66" y="5104656"/>
            <a:ext cx="1449992" cy="65559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9758" y="219953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n-US" sz="1100" dirty="0"/>
              <a:t>Multicellular</a:t>
            </a:r>
          </a:p>
          <a:p>
            <a:pPr algn="ctr"/>
            <a:r>
              <a:rPr lang="en-GB" altLang="en-US" sz="1100" dirty="0"/>
              <a:t>Cells have nuclei but no cell walls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4814" y="2996823"/>
            <a:ext cx="2525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100" dirty="0"/>
          </a:p>
          <a:p>
            <a:pPr algn="ctr"/>
            <a:r>
              <a:rPr lang="en-GB" altLang="en-US" sz="1100" dirty="0" smtClean="0"/>
              <a:t>Multicellular, </a:t>
            </a:r>
            <a:r>
              <a:rPr lang="en-GB" altLang="en-US" sz="1100" dirty="0"/>
              <a:t>cells have nuclei and cellulose cell walls. Cells have chloroplasts for  </a:t>
            </a:r>
            <a:r>
              <a:rPr lang="en-GB" altLang="en-US" sz="1100" dirty="0" smtClean="0"/>
              <a:t>photosynthesis.</a:t>
            </a:r>
            <a:endParaRPr lang="en-GB" alt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7605298" y="4116720"/>
            <a:ext cx="29104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100" dirty="0"/>
          </a:p>
          <a:p>
            <a:pPr algn="ctr"/>
            <a:r>
              <a:rPr lang="en-GB" altLang="en-US" sz="1100" dirty="0"/>
              <a:t>Multicellular. Cells have nuclei and cell walls but contain chitin. Feed on dead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4957" y="1824689"/>
            <a:ext cx="367600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/>
              <a:t>CB4c – </a:t>
            </a:r>
            <a:r>
              <a:rPr lang="en-GB" sz="1100" b="1" u="sng" dirty="0" smtClean="0"/>
              <a:t>Classification – </a:t>
            </a:r>
            <a:r>
              <a:rPr lang="en-GB" sz="1100" dirty="0" smtClean="0"/>
              <a:t>the 5 kingdom system of classification</a:t>
            </a:r>
            <a:endParaRPr lang="en-GB" sz="11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8208375" y="5252565"/>
            <a:ext cx="1704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100" dirty="0"/>
              <a:t>Unicellular but  </a:t>
            </a:r>
            <a:r>
              <a:rPr lang="en-GB" altLang="en-US" sz="1100" dirty="0">
                <a:solidFill>
                  <a:srgbClr val="FF0000"/>
                </a:solidFill>
              </a:rPr>
              <a:t>no</a:t>
            </a:r>
            <a:r>
              <a:rPr lang="en-GB" altLang="en-US" sz="1100" dirty="0"/>
              <a:t> nucleus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318" y="450347"/>
            <a:ext cx="46104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CB4d – Breeds and </a:t>
            </a:r>
            <a:r>
              <a:rPr lang="en-GB" sz="1100" b="1" u="sng" dirty="0" smtClean="0"/>
              <a:t>Varieties</a:t>
            </a:r>
          </a:p>
          <a:p>
            <a:pPr>
              <a:lnSpc>
                <a:spcPct val="150000"/>
              </a:lnSpc>
            </a:pPr>
            <a:r>
              <a:rPr lang="en-GB" sz="1100" b="1" dirty="0" smtClean="0">
                <a:solidFill>
                  <a:srgbClr val="FF0000"/>
                </a:solidFill>
              </a:rPr>
              <a:t>GENETIC ENGINEERING </a:t>
            </a:r>
            <a:r>
              <a:rPr lang="en-GB" sz="1100" dirty="0" smtClean="0"/>
              <a:t>involves changing the DNA of one organism by inserting genes from another. </a:t>
            </a:r>
            <a:endParaRPr lang="en-GB" sz="1100" dirty="0" smtClean="0"/>
          </a:p>
          <a:p>
            <a:pPr>
              <a:lnSpc>
                <a:spcPct val="150000"/>
              </a:lnSpc>
            </a:pPr>
            <a:endParaRPr lang="en-GB" sz="1100" dirty="0" smtClean="0"/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18282"/>
              </p:ext>
            </p:extLst>
          </p:nvPr>
        </p:nvGraphicFramePr>
        <p:xfrm>
          <a:off x="189934" y="1269238"/>
          <a:ext cx="4281560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780"/>
                <a:gridCol w="2140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Advantages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Disadvantages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dirty="0" smtClean="0"/>
                        <a:t>Treat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type 1 diabetes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dirty="0" smtClean="0"/>
                        <a:t>Stop vitamin A deficiency</a:t>
                      </a:r>
                      <a:r>
                        <a:rPr lang="en-GB" sz="1100" baseline="0" dirty="0" smtClean="0"/>
                        <a:t> with 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Golden rice </a:t>
                      </a:r>
                      <a:r>
                        <a:rPr lang="en-GB" sz="1100" baseline="0" dirty="0" smtClean="0"/>
                        <a:t>(contains 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beta carotene</a:t>
                      </a:r>
                      <a:r>
                        <a:rPr lang="en-GB" sz="1100" baseline="0" dirty="0" smtClean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Crops resistant </a:t>
                      </a:r>
                      <a:r>
                        <a:rPr lang="en-GB" sz="1100" baseline="0" dirty="0" smtClean="0"/>
                        <a:t>to insects/drought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Faster</a:t>
                      </a:r>
                      <a:r>
                        <a:rPr lang="en-GB" sz="1100" baseline="0" dirty="0" smtClean="0"/>
                        <a:t> than selective breeding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Expensive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dirty="0" smtClean="0"/>
                        <a:t>Possible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contamination</a:t>
                      </a:r>
                      <a:r>
                        <a:rPr lang="en-GB" sz="1100" baseline="0" dirty="0" smtClean="0"/>
                        <a:t> of wild types of plants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100" baseline="0" dirty="0" smtClean="0"/>
                        <a:t>Uncertain of any long-term 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side effects</a:t>
                      </a:r>
                      <a:r>
                        <a:rPr lang="en-GB" sz="1100" baseline="0" dirty="0" smtClean="0"/>
                        <a:t>. 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02986" y="1873288"/>
            <a:ext cx="1257555" cy="4888459"/>
            <a:chOff x="4502986" y="1873288"/>
            <a:chExt cx="1257555" cy="4888459"/>
          </a:xfrm>
        </p:grpSpPr>
        <p:sp>
          <p:nvSpPr>
            <p:cNvPr id="64" name="Rectangle 63"/>
            <p:cNvSpPr/>
            <p:nvPr/>
          </p:nvSpPr>
          <p:spPr>
            <a:xfrm>
              <a:off x="4615440" y="1873288"/>
              <a:ext cx="1145101" cy="4888459"/>
            </a:xfrm>
            <a:prstGeom prst="rect">
              <a:avLst/>
            </a:prstGeom>
            <a:noFill/>
            <a:ln w="381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1111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02986" y="1873289"/>
              <a:ext cx="533038" cy="4861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8670" y="3022763"/>
            <a:ext cx="56989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CB4d – Breeds and </a:t>
            </a:r>
            <a:r>
              <a:rPr lang="en-GB" sz="1100" b="1" u="sng" dirty="0" smtClean="0"/>
              <a:t>Varieties</a:t>
            </a:r>
          </a:p>
          <a:p>
            <a:pPr>
              <a:lnSpc>
                <a:spcPct val="150000"/>
              </a:lnSpc>
            </a:pPr>
            <a:r>
              <a:rPr lang="en-GB" sz="1100" u="sng" dirty="0"/>
              <a:t>Genetic engineering of bacteria  to make human insulin (Higher only</a:t>
            </a:r>
            <a:r>
              <a:rPr lang="en-GB" sz="1100" u="sng" dirty="0" smtClean="0"/>
              <a:t>).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1100" b="1" dirty="0">
                <a:solidFill>
                  <a:srgbClr val="FF0000"/>
                </a:solidFill>
              </a:rPr>
              <a:t>Cut out the gene </a:t>
            </a:r>
            <a:r>
              <a:rPr lang="en-GB" sz="1100" dirty="0"/>
              <a:t>for making human insulin from a human chromosome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1100" dirty="0"/>
              <a:t>Do this using a </a:t>
            </a:r>
            <a:r>
              <a:rPr lang="en-GB" sz="1100" b="1" dirty="0">
                <a:solidFill>
                  <a:srgbClr val="FF0000"/>
                </a:solidFill>
              </a:rPr>
              <a:t>restriction enzyme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GB" sz="1100" dirty="0"/>
              <a:t>Cut open the </a:t>
            </a:r>
            <a:r>
              <a:rPr lang="en-GB" sz="1100" dirty="0">
                <a:solidFill>
                  <a:srgbClr val="FF0000"/>
                </a:solidFill>
              </a:rPr>
              <a:t>bacterium plasmid </a:t>
            </a:r>
            <a:r>
              <a:rPr lang="en-GB" sz="1100" dirty="0"/>
              <a:t>using  </a:t>
            </a:r>
            <a:r>
              <a:rPr lang="en-GB" sz="1100" b="1" dirty="0"/>
              <a:t>restriction enzyme. </a:t>
            </a:r>
            <a:r>
              <a:rPr lang="en-GB" sz="1100" dirty="0"/>
              <a:t>(The plasmid </a:t>
            </a:r>
            <a:endParaRPr lang="en-GB" sz="1100" dirty="0" smtClean="0"/>
          </a:p>
          <a:p>
            <a:pPr>
              <a:lnSpc>
                <a:spcPct val="200000"/>
              </a:lnSpc>
            </a:pPr>
            <a:r>
              <a:rPr lang="en-GB" sz="1100" dirty="0"/>
              <a:t> </a:t>
            </a:r>
            <a:r>
              <a:rPr lang="en-GB" sz="1100" dirty="0" smtClean="0"/>
              <a:t>               is </a:t>
            </a:r>
            <a:r>
              <a:rPr lang="en-GB" sz="1100" dirty="0"/>
              <a:t>the </a:t>
            </a:r>
            <a:r>
              <a:rPr lang="en-GB" sz="1100" b="1" i="1" dirty="0">
                <a:solidFill>
                  <a:srgbClr val="FF0000"/>
                </a:solidFill>
              </a:rPr>
              <a:t>VECTOR</a:t>
            </a:r>
            <a:r>
              <a:rPr lang="en-GB" sz="1100" b="1" i="1" dirty="0"/>
              <a:t> </a:t>
            </a:r>
            <a:r>
              <a:rPr lang="en-GB" sz="1100" dirty="0"/>
              <a:t>as it has carried new DNA into a cell</a:t>
            </a:r>
            <a:r>
              <a:rPr lang="en-GB" sz="1100" dirty="0" smtClean="0"/>
              <a:t>). (THIS STAGE IS </a:t>
            </a:r>
          </a:p>
          <a:p>
            <a:pPr>
              <a:lnSpc>
                <a:spcPct val="200000"/>
              </a:lnSpc>
            </a:pPr>
            <a:r>
              <a:rPr lang="en-GB" sz="1100" dirty="0"/>
              <a:t> </a:t>
            </a:r>
            <a:r>
              <a:rPr lang="en-GB" sz="1100" dirty="0" smtClean="0"/>
              <a:t>              ONLY USED N THE PRODUCTION OF INSULUIN!)</a:t>
            </a:r>
            <a:endParaRPr lang="en-GB" sz="1100" dirty="0"/>
          </a:p>
          <a:p>
            <a:pPr marL="514350" indent="-514350">
              <a:lnSpc>
                <a:spcPct val="200000"/>
              </a:lnSpc>
              <a:buAutoNum type="arabicPeriod" startAt="4"/>
            </a:pPr>
            <a:r>
              <a:rPr lang="en-GB" sz="1100" b="1" i="1" dirty="0">
                <a:solidFill>
                  <a:srgbClr val="FF0000"/>
                </a:solidFill>
              </a:rPr>
              <a:t>Insert the gene </a:t>
            </a:r>
            <a:r>
              <a:rPr lang="en-GB" sz="1100" dirty="0"/>
              <a:t>into the plasmid. The </a:t>
            </a:r>
            <a:r>
              <a:rPr lang="en-GB" sz="1100" u="sng" dirty="0">
                <a:solidFill>
                  <a:srgbClr val="FF0000"/>
                </a:solidFill>
              </a:rPr>
              <a:t>sticky ends are complementary </a:t>
            </a:r>
            <a:endParaRPr lang="en-GB" sz="1100" u="sng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100" dirty="0" smtClean="0"/>
              <a:t>                and </a:t>
            </a:r>
            <a:r>
              <a:rPr lang="en-GB" sz="1100" dirty="0"/>
              <a:t>will match up. The new DNA is called </a:t>
            </a:r>
            <a:r>
              <a:rPr lang="en-GB" sz="1100" b="1" i="1" dirty="0">
                <a:solidFill>
                  <a:srgbClr val="FF0000"/>
                </a:solidFill>
              </a:rPr>
              <a:t>RECOMBINANT DNA</a:t>
            </a:r>
            <a:r>
              <a:rPr lang="en-GB" sz="11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lnSpc>
                <a:spcPct val="200000"/>
              </a:lnSpc>
              <a:buAutoNum type="arabicPeriod" startAt="4"/>
            </a:pPr>
            <a:r>
              <a:rPr lang="en-GB" sz="1100" dirty="0"/>
              <a:t>Use a </a:t>
            </a:r>
            <a:r>
              <a:rPr lang="en-GB" sz="1100" b="1" i="1" dirty="0">
                <a:solidFill>
                  <a:srgbClr val="FF0000"/>
                </a:solidFill>
              </a:rPr>
              <a:t>ligase enzyme </a:t>
            </a:r>
            <a:r>
              <a:rPr lang="en-GB" sz="1100" dirty="0"/>
              <a:t>to join the sticky ends together.</a:t>
            </a:r>
          </a:p>
          <a:p>
            <a:pPr marL="514350" indent="-514350">
              <a:lnSpc>
                <a:spcPct val="200000"/>
              </a:lnSpc>
              <a:buAutoNum type="arabicPeriod" startAt="4"/>
            </a:pPr>
            <a:r>
              <a:rPr lang="en-GB" sz="1100" dirty="0"/>
              <a:t>Insert the plasmid back into the bacteria. </a:t>
            </a:r>
          </a:p>
          <a:p>
            <a:pPr>
              <a:lnSpc>
                <a:spcPct val="150000"/>
              </a:lnSpc>
            </a:pPr>
            <a:endParaRPr lang="en-GB" sz="1100" dirty="0" smtClean="0"/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/>
          <a:srcRect l="58339" t="12744" r="28755" b="40720"/>
          <a:stretch/>
        </p:blipFill>
        <p:spPr>
          <a:xfrm>
            <a:off x="4728126" y="4556540"/>
            <a:ext cx="902232" cy="20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715</Words>
  <Application>Microsoft Office PowerPoint</Application>
  <PresentationFormat>Widescreen</PresentationFormat>
  <Paragraphs>91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McEntee</dc:creator>
  <cp:lastModifiedBy>Sarah McEntee</cp:lastModifiedBy>
  <cp:revision>61</cp:revision>
  <cp:lastPrinted>2017-12-20T12:10:58Z</cp:lastPrinted>
  <dcterms:created xsi:type="dcterms:W3CDTF">2017-11-29T08:32:50Z</dcterms:created>
  <dcterms:modified xsi:type="dcterms:W3CDTF">2018-01-29T16:17:29Z</dcterms:modified>
</cp:coreProperties>
</file>