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notesMasterIdLst>
    <p:notesMasterId r:id="rId40"/>
  </p:notesMasterIdLst>
  <p:sldIdLst>
    <p:sldId id="260" r:id="rId2"/>
    <p:sldId id="284" r:id="rId3"/>
    <p:sldId id="310" r:id="rId4"/>
    <p:sldId id="329" r:id="rId5"/>
    <p:sldId id="285" r:id="rId6"/>
    <p:sldId id="286" r:id="rId7"/>
    <p:sldId id="330" r:id="rId8"/>
    <p:sldId id="333" r:id="rId9"/>
    <p:sldId id="331" r:id="rId10"/>
    <p:sldId id="287" r:id="rId11"/>
    <p:sldId id="292" r:id="rId12"/>
    <p:sldId id="288" r:id="rId13"/>
    <p:sldId id="314" r:id="rId14"/>
    <p:sldId id="313" r:id="rId15"/>
    <p:sldId id="289" r:id="rId16"/>
    <p:sldId id="325" r:id="rId17"/>
    <p:sldId id="316" r:id="rId18"/>
    <p:sldId id="291" r:id="rId19"/>
    <p:sldId id="293" r:id="rId20"/>
    <p:sldId id="294" r:id="rId21"/>
    <p:sldId id="332" r:id="rId22"/>
    <p:sldId id="295" r:id="rId23"/>
    <p:sldId id="296" r:id="rId24"/>
    <p:sldId id="311" r:id="rId25"/>
    <p:sldId id="297" r:id="rId26"/>
    <p:sldId id="317" r:id="rId27"/>
    <p:sldId id="318" r:id="rId28"/>
    <p:sldId id="298" r:id="rId29"/>
    <p:sldId id="300" r:id="rId30"/>
    <p:sldId id="304" r:id="rId31"/>
    <p:sldId id="319" r:id="rId32"/>
    <p:sldId id="320" r:id="rId33"/>
    <p:sldId id="328" r:id="rId34"/>
    <p:sldId id="322" r:id="rId35"/>
    <p:sldId id="324" r:id="rId36"/>
    <p:sldId id="308" r:id="rId37"/>
    <p:sldId id="309" r:id="rId38"/>
    <p:sldId id="326" r:id="rId39"/>
  </p:sldIdLst>
  <p:sldSz cx="9144000" cy="6858000" type="screen4x3"/>
  <p:notesSz cx="6858000" cy="9144000"/>
  <p:embeddedFontLst>
    <p:embeddedFont>
      <p:font typeface="Calibri" panose="020F0502020204030204" pitchFamily="34" charset="0"/>
      <p:regular r:id="rId41"/>
      <p:bold r:id="rId42"/>
      <p:italic r:id="rId43"/>
      <p:boldItalic r:id="rId44"/>
    </p:embeddedFont>
    <p:embeddedFont>
      <p:font typeface="Museo 700" panose="02000000000000000000" pitchFamily="2" charset="0"/>
      <p:bold r:id="rId45"/>
    </p:embeddedFont>
    <p:embeddedFont>
      <p:font typeface="Museo 100" panose="02000000000000000000" pitchFamily="2" charset="0"/>
      <p:regular r:id="rId46"/>
    </p:embeddedFont>
    <p:embeddedFont>
      <p:font typeface="Museo 900" panose="02000000000000000000" pitchFamily="2" charset="0"/>
      <p:bold r:id="rId47"/>
    </p:embeddedFont>
    <p:embeddedFont>
      <p:font typeface="Museo900-Regular" panose="02000000000000000000" pitchFamily="2" charset="0"/>
      <p:bold r:id="rId48"/>
    </p:embeddedFont>
    <p:embeddedFont>
      <p:font typeface="Museo 500" panose="02000000000000000000" pitchFamily="2" charset="0"/>
      <p:regular r:id="rId4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45">
          <p15:clr>
            <a:srgbClr val="A4A3A4"/>
          </p15:clr>
        </p15:guide>
        <p15:guide id="2" orient="horz" pos="3232">
          <p15:clr>
            <a:srgbClr val="A4A3A4"/>
          </p15:clr>
        </p15:guide>
        <p15:guide id="3" orient="horz" pos="1912">
          <p15:clr>
            <a:srgbClr val="A4A3A4"/>
          </p15:clr>
        </p15:guide>
        <p15:guide id="4" pos="5380">
          <p15:clr>
            <a:srgbClr val="A4A3A4"/>
          </p15:clr>
        </p15:guide>
        <p15:guide id="5" pos="295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tricia Heathcote" initials="PH" lastIdx="36" clrIdx="0">
    <p:extLst>
      <p:ext uri="{19B8F6BF-5375-455C-9EA6-DF929625EA0E}">
        <p15:presenceInfo xmlns:p15="http://schemas.microsoft.com/office/powerpoint/2012/main" userId="f91a954299b6cd1a" providerId="Windows Live"/>
      </p:ext>
    </p:extLst>
  </p:cmAuthor>
  <p:cmAuthor id="2" name="CSelby" initials="CCS" lastIdx="8" clrIdx="1">
    <p:extLst>
      <p:ext uri="{19B8F6BF-5375-455C-9EA6-DF929625EA0E}">
        <p15:presenceInfo xmlns:p15="http://schemas.microsoft.com/office/powerpoint/2012/main" userId="CSelby"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D8959"/>
    <a:srgbClr val="D68328"/>
    <a:srgbClr val="979A78"/>
    <a:srgbClr val="70BC22"/>
    <a:srgbClr val="2B75A6"/>
    <a:srgbClr val="50AAC1"/>
    <a:srgbClr val="D7A764"/>
    <a:srgbClr val="0C4B7F"/>
    <a:srgbClr val="223E7A"/>
    <a:srgbClr val="B9D76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027" autoAdjust="0"/>
    <p:restoredTop sz="92918" autoAdjust="0"/>
  </p:normalViewPr>
  <p:slideViewPr>
    <p:cSldViewPr snapToGrid="0" snapToObjects="1" showGuides="1">
      <p:cViewPr varScale="1">
        <p:scale>
          <a:sx n="99" d="100"/>
          <a:sy n="99" d="100"/>
        </p:scale>
        <p:origin x="642" y="84"/>
      </p:cViewPr>
      <p:guideLst>
        <p:guide orient="horz" pos="1245"/>
        <p:guide orient="horz" pos="3232"/>
        <p:guide orient="horz" pos="1912"/>
        <p:guide pos="5380"/>
        <p:guide pos="2959"/>
      </p:guideLst>
    </p:cSldViewPr>
  </p:slideViewPr>
  <p:outlineViewPr>
    <p:cViewPr>
      <p:scale>
        <a:sx n="33" d="100"/>
        <a:sy n="33" d="100"/>
      </p:scale>
      <p:origin x="0" y="26280"/>
    </p:cViewPr>
  </p:outlineViewPr>
  <p:notesTextViewPr>
    <p:cViewPr>
      <p:scale>
        <a:sx n="100" d="100"/>
        <a:sy n="100" d="100"/>
      </p:scale>
      <p:origin x="0" y="0"/>
    </p:cViewPr>
  </p:notesTextViewPr>
  <p:sorterViewPr>
    <p:cViewPr>
      <p:scale>
        <a:sx n="150" d="100"/>
        <a:sy n="150" d="100"/>
      </p:scale>
      <p:origin x="0" y="3144"/>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2.fntdata"/><Relationship Id="rId47" Type="http://schemas.openxmlformats.org/officeDocument/2006/relationships/font" Target="fonts/font7.fntdata"/><Relationship Id="rId50"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6.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1.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font" Target="fonts/font5.fntdata"/><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9.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4.fntdata"/><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3.fntdata"/><Relationship Id="rId48" Type="http://schemas.openxmlformats.org/officeDocument/2006/relationships/font" Target="fonts/font8.fntdata"/><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56C703-0827-4D98-8015-40DEE3C186A7}" type="datetimeFigureOut">
              <a:rPr lang="en-GB" smtClean="0"/>
              <a:t>22/11/2016</a:t>
            </a:fld>
            <a:endParaRPr lang="en-GB"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9798D5B-57F4-4A7F-8DDC-A432FF1B0DAA}" type="slidenum">
              <a:rPr lang="en-GB" smtClean="0"/>
              <a:t>‹#›</a:t>
            </a:fld>
            <a:endParaRPr lang="en-GB" dirty="0"/>
          </a:p>
        </p:txBody>
      </p:sp>
    </p:spTree>
    <p:extLst>
      <p:ext uri="{BB962C8B-B14F-4D97-AF65-F5344CB8AC3E}">
        <p14:creationId xmlns:p14="http://schemas.microsoft.com/office/powerpoint/2010/main" val="8043815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a:t>
            </a:fld>
            <a:endParaRPr lang="en-GB" dirty="0"/>
          </a:p>
        </p:txBody>
      </p:sp>
    </p:spTree>
    <p:extLst>
      <p:ext uri="{BB962C8B-B14F-4D97-AF65-F5344CB8AC3E}">
        <p14:creationId xmlns:p14="http://schemas.microsoft.com/office/powerpoint/2010/main" val="28829419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10</a:t>
            </a:fld>
            <a:endParaRPr lang="en-GB" dirty="0"/>
          </a:p>
        </p:txBody>
      </p:sp>
    </p:spTree>
    <p:extLst>
      <p:ext uri="{BB962C8B-B14F-4D97-AF65-F5344CB8AC3E}">
        <p14:creationId xmlns:p14="http://schemas.microsoft.com/office/powerpoint/2010/main" val="3143151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69798D5B-57F4-4A7F-8DDC-A432FF1B0DAA}" type="slidenum">
              <a:rPr lang="en-GB" smtClean="0"/>
              <a:t>30</a:t>
            </a:fld>
            <a:endParaRPr lang="en-GB" dirty="0"/>
          </a:p>
        </p:txBody>
      </p:sp>
    </p:spTree>
    <p:extLst>
      <p:ext uri="{BB962C8B-B14F-4D97-AF65-F5344CB8AC3E}">
        <p14:creationId xmlns:p14="http://schemas.microsoft.com/office/powerpoint/2010/main" val="24538916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emf"/></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descr="Unit 9.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6858000"/>
          </a:xfrm>
          <a:prstGeom prst="rect">
            <a:avLst/>
          </a:prstGeom>
        </p:spPr>
      </p:pic>
      <p:cxnSp>
        <p:nvCxnSpPr>
          <p:cNvPr id="14" name="Straight Connector 13"/>
          <p:cNvCxnSpPr/>
          <p:nvPr userDrawn="1"/>
        </p:nvCxnSpPr>
        <p:spPr>
          <a:xfrm>
            <a:off x="4559300" y="1905000"/>
            <a:ext cx="0" cy="2551766"/>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0" name="Text Placeholder 19"/>
          <p:cNvSpPr>
            <a:spLocks noGrp="1"/>
          </p:cNvSpPr>
          <p:nvPr>
            <p:ph type="body" sz="quarter" idx="10"/>
          </p:nvPr>
        </p:nvSpPr>
        <p:spPr>
          <a:xfrm>
            <a:off x="1803400" y="1841231"/>
            <a:ext cx="2527300" cy="2201863"/>
          </a:xfrm>
          <a:prstGeom prst="rect">
            <a:avLst/>
          </a:prstGeom>
        </p:spPr>
        <p:txBody>
          <a:bodyPr vert="horz" lIns="0"/>
          <a:lstStyle>
            <a:lvl1pPr marL="0" indent="0">
              <a:lnSpc>
                <a:spcPts val="4800"/>
              </a:lnSpc>
              <a:spcBef>
                <a:spcPts val="0"/>
              </a:spcBef>
              <a:buNone/>
              <a:defRPr sz="4500" b="1" kern="0" spc="-140">
                <a:solidFill>
                  <a:schemeClr val="bg1"/>
                </a:solidFill>
                <a:latin typeface="Arial"/>
                <a:cs typeface="Arial"/>
              </a:defRPr>
            </a:lvl1pPr>
            <a:lvl2pPr marL="0" indent="0">
              <a:lnSpc>
                <a:spcPts val="2500"/>
              </a:lnSpc>
              <a:spcBef>
                <a:spcPts val="0"/>
              </a:spcBef>
              <a:buNone/>
              <a:defRPr sz="2500" kern="0" spc="-140">
                <a:solidFill>
                  <a:schemeClr val="bg1"/>
                </a:solidFill>
                <a:latin typeface="Arial"/>
                <a:cs typeface="Arial"/>
              </a:defRPr>
            </a:lvl2pPr>
            <a:lvl3pPr marL="0" indent="0">
              <a:lnSpc>
                <a:spcPts val="4800"/>
              </a:lnSpc>
              <a:spcBef>
                <a:spcPts val="0"/>
              </a:spcBef>
              <a:buNone/>
              <a:defRPr sz="4500">
                <a:solidFill>
                  <a:schemeClr val="bg1"/>
                </a:solidFill>
                <a:latin typeface="Arial"/>
                <a:cs typeface="Arial"/>
              </a:defRPr>
            </a:lvl3pPr>
            <a:lvl4pPr marL="0" indent="0">
              <a:lnSpc>
                <a:spcPts val="2600"/>
              </a:lnSpc>
              <a:spcBef>
                <a:spcPts val="0"/>
              </a:spcBef>
              <a:buNone/>
              <a:defRPr sz="3000">
                <a:solidFill>
                  <a:srgbClr val="979A78"/>
                </a:solidFill>
                <a:latin typeface="Arial"/>
                <a:cs typeface="Arial"/>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p:txBody>
      </p:sp>
      <p:sp>
        <p:nvSpPr>
          <p:cNvPr id="21" name="Text Placeholder 19"/>
          <p:cNvSpPr>
            <a:spLocks noGrp="1"/>
          </p:cNvSpPr>
          <p:nvPr>
            <p:ph type="body" sz="quarter" idx="11"/>
          </p:nvPr>
        </p:nvSpPr>
        <p:spPr>
          <a:xfrm>
            <a:off x="4800600" y="1841231"/>
            <a:ext cx="2768600" cy="2201863"/>
          </a:xfrm>
          <a:prstGeom prst="rect">
            <a:avLst/>
          </a:prstGeom>
        </p:spPr>
        <p:txBody>
          <a:bodyPr vert="horz" lIns="0"/>
          <a:lstStyle>
            <a:lvl1pPr marL="0" indent="0">
              <a:lnSpc>
                <a:spcPts val="2600"/>
              </a:lnSpc>
              <a:spcBef>
                <a:spcPts val="0"/>
              </a:spcBef>
              <a:buNone/>
              <a:defRPr sz="2600" b="1" kern="0" spc="-60">
                <a:solidFill>
                  <a:schemeClr val="bg1"/>
                </a:solidFill>
                <a:latin typeface="Arial"/>
                <a:cs typeface="Arial"/>
              </a:defRPr>
            </a:lvl1pPr>
            <a:lvl2pPr marL="0" indent="0">
              <a:lnSpc>
                <a:spcPts val="2000"/>
              </a:lnSpc>
              <a:spcBef>
                <a:spcPts val="500"/>
              </a:spcBef>
              <a:buNone/>
              <a:defRPr sz="1800">
                <a:solidFill>
                  <a:schemeClr val="bg1"/>
                </a:solidFill>
                <a:latin typeface="Arial"/>
                <a:cs typeface="Arial"/>
              </a:defRPr>
            </a:lvl2pPr>
            <a:lvl3pPr marL="0" indent="0">
              <a:buNone/>
              <a:defRPr sz="3000">
                <a:solidFill>
                  <a:srgbClr val="ECCC7B"/>
                </a:solidFill>
                <a:latin typeface="Arial"/>
                <a:cs typeface="Arial"/>
              </a:defRPr>
            </a:lvl3pPr>
            <a:lvl4pPr marL="1371600" indent="0">
              <a:buNone/>
              <a:defRPr/>
            </a:lvl4pPr>
            <a:lvl5pPr marL="1828800" indent="0">
              <a:buNone/>
              <a:defRPr/>
            </a:lvl5pPr>
          </a:lstStyle>
          <a:p>
            <a:pPr lvl="0"/>
            <a:r>
              <a:rPr lang="en-US" dirty="0"/>
              <a:t>Click to edit Master text styles</a:t>
            </a:r>
          </a:p>
          <a:p>
            <a:pPr lvl="1"/>
            <a:r>
              <a:rPr lang="en-US" dirty="0"/>
              <a:t>Second level</a:t>
            </a:r>
          </a:p>
        </p:txBody>
      </p:sp>
      <p:pic>
        <p:nvPicPr>
          <p:cNvPr id="8" name="Picture 7" descr="Logo.ai"/>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150685" y="4018819"/>
            <a:ext cx="2291515" cy="456997"/>
          </a:xfrm>
          <a:prstGeom prst="rect">
            <a:avLst/>
          </a:prstGeom>
        </p:spPr>
      </p:pic>
      <p:sp>
        <p:nvSpPr>
          <p:cNvPr id="10" name="Hexagon 9"/>
          <p:cNvSpPr/>
          <p:nvPr userDrawn="1"/>
        </p:nvSpPr>
        <p:spPr>
          <a:xfrm>
            <a:off x="1072794" y="4100382"/>
            <a:ext cx="1080000" cy="972000"/>
          </a:xfrm>
          <a:prstGeom prst="hexagon">
            <a:avLst/>
          </a:prstGeom>
          <a:noFill/>
          <a:ln w="114300">
            <a:solidFill>
              <a:srgbClr val="8D8959"/>
            </a:solidFill>
            <a:miter lim="800000"/>
          </a:ln>
          <a:effectLst/>
        </p:spPr>
        <p:style>
          <a:lnRef idx="1">
            <a:schemeClr val="accent1"/>
          </a:lnRef>
          <a:fillRef idx="3">
            <a:schemeClr val="accent1"/>
          </a:fillRef>
          <a:effectRef idx="2">
            <a:schemeClr val="accent1"/>
          </a:effectRef>
          <a:fontRef idx="minor">
            <a:schemeClr val="lt1"/>
          </a:fontRef>
        </p:style>
        <p:txBody>
          <a:bodyPr wrap="none" lIns="0" tIns="0" rIns="0" bIns="0" rtlCol="0" anchor="ctr"/>
          <a:lstStyle/>
          <a:p>
            <a:pPr algn="ctr"/>
            <a:r>
              <a:rPr lang="en-US" sz="4500" b="1" dirty="0">
                <a:solidFill>
                  <a:srgbClr val="8D8959"/>
                </a:solidFill>
                <a:latin typeface="Arial"/>
                <a:cs typeface="Arial"/>
              </a:rPr>
              <a:t>5</a:t>
            </a:r>
          </a:p>
        </p:txBody>
      </p:sp>
    </p:spTree>
    <p:extLst>
      <p:ext uri="{BB962C8B-B14F-4D97-AF65-F5344CB8AC3E}">
        <p14:creationId xmlns:p14="http://schemas.microsoft.com/office/powerpoint/2010/main" val="38863859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rgbClr val="8D8959"/>
        </a:solidFill>
        <a:effectLst/>
      </p:bgPr>
    </p:bg>
    <p:spTree>
      <p:nvGrpSpPr>
        <p:cNvPr id="1" name=""/>
        <p:cNvGrpSpPr/>
        <p:nvPr/>
      </p:nvGrpSpPr>
      <p:grpSpPr>
        <a:xfrm>
          <a:off x="0" y="0"/>
          <a:ext cx="0" cy="0"/>
          <a:chOff x="0" y="0"/>
          <a:chExt cx="0" cy="0"/>
        </a:xfrm>
      </p:grpSpPr>
      <p:cxnSp>
        <p:nvCxnSpPr>
          <p:cNvPr id="8" name="Straight Connector 7"/>
          <p:cNvCxnSpPr/>
          <p:nvPr userDrawn="1"/>
        </p:nvCxnSpPr>
        <p:spPr>
          <a:xfrm>
            <a:off x="584200" y="1702800"/>
            <a:ext cx="0" cy="2673891"/>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
        <p:nvSpPr>
          <p:cNvPr id="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Tree>
    <p:extLst>
      <p:ext uri="{BB962C8B-B14F-4D97-AF65-F5344CB8AC3E}">
        <p14:creationId xmlns:p14="http://schemas.microsoft.com/office/powerpoint/2010/main" val="22654254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7_Custom Layout">
    <p:bg>
      <p:bgPr>
        <a:solidFill>
          <a:srgbClr val="979A78"/>
        </a:solidFill>
        <a:effectLst/>
      </p:bgPr>
    </p:bg>
    <p:spTree>
      <p:nvGrpSpPr>
        <p:cNvPr id="1" name=""/>
        <p:cNvGrpSpPr/>
        <p:nvPr/>
      </p:nvGrpSpPr>
      <p:grpSpPr>
        <a:xfrm>
          <a:off x="0" y="0"/>
          <a:ext cx="0" cy="0"/>
          <a:chOff x="0" y="0"/>
          <a:chExt cx="0" cy="0"/>
        </a:xfrm>
      </p:grpSpPr>
      <p:cxnSp>
        <p:nvCxnSpPr>
          <p:cNvPr id="9" name="Straight Connector 8"/>
          <p:cNvCxnSpPr/>
          <p:nvPr userDrawn="1"/>
        </p:nvCxnSpPr>
        <p:spPr>
          <a:xfrm>
            <a:off x="584200" y="1702800"/>
            <a:ext cx="0" cy="1714500"/>
          </a:xfrm>
          <a:prstGeom prst="line">
            <a:avLst/>
          </a:prstGeom>
          <a:ln>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6"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bg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0" name="Text Placeholder 11"/>
          <p:cNvSpPr>
            <a:spLocks noGrp="1"/>
          </p:cNvSpPr>
          <p:nvPr>
            <p:ph type="body" sz="quarter" idx="14"/>
          </p:nvPr>
        </p:nvSpPr>
        <p:spPr>
          <a:xfrm>
            <a:off x="723600" y="1702799"/>
            <a:ext cx="7861300" cy="4918133"/>
          </a:xfrm>
          <a:prstGeom prst="rect">
            <a:avLst/>
          </a:prstGeom>
        </p:spPr>
        <p:txBody>
          <a:bodyPr vert="horz" lIns="0" tIns="0" rIns="0" b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0" indent="0">
              <a:lnSpc>
                <a:spcPts val="2000"/>
              </a:lnSpc>
              <a:buNone/>
              <a:defRPr sz="2000">
                <a:solidFill>
                  <a:srgbClr val="9D9FA2"/>
                </a:solidFill>
                <a:latin typeface="Arial"/>
                <a:cs typeface="Arial"/>
              </a:defRPr>
            </a:lvl2pPr>
          </a:lstStyle>
          <a:p>
            <a:pPr lvl="0"/>
            <a:r>
              <a:rPr lang="en-US"/>
              <a:t>Click to edit Master text styles</a:t>
            </a:r>
          </a:p>
        </p:txBody>
      </p:sp>
    </p:spTree>
    <p:extLst>
      <p:ext uri="{BB962C8B-B14F-4D97-AF65-F5344CB8AC3E}">
        <p14:creationId xmlns:p14="http://schemas.microsoft.com/office/powerpoint/2010/main" val="3939271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pic>
        <p:nvPicPr>
          <p:cNvPr id="19" name="Picture 18"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pic>
        <p:nvPicPr>
          <p:cNvPr id="6" name="Picture 5" descr="Untitled-1.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5"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8"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sp>
        <p:nvSpPr>
          <p:cNvPr id="3" name="TextBox 2"/>
          <p:cNvSpPr txBox="1"/>
          <p:nvPr userDrawn="1"/>
        </p:nvSpPr>
        <p:spPr>
          <a:xfrm>
            <a:off x="752495" y="156700"/>
            <a:ext cx="8067635" cy="452432"/>
          </a:xfrm>
          <a:prstGeom prst="rect">
            <a:avLst/>
          </a:prstGeom>
          <a:noFill/>
        </p:spPr>
        <p:txBody>
          <a:bodyPr wrap="square" lIns="0" tIns="0" rIns="0" rtlCol="0">
            <a:noAutofit/>
          </a:bodyPr>
          <a:lstStyle/>
          <a:p>
            <a:r>
              <a:rPr lang="en-US" sz="1200" b="1" dirty="0">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dirty="0">
                <a:solidFill>
                  <a:srgbClr val="FFFFFF"/>
                </a:solidFill>
                <a:latin typeface="Arial" panose="020B0604020202020204" pitchFamily="34" charset="0"/>
                <a:cs typeface="Arial" panose="020B0604020202020204" pitchFamily="34" charset="0"/>
              </a:rPr>
              <a:t>Unit 9 Regular languages</a:t>
            </a:r>
          </a:p>
        </p:txBody>
      </p:sp>
      <p:pic>
        <p:nvPicPr>
          <p:cNvPr id="20" name="Picture 19" descr="Logo Unit 9.ai"/>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284972037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13"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7"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20" name="Picture 19"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pic>
        <p:nvPicPr>
          <p:cNvPr id="21" name="Picture 20"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22" name="TextBox 21"/>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p>
          <a:p>
            <a:pPr>
              <a:spcBef>
                <a:spcPts val="288"/>
              </a:spcBef>
            </a:pPr>
            <a:endParaRPr lang="en-US" sz="1200" b="0" dirty="0">
              <a:solidFill>
                <a:srgbClr val="FFFFFF"/>
              </a:solidFill>
              <a:latin typeface="Arial"/>
              <a:cs typeface="Arial"/>
            </a:endParaRPr>
          </a:p>
        </p:txBody>
      </p:sp>
    </p:spTree>
    <p:extLst>
      <p:ext uri="{BB962C8B-B14F-4D97-AF65-F5344CB8AC3E}">
        <p14:creationId xmlns:p14="http://schemas.microsoft.com/office/powerpoint/2010/main" val="418077742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pic>
        <p:nvPicPr>
          <p:cNvPr id="10" name="Picture 9" descr="Untitled-1.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5016500" y="901700"/>
            <a:ext cx="2979807" cy="3251200"/>
          </a:xfrm>
          <a:prstGeom prst="rect">
            <a:avLst/>
          </a:prstGeom>
        </p:spPr>
      </p:pic>
      <p:sp>
        <p:nvSpPr>
          <p:cNvPr id="11"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5"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8" name="Picture 17"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9" name="TextBox 18"/>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00860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2" name="Text Placeholder 7"/>
          <p:cNvSpPr>
            <a:spLocks noGrp="1"/>
          </p:cNvSpPr>
          <p:nvPr>
            <p:ph type="body" sz="quarter" idx="13"/>
          </p:nvPr>
        </p:nvSpPr>
        <p:spPr>
          <a:xfrm>
            <a:off x="724280" y="906233"/>
            <a:ext cx="7816470" cy="670772"/>
          </a:xfrm>
          <a:prstGeom prst="rect">
            <a:avLst/>
          </a:prstGeom>
        </p:spPr>
        <p:txBody>
          <a:bodyPr lIns="0">
            <a:noAutofit/>
          </a:bodyPr>
          <a:lstStyle>
            <a:lvl1pPr marL="0" indent="0">
              <a:lnSpc>
                <a:spcPts val="3900"/>
              </a:lnSpc>
              <a:spcBef>
                <a:spcPts val="0"/>
              </a:spcBef>
              <a:spcAft>
                <a:spcPts val="1500"/>
              </a:spcAft>
              <a:buNone/>
              <a:defRPr sz="4000" b="1" i="0">
                <a:solidFill>
                  <a:schemeClr val="tx1"/>
                </a:solidFill>
                <a:latin typeface="Arial"/>
                <a:cs typeface="Arial"/>
              </a:defRPr>
            </a:lvl1pPr>
            <a:lvl2pPr marL="457200" indent="-457200">
              <a:lnSpc>
                <a:spcPts val="2500"/>
              </a:lnSpc>
              <a:spcBef>
                <a:spcPts val="0"/>
              </a:spcBef>
              <a:spcAft>
                <a:spcPts val="1000"/>
              </a:spcAft>
              <a:buNone/>
              <a:defRPr sz="4000" b="0">
                <a:solidFill>
                  <a:schemeClr val="tx1">
                    <a:lumMod val="50000"/>
                    <a:lumOff val="50000"/>
                  </a:schemeClr>
                </a:solidFill>
                <a:latin typeface="Arial"/>
                <a:cs typeface="Arial"/>
              </a:defRPr>
            </a:lvl2pPr>
            <a:lvl3pPr marL="0" indent="0">
              <a:lnSpc>
                <a:spcPts val="3600"/>
              </a:lnSpc>
              <a:spcBef>
                <a:spcPts val="0"/>
              </a:spcBef>
              <a:buNone/>
              <a:defRPr sz="3000">
                <a:solidFill>
                  <a:schemeClr val="tx1">
                    <a:lumMod val="50000"/>
                    <a:lumOff val="50000"/>
                  </a:schemeClr>
                </a:solidFill>
                <a:latin typeface="Arial"/>
                <a:cs typeface="Arial"/>
              </a:defRPr>
            </a:lvl3pPr>
          </a:lstStyle>
          <a:p>
            <a:pPr lvl="0"/>
            <a:r>
              <a:rPr lang="en-US"/>
              <a:t>Click to edit Master text styles</a:t>
            </a:r>
          </a:p>
        </p:txBody>
      </p:sp>
      <p:sp>
        <p:nvSpPr>
          <p:cNvPr id="11" name="Text Placeholder 11"/>
          <p:cNvSpPr>
            <a:spLocks noGrp="1"/>
          </p:cNvSpPr>
          <p:nvPr>
            <p:ph type="body" sz="quarter" idx="14"/>
          </p:nvPr>
        </p:nvSpPr>
        <p:spPr>
          <a:xfrm>
            <a:off x="724280" y="1704179"/>
            <a:ext cx="7797230" cy="3453607"/>
          </a:xfrm>
          <a:prstGeom prst="rect">
            <a:avLst/>
          </a:prstGeom>
        </p:spPr>
        <p:txBody>
          <a:bodyPr vert="horz" lIns="0" tIns="0"/>
          <a:lstStyle>
            <a:lvl1pPr marL="271463" indent="-271463">
              <a:lnSpc>
                <a:spcPct val="100000"/>
              </a:lnSpc>
              <a:spcBef>
                <a:spcPts val="0"/>
              </a:spcBef>
              <a:spcAft>
                <a:spcPts val="1400"/>
              </a:spcAft>
              <a:buFont typeface="Arial"/>
              <a:buChar char="•"/>
              <a:defRPr sz="2500">
                <a:solidFill>
                  <a:schemeClr val="tx1"/>
                </a:solidFill>
                <a:latin typeface="Arial"/>
                <a:cs typeface="Arial"/>
              </a:defRPr>
            </a:lvl1pPr>
            <a:lvl2pPr marL="723900" indent="-279400">
              <a:lnSpc>
                <a:spcPct val="100000"/>
              </a:lnSpc>
              <a:spcBef>
                <a:spcPts val="0"/>
              </a:spcBef>
              <a:spcAft>
                <a:spcPts val="1200"/>
              </a:spcAft>
              <a:buFont typeface="Arial"/>
              <a:buChar char="•"/>
              <a:defRPr sz="2000">
                <a:solidFill>
                  <a:srgbClr val="8D8959"/>
                </a:solidFill>
                <a:latin typeface="Arial"/>
                <a:cs typeface="Arial"/>
              </a:defRPr>
            </a:lvl2pPr>
            <a:lvl3pPr marL="723900" indent="-279400">
              <a:lnSpc>
                <a:spcPct val="100000"/>
              </a:lnSpc>
              <a:buFont typeface="Arial"/>
              <a:buChar char="•"/>
              <a:defRPr lang="en-US" sz="2000" kern="1200" baseline="0" dirty="0" smtClean="0">
                <a:solidFill>
                  <a:srgbClr val="979A78"/>
                </a:solidFill>
                <a:latin typeface="Arial"/>
                <a:ea typeface="+mn-ea"/>
                <a:cs typeface="Arial"/>
              </a:defRPr>
            </a:lvl3pPr>
          </a:lstStyle>
          <a:p>
            <a:pPr lvl="0"/>
            <a:r>
              <a:rPr lang="en-US"/>
              <a:t>Click to edit Master text styles</a:t>
            </a:r>
          </a:p>
          <a:p>
            <a:pPr lvl="1"/>
            <a:r>
              <a:rPr lang="en-US"/>
              <a:t>Second level</a:t>
            </a:r>
          </a:p>
          <a:p>
            <a:pPr lvl="2"/>
            <a:r>
              <a:rPr lang="en-US"/>
              <a:t>Third level</a:t>
            </a:r>
          </a:p>
        </p:txBody>
      </p:sp>
      <p:pic>
        <p:nvPicPr>
          <p:cNvPr id="16" name="Picture 15" descr="Unit 9.jpg"/>
          <p:cNvPicPr>
            <a:picLocks noChangeAspect="1"/>
          </p:cNvPicPr>
          <p:nvPr userDrawn="1"/>
        </p:nvPicPr>
        <p:blipFill rotWithShape="1">
          <a:blip r:embed="rId2">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17" name="TextBox 1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bg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158330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ustom Layout">
    <p:bg>
      <p:bgRef idx="1001">
        <a:schemeClr val="bg1"/>
      </p:bgRef>
    </p:bg>
    <p:spTree>
      <p:nvGrpSpPr>
        <p:cNvPr id="1" name=""/>
        <p:cNvGrpSpPr/>
        <p:nvPr/>
      </p:nvGrpSpPr>
      <p:grpSpPr>
        <a:xfrm>
          <a:off x="0" y="0"/>
          <a:ext cx="0" cy="0"/>
          <a:chOff x="0" y="0"/>
          <a:chExt cx="0" cy="0"/>
        </a:xfrm>
      </p:grpSpPr>
      <p:pic>
        <p:nvPicPr>
          <p:cNvPr id="3" name="Picture 2" descr="Logo Unit 9.ai"/>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
        <p:nvSpPr>
          <p:cNvPr id="5" name="Rectangle 4"/>
          <p:cNvSpPr/>
          <p:nvPr userDrawn="1"/>
        </p:nvSpPr>
        <p:spPr>
          <a:xfrm>
            <a:off x="676274" y="1701461"/>
            <a:ext cx="7829551" cy="4555093"/>
          </a:xfrm>
          <a:prstGeom prst="rect">
            <a:avLst/>
          </a:prstGeom>
        </p:spPr>
        <p:txBody>
          <a:bodyPr wrap="square">
            <a:spAutoFit/>
          </a:bodyPr>
          <a:lstStyle/>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Copyright</a:t>
            </a:r>
            <a:endParaRPr kumimoji="0" lang="en-GB" sz="1200" b="1" i="0" u="none" strike="noStrike" kern="1200" cap="none" spc="0" normalizeH="0" baseline="0" noProof="0" dirty="0">
              <a:ln>
                <a:noFill/>
              </a:ln>
              <a:solidFill>
                <a:schemeClr val="tx1"/>
              </a:solidFill>
              <a:effectLst/>
              <a:uLnTx/>
              <a:uFillTx/>
              <a:latin typeface="Arial"/>
              <a:ea typeface="+mn-ea"/>
              <a:cs typeface="Arial"/>
            </a:endParaRP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 2016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contents of this unit are protected by copyright. </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unit and all the worksheets, PowerPoint presentations, teaching guides and other associated files distributed with it are supplied to you by PG Online Limited under licence and may be used and copied by you only in accordance with the terms of the licence. Except as expressly permitted by the licence, no part of the materials distributed with this unit may be used, reproduced, stored in a retrieval system, or transmitted, in any form or by any means, electronic or otherwise, without the prior written permission of PG Online Limited.</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400" b="1" i="0" u="none" strike="noStrike" kern="1200" cap="none" spc="0" normalizeH="0" baseline="0" noProof="0" dirty="0">
                <a:ln>
                  <a:noFill/>
                </a:ln>
                <a:solidFill>
                  <a:schemeClr val="tx1"/>
                </a:solidFill>
                <a:effectLst/>
                <a:uLnTx/>
                <a:uFillTx/>
                <a:latin typeface="Arial"/>
                <a:ea typeface="+mn-ea"/>
                <a:cs typeface="Arial"/>
              </a:rPr>
              <a:t>Licence agreement</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This is a legal agreement between you, the end user, and PG Online Limited. This unit and all the worksheets, PowerPoint presentations, teaching guides and other associated files distributed with it is licensed, not sold, to you by PG Online Limited for use under the terms of the licence.</a:t>
            </a:r>
          </a:p>
          <a:p>
            <a:pPr marL="0" marR="0" lvl="0" indent="0" algn="just" defTabSz="457200" rtl="0" eaLnBrk="1" fontAlgn="auto" latinLnBrk="0" hangingPunct="1">
              <a:lnSpc>
                <a:spcPct val="100000"/>
              </a:lnSpc>
              <a:spcBef>
                <a:spcPts val="0"/>
              </a:spcBef>
              <a:spcAft>
                <a:spcPts val="1400"/>
              </a:spcAft>
              <a:buClrTx/>
              <a:buSzTx/>
              <a:buFont typeface="Arial"/>
              <a:buNone/>
              <a:tabLst/>
              <a:defRPr/>
            </a:pPr>
            <a:r>
              <a:rPr kumimoji="0" lang="en-GB" sz="1200" b="0" i="0" u="none" strike="noStrike" kern="1200" cap="none" spc="0" normalizeH="0" baseline="0" noProof="0" dirty="0">
                <a:ln>
                  <a:noFill/>
                </a:ln>
                <a:solidFill>
                  <a:schemeClr val="tx1"/>
                </a:solidFill>
                <a:effectLst/>
                <a:uLnTx/>
                <a:uFillTx/>
                <a:latin typeface="Arial"/>
                <a:ea typeface="+mn-ea"/>
                <a:cs typeface="Arial"/>
              </a:rPr>
              <a:t>The materials distributed with this unit may be freely copied and used by members of a single institution on a single site only. You are not permitted to share in any way any of the materials or part of the materials with any third party, including users on another site or individuals who are members of a separate institution. You acknowledge that the materials must remain with you, the licencing institution, and no part of the materials may be transferred to another institution. You also agree not to procure, authorise, encourage, facilitate or enable any third party to reproduce these materials in whole or in part without the prior permission of PG Online Limited.</a:t>
            </a:r>
            <a:endParaRPr lang="en-GB" sz="1200" dirty="0">
              <a:solidFill>
                <a:schemeClr val="tx1"/>
              </a:solidFill>
            </a:endParaRPr>
          </a:p>
        </p:txBody>
      </p:sp>
      <p:pic>
        <p:nvPicPr>
          <p:cNvPr id="6" name="Picture 5" descr="Unit 9.jpg"/>
          <p:cNvPicPr>
            <a:picLocks noChangeAspect="1"/>
          </p:cNvPicPr>
          <p:nvPr userDrawn="1"/>
        </p:nvPicPr>
        <p:blipFill rotWithShape="1">
          <a:blip r:embed="rId3">
            <a:extLst>
              <a:ext uri="{28A0092B-C50C-407E-A947-70E740481C1C}">
                <a14:useLocalDpi xmlns:a14="http://schemas.microsoft.com/office/drawing/2010/main"/>
              </a:ext>
            </a:extLst>
          </a:blip>
          <a:srcRect/>
          <a:stretch/>
        </p:blipFill>
        <p:spPr>
          <a:xfrm>
            <a:off x="0" y="0"/>
            <a:ext cx="9144000" cy="660400"/>
          </a:xfrm>
          <a:prstGeom prst="rect">
            <a:avLst/>
          </a:prstGeom>
        </p:spPr>
      </p:pic>
      <p:sp>
        <p:nvSpPr>
          <p:cNvPr id="7" name="TextBox 6"/>
          <p:cNvSpPr txBox="1"/>
          <p:nvPr userDrawn="1"/>
        </p:nvSpPr>
        <p:spPr>
          <a:xfrm>
            <a:off x="752495" y="156700"/>
            <a:ext cx="8067635" cy="452432"/>
          </a:xfrm>
          <a:prstGeom prst="rect">
            <a:avLst/>
          </a:prstGeom>
          <a:noFill/>
        </p:spPr>
        <p:txBody>
          <a:bodyPr wrap="square" lIns="0" tIns="0" rIns="0" rtlCol="0">
            <a:noAutofit/>
          </a:bodyPr>
          <a:lstStyle/>
          <a:p>
            <a:r>
              <a:rPr lang="en-US" sz="1200" b="1">
                <a:solidFill>
                  <a:schemeClr val="tx1"/>
                </a:solidFill>
                <a:latin typeface="Arial" panose="020B0604020202020204" pitchFamily="34" charset="0"/>
                <a:cs typeface="Arial" panose="020B0604020202020204" pitchFamily="34" charset="0"/>
              </a:rPr>
              <a:t>Backus-Naur Form</a:t>
            </a:r>
          </a:p>
          <a:p>
            <a:pPr marL="0" marR="0" indent="0" algn="l" defTabSz="457200" rtl="0" eaLnBrk="1" fontAlgn="auto" latinLnBrk="0" hangingPunct="1">
              <a:lnSpc>
                <a:spcPct val="100000"/>
              </a:lnSpc>
              <a:spcBef>
                <a:spcPts val="288"/>
              </a:spcBef>
              <a:spcAft>
                <a:spcPts val="0"/>
              </a:spcAft>
              <a:buClrTx/>
              <a:buSzTx/>
              <a:buFontTx/>
              <a:buNone/>
              <a:tabLst/>
              <a:defRPr/>
            </a:pPr>
            <a:r>
              <a:rPr lang="en-US" sz="1200" b="0">
                <a:solidFill>
                  <a:srgbClr val="FFFFFF"/>
                </a:solidFill>
                <a:latin typeface="Arial" panose="020B0604020202020204" pitchFamily="34" charset="0"/>
                <a:cs typeface="Arial" panose="020B0604020202020204" pitchFamily="34" charset="0"/>
              </a:rPr>
              <a:t>Unit 9 Regular languages</a:t>
            </a:r>
            <a:endParaRPr lang="en-US" sz="1200" b="0"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91407422"/>
      </p:ext>
    </p:extLst>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316734550"/>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64" r:id="rId3"/>
    <p:sldLayoutId id="2147483652" r:id="rId4"/>
    <p:sldLayoutId id="2147483653" r:id="rId5"/>
    <p:sldLayoutId id="2147483655" r:id="rId6"/>
    <p:sldLayoutId id="2147483656" r:id="rId7"/>
    <p:sldLayoutId id="2147483665" r:id="rId8"/>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3.xml"/><Relationship Id="rId1" Type="http://schemas.openxmlformats.org/officeDocument/2006/relationships/slideLayout" Target="../slideLayouts/slideLayout5.xml"/><Relationship Id="rId5" Type="http://schemas.openxmlformats.org/officeDocument/2006/relationships/image" Target="../media/image14.png"/><Relationship Id="rId4" Type="http://schemas.openxmlformats.org/officeDocument/2006/relationships/image" Target="../media/image13.png"/></Relationships>
</file>

<file path=ppt/slides/_rels/slide31.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p:cNvSpPr>
            <a:spLocks noGrp="1"/>
          </p:cNvSpPr>
          <p:nvPr>
            <p:ph type="body" sz="quarter" idx="10"/>
          </p:nvPr>
        </p:nvSpPr>
        <p:spPr>
          <a:xfrm>
            <a:off x="1803399" y="1841231"/>
            <a:ext cx="2750617" cy="2201863"/>
          </a:xfrm>
        </p:spPr>
        <p:txBody>
          <a:bodyPr/>
          <a:lstStyle/>
          <a:p>
            <a:r>
              <a:rPr lang="en-US" dirty="0">
                <a:latin typeface="Museo 700" panose="02000000000000000000" pitchFamily="50" charset="0"/>
              </a:rPr>
              <a:t>AQA</a:t>
            </a:r>
            <a:endParaRPr lang="en-US" b="0" dirty="0">
              <a:latin typeface="Museo900-Regular"/>
              <a:cs typeface="Museo900-Regular"/>
            </a:endParaRPr>
          </a:p>
          <a:p>
            <a:pPr lvl="2"/>
            <a:r>
              <a:rPr lang="en-US" dirty="0">
                <a:latin typeface="Museo 500" panose="02000000000000000000" pitchFamily="50" charset="0"/>
              </a:rPr>
              <a:t>A Level</a:t>
            </a:r>
          </a:p>
          <a:p>
            <a:pPr lvl="3"/>
            <a:r>
              <a:rPr lang="en-US" sz="2500" dirty="0">
                <a:solidFill>
                  <a:schemeClr val="bg1"/>
                </a:solidFill>
                <a:latin typeface="Museo 100" panose="02000000000000000000" pitchFamily="50" charset="0"/>
              </a:rPr>
              <a:t>Computer Science</a:t>
            </a:r>
          </a:p>
          <a:p>
            <a:pPr lvl="3">
              <a:lnSpc>
                <a:spcPts val="3000"/>
              </a:lnSpc>
            </a:pPr>
            <a:r>
              <a:rPr lang="en-US" sz="2500" dirty="0">
                <a:latin typeface="Museo 100" panose="02000000000000000000" pitchFamily="50" charset="0"/>
              </a:rPr>
              <a:t>Paper 1</a:t>
            </a:r>
          </a:p>
          <a:p>
            <a:pPr lvl="3">
              <a:lnSpc>
                <a:spcPts val="4000"/>
              </a:lnSpc>
            </a:pPr>
            <a:endParaRPr lang="en-US" sz="3200" dirty="0">
              <a:latin typeface="Museo 100" panose="02000000000000000000" pitchFamily="50" charset="0"/>
            </a:endParaRPr>
          </a:p>
        </p:txBody>
      </p:sp>
      <p:sp>
        <p:nvSpPr>
          <p:cNvPr id="6" name="Text Placeholder 5"/>
          <p:cNvSpPr>
            <a:spLocks noGrp="1"/>
          </p:cNvSpPr>
          <p:nvPr>
            <p:ph type="body" sz="quarter" idx="11"/>
          </p:nvPr>
        </p:nvSpPr>
        <p:spPr>
          <a:xfrm>
            <a:off x="4800600" y="1860085"/>
            <a:ext cx="2768600" cy="2201863"/>
          </a:xfrm>
        </p:spPr>
        <p:txBody>
          <a:bodyPr/>
          <a:lstStyle/>
          <a:p>
            <a:r>
              <a:rPr lang="en-US" dirty="0">
                <a:latin typeface="Museo 900" panose="02000000000000000000" pitchFamily="50" charset="0"/>
              </a:rPr>
              <a:t>Backus-Naur Form</a:t>
            </a:r>
            <a:endParaRPr lang="en-US" dirty="0">
              <a:latin typeface="Museo 100" panose="02000000000000000000" pitchFamily="50" charset="0"/>
            </a:endParaRPr>
          </a:p>
          <a:p>
            <a:pPr lvl="1"/>
            <a:endParaRPr lang="en-US" sz="2000" dirty="0">
              <a:latin typeface="Museo 100" panose="02000000000000000000" pitchFamily="50" charset="0"/>
            </a:endParaRPr>
          </a:p>
          <a:p>
            <a:pPr lvl="1"/>
            <a:r>
              <a:rPr lang="en-US" sz="2000" dirty="0">
                <a:latin typeface="Museo 100" panose="02000000000000000000" pitchFamily="50" charset="0"/>
              </a:rPr>
              <a:t>Unit 9</a:t>
            </a:r>
          </a:p>
          <a:p>
            <a:pPr lvl="1"/>
            <a:r>
              <a:rPr lang="en-US" sz="2000" dirty="0">
                <a:latin typeface="Museo 100" panose="02000000000000000000" pitchFamily="50" charset="0"/>
              </a:rPr>
              <a:t>Regular languages</a:t>
            </a:r>
          </a:p>
        </p:txBody>
      </p:sp>
    </p:spTree>
    <p:extLst>
      <p:ext uri="{BB962C8B-B14F-4D97-AF65-F5344CB8AC3E}">
        <p14:creationId xmlns:p14="http://schemas.microsoft.com/office/powerpoint/2010/main" val="30973585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BNF meta-symbols</a:t>
            </a:r>
            <a:endParaRPr lang="en-GB" dirty="0"/>
          </a:p>
        </p:txBody>
      </p:sp>
      <p:sp>
        <p:nvSpPr>
          <p:cNvPr id="3" name="Text Placeholder 2"/>
          <p:cNvSpPr>
            <a:spLocks noGrp="1"/>
          </p:cNvSpPr>
          <p:nvPr>
            <p:ph type="body" sz="quarter" idx="14"/>
          </p:nvPr>
        </p:nvSpPr>
        <p:spPr>
          <a:xfrm>
            <a:off x="724279" y="1704179"/>
            <a:ext cx="8124445" cy="3453607"/>
          </a:xfrm>
        </p:spPr>
        <p:txBody>
          <a:bodyPr/>
          <a:lstStyle/>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a:spcAft>
                <a:spcPts val="0"/>
              </a:spcAft>
              <a:defRPr/>
            </a:pPr>
            <a:endParaRPr lang="en-GB" dirty="0"/>
          </a:p>
          <a:p>
            <a:pPr marL="182563" indent="0">
              <a:spcAft>
                <a:spcPts val="0"/>
              </a:spcAft>
              <a:buNone/>
              <a:defRPr/>
            </a:pPr>
            <a:r>
              <a:rPr lang="en-GB" sz="2000" dirty="0"/>
              <a:t>&lt;</a:t>
            </a:r>
            <a:r>
              <a:rPr lang="en-GB" sz="2000" dirty="0">
                <a:solidFill>
                  <a:srgbClr val="8D8959"/>
                </a:solidFill>
              </a:rPr>
              <a:t>digit</a:t>
            </a:r>
            <a:r>
              <a:rPr lang="en-GB" sz="2000" dirty="0"/>
              <a:t>&gt; ::= </a:t>
            </a:r>
            <a:r>
              <a:rPr lang="en-GB" sz="2000" dirty="0">
                <a:solidFill>
                  <a:srgbClr val="8D8959"/>
                </a:solidFill>
              </a:rPr>
              <a:t>0</a:t>
            </a:r>
            <a:r>
              <a:rPr lang="en-GB" sz="2000" dirty="0"/>
              <a:t>|</a:t>
            </a:r>
            <a:r>
              <a:rPr lang="en-GB" sz="2000" dirty="0">
                <a:solidFill>
                  <a:srgbClr val="8D8959"/>
                </a:solidFill>
              </a:rPr>
              <a:t>1</a:t>
            </a:r>
            <a:r>
              <a:rPr lang="en-GB" sz="2000" dirty="0"/>
              <a:t>|</a:t>
            </a:r>
            <a:r>
              <a:rPr lang="en-GB" sz="2000" dirty="0">
                <a:solidFill>
                  <a:srgbClr val="8D8959"/>
                </a:solidFill>
              </a:rPr>
              <a:t>2</a:t>
            </a:r>
            <a:r>
              <a:rPr lang="en-GB" sz="2000" dirty="0"/>
              <a:t>|</a:t>
            </a:r>
            <a:r>
              <a:rPr lang="en-GB" sz="2000" dirty="0">
                <a:solidFill>
                  <a:srgbClr val="8D8959"/>
                </a:solidFill>
              </a:rPr>
              <a:t>3</a:t>
            </a:r>
            <a:r>
              <a:rPr lang="en-GB" sz="2000" dirty="0"/>
              <a:t>|</a:t>
            </a:r>
            <a:r>
              <a:rPr lang="en-GB" sz="2000" dirty="0">
                <a:solidFill>
                  <a:srgbClr val="8D8959"/>
                </a:solidFill>
              </a:rPr>
              <a:t>4</a:t>
            </a:r>
            <a:r>
              <a:rPr lang="en-GB" sz="2000" dirty="0"/>
              <a:t>|</a:t>
            </a:r>
            <a:r>
              <a:rPr lang="en-GB" sz="2000" dirty="0">
                <a:solidFill>
                  <a:srgbClr val="8D8959"/>
                </a:solidFill>
              </a:rPr>
              <a:t>5</a:t>
            </a:r>
            <a:r>
              <a:rPr lang="en-GB" sz="2000" dirty="0"/>
              <a:t>|</a:t>
            </a:r>
            <a:r>
              <a:rPr lang="en-GB" sz="2000" dirty="0">
                <a:solidFill>
                  <a:srgbClr val="8D8959"/>
                </a:solidFill>
              </a:rPr>
              <a:t>6</a:t>
            </a:r>
            <a:r>
              <a:rPr lang="en-GB" sz="2000" dirty="0"/>
              <a:t>|</a:t>
            </a:r>
            <a:r>
              <a:rPr lang="en-GB" sz="2000" dirty="0">
                <a:solidFill>
                  <a:srgbClr val="8D8959"/>
                </a:solidFill>
              </a:rPr>
              <a:t>7</a:t>
            </a:r>
            <a:r>
              <a:rPr lang="en-GB" sz="2000" dirty="0"/>
              <a:t>|</a:t>
            </a:r>
            <a:r>
              <a:rPr lang="en-GB" sz="2000" dirty="0">
                <a:solidFill>
                  <a:srgbClr val="8D8959"/>
                </a:solidFill>
              </a:rPr>
              <a:t>8</a:t>
            </a:r>
            <a:r>
              <a:rPr lang="en-GB" sz="2000" dirty="0"/>
              <a:t>|</a:t>
            </a:r>
            <a:r>
              <a:rPr lang="en-GB" sz="2000" dirty="0">
                <a:solidFill>
                  <a:srgbClr val="8D8959"/>
                </a:solidFill>
              </a:rPr>
              <a:t>9</a:t>
            </a:r>
          </a:p>
          <a:p>
            <a:pPr marL="182563" indent="0">
              <a:spcAft>
                <a:spcPts val="0"/>
              </a:spcAft>
              <a:buNone/>
              <a:defRPr/>
            </a:pPr>
            <a:r>
              <a:rPr lang="en-GB" sz="2000" dirty="0"/>
              <a:t>&lt;</a:t>
            </a:r>
            <a:r>
              <a:rPr lang="en-GB" sz="2000" dirty="0">
                <a:solidFill>
                  <a:srgbClr val="8D8959"/>
                </a:solidFill>
              </a:rPr>
              <a:t>upper</a:t>
            </a:r>
            <a:r>
              <a:rPr lang="en-GB" sz="2000" dirty="0"/>
              <a:t>&gt; ::= </a:t>
            </a:r>
            <a:r>
              <a:rPr lang="en-GB" sz="2000" cap="all" dirty="0" err="1">
                <a:solidFill>
                  <a:srgbClr val="8D8959"/>
                </a:solidFill>
              </a:rPr>
              <a:t>a</a:t>
            </a:r>
            <a:r>
              <a:rPr lang="en-GB" sz="2000" cap="all" dirty="0" err="1"/>
              <a:t>|</a:t>
            </a:r>
            <a:r>
              <a:rPr lang="en-GB" sz="2000" cap="all" dirty="0" err="1">
                <a:solidFill>
                  <a:srgbClr val="8D8959"/>
                </a:solidFill>
              </a:rPr>
              <a:t>b</a:t>
            </a:r>
            <a:r>
              <a:rPr lang="en-GB" sz="2000" cap="all" dirty="0" err="1"/>
              <a:t>|</a:t>
            </a:r>
            <a:r>
              <a:rPr lang="en-GB" sz="2000" cap="all" dirty="0" err="1">
                <a:solidFill>
                  <a:srgbClr val="8D8959"/>
                </a:solidFill>
              </a:rPr>
              <a:t>C</a:t>
            </a:r>
            <a:r>
              <a:rPr lang="en-GB" sz="2000" cap="all" dirty="0" err="1"/>
              <a:t>|</a:t>
            </a:r>
            <a:r>
              <a:rPr lang="en-GB" sz="2000" cap="all" dirty="0" err="1">
                <a:solidFill>
                  <a:srgbClr val="8D8959"/>
                </a:solidFill>
              </a:rPr>
              <a:t>D</a:t>
            </a:r>
            <a:r>
              <a:rPr lang="en-GB" sz="2000" cap="all" dirty="0" err="1"/>
              <a:t>|</a:t>
            </a:r>
            <a:r>
              <a:rPr lang="en-GB" sz="2000" cap="all" dirty="0" err="1">
                <a:solidFill>
                  <a:srgbClr val="8D8959"/>
                </a:solidFill>
              </a:rPr>
              <a:t>E</a:t>
            </a:r>
            <a:r>
              <a:rPr lang="en-GB" sz="2000" cap="all" dirty="0" err="1"/>
              <a:t>|</a:t>
            </a:r>
            <a:r>
              <a:rPr lang="en-GB" sz="2000" cap="all" dirty="0" err="1">
                <a:solidFill>
                  <a:srgbClr val="8D8959"/>
                </a:solidFill>
              </a:rPr>
              <a:t>F</a:t>
            </a:r>
            <a:r>
              <a:rPr lang="en-GB" sz="2000" cap="all" dirty="0" err="1"/>
              <a:t>|</a:t>
            </a:r>
            <a:r>
              <a:rPr lang="en-GB" sz="2000" cap="all" dirty="0" err="1">
                <a:solidFill>
                  <a:srgbClr val="8D8959"/>
                </a:solidFill>
              </a:rPr>
              <a:t>G</a:t>
            </a:r>
            <a:r>
              <a:rPr lang="en-GB" sz="2000" cap="all" dirty="0" err="1"/>
              <a:t>|</a:t>
            </a:r>
            <a:r>
              <a:rPr lang="en-GB" sz="2000" cap="all" dirty="0" err="1">
                <a:solidFill>
                  <a:srgbClr val="8D8959"/>
                </a:solidFill>
              </a:rPr>
              <a:t>H</a:t>
            </a:r>
            <a:r>
              <a:rPr lang="en-GB" sz="2000" cap="all" dirty="0" err="1"/>
              <a:t>|</a:t>
            </a:r>
            <a:r>
              <a:rPr lang="en-GB" sz="2000" cap="all" dirty="0" err="1">
                <a:solidFill>
                  <a:srgbClr val="8D8959"/>
                </a:solidFill>
              </a:rPr>
              <a:t>I</a:t>
            </a:r>
            <a:r>
              <a:rPr lang="en-GB" sz="2000" cap="all" dirty="0" err="1"/>
              <a:t>|</a:t>
            </a:r>
            <a:r>
              <a:rPr lang="en-GB" sz="2000" cap="all" dirty="0" err="1">
                <a:solidFill>
                  <a:srgbClr val="8D8959"/>
                </a:solidFill>
              </a:rPr>
              <a:t>J</a:t>
            </a:r>
            <a:r>
              <a:rPr lang="en-GB" sz="2000" cap="all" dirty="0" err="1"/>
              <a:t>|</a:t>
            </a:r>
            <a:r>
              <a:rPr lang="en-GB" sz="2000" cap="all" dirty="0" err="1">
                <a:solidFill>
                  <a:srgbClr val="8D8959"/>
                </a:solidFill>
              </a:rPr>
              <a:t>K</a:t>
            </a:r>
            <a:r>
              <a:rPr lang="en-GB" sz="2000" cap="all" dirty="0" err="1"/>
              <a:t>|</a:t>
            </a:r>
            <a:r>
              <a:rPr lang="en-GB" sz="2000" cap="all" dirty="0" err="1">
                <a:solidFill>
                  <a:srgbClr val="8D8959"/>
                </a:solidFill>
              </a:rPr>
              <a:t>L</a:t>
            </a:r>
            <a:r>
              <a:rPr lang="en-GB" sz="2000" cap="all" dirty="0" err="1"/>
              <a:t>|</a:t>
            </a:r>
            <a:r>
              <a:rPr lang="en-GB" sz="2000" cap="all" dirty="0" err="1">
                <a:solidFill>
                  <a:srgbClr val="8D8959"/>
                </a:solidFill>
              </a:rPr>
              <a:t>M</a:t>
            </a:r>
            <a:r>
              <a:rPr lang="en-GB" sz="2000" cap="all" dirty="0" err="1"/>
              <a:t>|</a:t>
            </a:r>
            <a:r>
              <a:rPr lang="en-GB" sz="2000" cap="all" dirty="0" err="1">
                <a:solidFill>
                  <a:srgbClr val="8D8959"/>
                </a:solidFill>
              </a:rPr>
              <a:t>N</a:t>
            </a:r>
            <a:r>
              <a:rPr lang="en-GB" sz="2000" cap="all" dirty="0" err="1"/>
              <a:t>|</a:t>
            </a:r>
            <a:r>
              <a:rPr lang="en-GB" sz="2000" cap="all" dirty="0" err="1">
                <a:solidFill>
                  <a:srgbClr val="8D8959"/>
                </a:solidFill>
              </a:rPr>
              <a:t>O</a:t>
            </a:r>
            <a:r>
              <a:rPr lang="en-GB" sz="2000" cap="all" dirty="0" err="1"/>
              <a:t>|</a:t>
            </a:r>
            <a:r>
              <a:rPr lang="en-GB" sz="2000" cap="all" dirty="0" err="1">
                <a:solidFill>
                  <a:srgbClr val="8D8959"/>
                </a:solidFill>
              </a:rPr>
              <a:t>p</a:t>
            </a:r>
            <a:r>
              <a:rPr lang="en-GB" sz="2000" cap="all" dirty="0" err="1"/>
              <a:t>|</a:t>
            </a:r>
            <a:r>
              <a:rPr lang="en-GB" sz="2000" cap="all" dirty="0" err="1">
                <a:solidFill>
                  <a:srgbClr val="8D8959"/>
                </a:solidFill>
              </a:rPr>
              <a:t>q</a:t>
            </a:r>
            <a:r>
              <a:rPr lang="en-GB" sz="2000" cap="all" dirty="0" err="1"/>
              <a:t>|</a:t>
            </a:r>
            <a:r>
              <a:rPr lang="en-GB" sz="2000" cap="all" dirty="0" err="1">
                <a:solidFill>
                  <a:srgbClr val="8D8959"/>
                </a:solidFill>
              </a:rPr>
              <a:t>r</a:t>
            </a:r>
            <a:r>
              <a:rPr lang="en-GB" sz="2000" cap="all" dirty="0" err="1"/>
              <a:t>|</a:t>
            </a:r>
            <a:r>
              <a:rPr lang="en-GB" sz="2000" cap="all" dirty="0" err="1">
                <a:solidFill>
                  <a:srgbClr val="8D8959"/>
                </a:solidFill>
              </a:rPr>
              <a:t>s</a:t>
            </a:r>
            <a:r>
              <a:rPr lang="en-GB" sz="2000" cap="all" dirty="0" err="1"/>
              <a:t>|</a:t>
            </a:r>
            <a:r>
              <a:rPr lang="en-GB" sz="2000" cap="all" dirty="0" err="1">
                <a:solidFill>
                  <a:srgbClr val="8D8959"/>
                </a:solidFill>
              </a:rPr>
              <a:t>t</a:t>
            </a:r>
            <a:r>
              <a:rPr lang="en-GB" sz="2000" cap="all" dirty="0" err="1"/>
              <a:t>|</a:t>
            </a:r>
            <a:r>
              <a:rPr lang="en-GB" sz="2000" cap="all" dirty="0" err="1">
                <a:solidFill>
                  <a:srgbClr val="8D8959"/>
                </a:solidFill>
              </a:rPr>
              <a:t>u</a:t>
            </a:r>
            <a:r>
              <a:rPr lang="en-GB" sz="2000" cap="all" dirty="0" err="1"/>
              <a:t>|</a:t>
            </a:r>
            <a:r>
              <a:rPr lang="en-GB" sz="2000" cap="all" dirty="0" err="1">
                <a:solidFill>
                  <a:srgbClr val="8D8959"/>
                </a:solidFill>
              </a:rPr>
              <a:t>v</a:t>
            </a:r>
            <a:r>
              <a:rPr lang="en-GB" sz="2000" cap="all" dirty="0" err="1"/>
              <a:t>|</a:t>
            </a:r>
            <a:r>
              <a:rPr lang="en-GB" sz="2000" cap="all" dirty="0" err="1">
                <a:solidFill>
                  <a:srgbClr val="8D8959"/>
                </a:solidFill>
              </a:rPr>
              <a:t>W</a:t>
            </a:r>
            <a:r>
              <a:rPr lang="en-GB" sz="2000" cap="all" dirty="0" err="1"/>
              <a:t>|</a:t>
            </a:r>
            <a:r>
              <a:rPr lang="en-GB" sz="2000" cap="all" dirty="0" err="1">
                <a:solidFill>
                  <a:srgbClr val="8D8959"/>
                </a:solidFill>
              </a:rPr>
              <a:t>x</a:t>
            </a:r>
            <a:r>
              <a:rPr lang="en-GB" sz="2000" cap="all" dirty="0" err="1"/>
              <a:t>|</a:t>
            </a:r>
            <a:r>
              <a:rPr lang="en-GB" sz="2000" cap="all" dirty="0" err="1">
                <a:solidFill>
                  <a:srgbClr val="8D8959"/>
                </a:solidFill>
              </a:rPr>
              <a:t>y</a:t>
            </a:r>
            <a:r>
              <a:rPr lang="en-GB" sz="2000" cap="all" dirty="0" err="1"/>
              <a:t>|</a:t>
            </a:r>
            <a:r>
              <a:rPr lang="en-GB" sz="2000" cap="all" dirty="0" err="1">
                <a:solidFill>
                  <a:srgbClr val="8D8959"/>
                </a:solidFill>
              </a:rPr>
              <a:t>z</a:t>
            </a:r>
            <a:endParaRPr lang="en-GB" sz="2000" cap="all" dirty="0">
              <a:solidFill>
                <a:srgbClr val="8D8959"/>
              </a:solidFill>
            </a:endParaRPr>
          </a:p>
          <a:p>
            <a:pPr marL="182563" indent="0">
              <a:spcAft>
                <a:spcPts val="0"/>
              </a:spcAft>
              <a:buNone/>
              <a:defRPr/>
            </a:pPr>
            <a:r>
              <a:rPr lang="en-GB" sz="2000" dirty="0"/>
              <a:t>&lt;</a:t>
            </a:r>
            <a:r>
              <a:rPr lang="en-GB" sz="2000" dirty="0">
                <a:solidFill>
                  <a:srgbClr val="D68328"/>
                </a:solidFill>
              </a:rPr>
              <a:t>postcode</a:t>
            </a:r>
            <a:r>
              <a:rPr lang="en-GB" sz="2000" dirty="0"/>
              <a:t>&gt; ::= &lt;</a:t>
            </a:r>
            <a:r>
              <a:rPr lang="en-GB" sz="2000" dirty="0">
                <a:solidFill>
                  <a:srgbClr val="D68328"/>
                </a:solidFill>
              </a:rPr>
              <a:t>upper</a:t>
            </a:r>
            <a:r>
              <a:rPr lang="en-GB" sz="2000" dirty="0"/>
              <a:t>&gt;&lt;</a:t>
            </a:r>
            <a:r>
              <a:rPr lang="en-GB" sz="2000" dirty="0">
                <a:solidFill>
                  <a:srgbClr val="D68328"/>
                </a:solidFill>
              </a:rPr>
              <a:t>upper</a:t>
            </a:r>
            <a:r>
              <a:rPr lang="en-GB" sz="2000" dirty="0"/>
              <a:t>&gt;&lt;</a:t>
            </a:r>
            <a:r>
              <a:rPr lang="en-GB" sz="2000" dirty="0">
                <a:solidFill>
                  <a:srgbClr val="D68328"/>
                </a:solidFill>
              </a:rPr>
              <a:t>digit</a:t>
            </a:r>
            <a:r>
              <a:rPr lang="en-GB" sz="2000" dirty="0"/>
              <a:t>&gt;&lt;</a:t>
            </a:r>
            <a:r>
              <a:rPr lang="en-GB" sz="2000" dirty="0">
                <a:solidFill>
                  <a:srgbClr val="D68328"/>
                </a:solidFill>
              </a:rPr>
              <a:t>digit</a:t>
            </a:r>
            <a:r>
              <a:rPr lang="en-GB" sz="2000" dirty="0"/>
              <a:t>&gt;</a:t>
            </a:r>
          </a:p>
          <a:p>
            <a:pPr marL="339563">
              <a:spcBef>
                <a:spcPts val="1200"/>
              </a:spcBef>
              <a:spcAft>
                <a:spcPts val="0"/>
              </a:spcAft>
              <a:defRPr/>
            </a:pPr>
            <a:r>
              <a:rPr lang="en-GB" dirty="0"/>
              <a:t>Identify some strings which fit this simplified definition of a postcode</a:t>
            </a:r>
          </a:p>
          <a:p>
            <a:pPr>
              <a:spcAft>
                <a:spcPts val="0"/>
              </a:spcAft>
              <a:defRPr/>
            </a:pPr>
            <a:endParaRPr lang="en-GB" dirty="0"/>
          </a:p>
          <a:p>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4153598099"/>
              </p:ext>
            </p:extLst>
          </p:nvPr>
        </p:nvGraphicFramePr>
        <p:xfrm>
          <a:off x="952901" y="1577005"/>
          <a:ext cx="7363326" cy="2590800"/>
        </p:xfrm>
        <a:graphic>
          <a:graphicData uri="http://schemas.openxmlformats.org/drawingml/2006/table">
            <a:tbl>
              <a:tblPr firstRow="1" bandRow="1">
                <a:tableStyleId>{5C22544A-7EE6-4342-B048-85BDC9FD1C3A}</a:tableStyleId>
              </a:tblPr>
              <a:tblGrid>
                <a:gridCol w="2675823">
                  <a:extLst>
                    <a:ext uri="{9D8B030D-6E8A-4147-A177-3AD203B41FA5}">
                      <a16:colId xmlns:a16="http://schemas.microsoft.com/office/drawing/2014/main" val="20000"/>
                    </a:ext>
                  </a:extLst>
                </a:gridCol>
                <a:gridCol w="4687503">
                  <a:extLst>
                    <a:ext uri="{9D8B030D-6E8A-4147-A177-3AD203B41FA5}">
                      <a16:colId xmlns:a16="http://schemas.microsoft.com/office/drawing/2014/main" val="20001"/>
                    </a:ext>
                  </a:extLst>
                </a:gridCol>
              </a:tblGrid>
              <a:tr h="324000">
                <a:tc>
                  <a:txBody>
                    <a:bodyPr/>
                    <a:lstStyle/>
                    <a:p>
                      <a:r>
                        <a:rPr lang="en-GB" sz="2000" b="1" dirty="0">
                          <a:solidFill>
                            <a:schemeClr val="bg1"/>
                          </a:solidFill>
                          <a:latin typeface="Arial" panose="020B0604020202020204" pitchFamily="34" charset="0"/>
                          <a:cs typeface="Arial" panose="020B0604020202020204" pitchFamily="34" charset="0"/>
                        </a:rPr>
                        <a:t>Symbol</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tc>
                  <a:txBody>
                    <a:bodyPr/>
                    <a:lstStyle/>
                    <a:p>
                      <a:r>
                        <a:rPr lang="en-GB" sz="2000" b="1" dirty="0">
                          <a:solidFill>
                            <a:schemeClr val="bg1"/>
                          </a:solidFill>
                          <a:latin typeface="Arial" panose="020B0604020202020204" pitchFamily="34" charset="0"/>
                          <a:cs typeface="Arial" panose="020B0604020202020204" pitchFamily="34" charset="0"/>
                        </a:rPr>
                        <a:t>Meaning</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solidFill>
                      <a:srgbClr val="979A78"/>
                    </a:solidFill>
                  </a:tcPr>
                </a:tc>
                <a:extLst>
                  <a:ext uri="{0D108BD9-81ED-4DB2-BD59-A6C34878D82A}">
                    <a16:rowId xmlns:a16="http://schemas.microsoft.com/office/drawing/2014/main" val="10000"/>
                  </a:ext>
                </a:extLst>
              </a:tr>
              <a:tr h="360000">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GB" sz="1800" b="1" i="0" kern="1200" dirty="0">
                          <a:solidFill>
                            <a:schemeClr val="tx1"/>
                          </a:solidFill>
                          <a:effectLst/>
                          <a:latin typeface="Arial" panose="020B0604020202020204" pitchFamily="34" charset="0"/>
                          <a:ea typeface="+mn-ea"/>
                          <a:cs typeface="Arial" panose="020B0604020202020204" pitchFamily="34" charset="0"/>
                        </a:rPr>
                        <a:t>::=</a:t>
                      </a:r>
                      <a:endParaRPr lang="en-GB" sz="1800" b="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Is defined as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Or</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&lt; &gt;</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Surrounds category names</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h="360000">
                <a:tc>
                  <a:txBody>
                    <a:bodyPr/>
                    <a:lstStyle/>
                    <a:p>
                      <a:r>
                        <a:rPr lang="en-GB" sz="1800" dirty="0">
                          <a:solidFill>
                            <a:schemeClr val="tx1"/>
                          </a:solidFill>
                          <a:latin typeface="Arial" panose="020B0604020202020204" pitchFamily="34" charset="0"/>
                          <a:cs typeface="Arial" panose="020B0604020202020204" pitchFamily="34" charset="0"/>
                        </a:rPr>
                        <a:t>Side by side</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Items</a:t>
                      </a:r>
                      <a:r>
                        <a:rPr lang="en-GB" sz="1800" baseline="0" dirty="0">
                          <a:solidFill>
                            <a:schemeClr val="tx1"/>
                          </a:solidFill>
                          <a:latin typeface="Arial" panose="020B0604020202020204" pitchFamily="34" charset="0"/>
                          <a:cs typeface="Arial" panose="020B0604020202020204" pitchFamily="34" charset="0"/>
                        </a:rPr>
                        <a:t> must follow exactly</a:t>
                      </a:r>
                      <a:endParaRPr lang="en-GB" sz="1800" dirty="0">
                        <a:solidFill>
                          <a:schemeClr val="tx1"/>
                        </a:solidFill>
                        <a:latin typeface="Arial" panose="020B0604020202020204" pitchFamily="34" charset="0"/>
                        <a:cs typeface="Arial" panose="020B0604020202020204" pitchFamily="34" charset="0"/>
                      </a:endParaRP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360000">
                <a:tc>
                  <a:txBody>
                    <a:bodyPr/>
                    <a:lstStyle/>
                    <a:p>
                      <a:r>
                        <a:rPr lang="en-GB" sz="1800" i="1" dirty="0">
                          <a:solidFill>
                            <a:srgbClr val="8D8959"/>
                          </a:solidFill>
                          <a:latin typeface="Arial" panose="020B0604020202020204" pitchFamily="34" charset="0"/>
                          <a:cs typeface="Arial" panose="020B0604020202020204" pitchFamily="34" charset="0"/>
                        </a:rPr>
                        <a:t>Terminal</a:t>
                      </a:r>
                      <a:r>
                        <a:rPr lang="en-GB" sz="1800" i="1" baseline="0" dirty="0">
                          <a:solidFill>
                            <a:srgbClr val="8D8959"/>
                          </a:solidFill>
                          <a:latin typeface="Arial" panose="020B0604020202020204" pitchFamily="34" charset="0"/>
                          <a:cs typeface="Arial" panose="020B0604020202020204" pitchFamily="34" charset="0"/>
                        </a:rPr>
                        <a:t> symbols</a:t>
                      </a:r>
                      <a:endParaRPr lang="en-GB" sz="1800" i="1" dirty="0">
                        <a:solidFill>
                          <a:srgbClr val="8D8959"/>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Cannot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5"/>
                  </a:ext>
                </a:extLst>
              </a:tr>
              <a:tr h="360000">
                <a:tc>
                  <a:txBody>
                    <a:bodyPr/>
                    <a:lstStyle/>
                    <a:p>
                      <a:r>
                        <a:rPr lang="en-GB" sz="1800" i="1" dirty="0">
                          <a:solidFill>
                            <a:srgbClr val="D68328"/>
                          </a:solidFill>
                          <a:latin typeface="Arial" panose="020B0604020202020204" pitchFamily="34" charset="0"/>
                          <a:cs typeface="Arial" panose="020B0604020202020204" pitchFamily="34" charset="0"/>
                        </a:rPr>
                        <a:t>Non-terminal symbols</a:t>
                      </a:r>
                    </a:p>
                  </a:txBody>
                  <a:tcPr>
                    <a:lnL w="12700" cap="flat" cmpd="sng" algn="ctr">
                      <a:noFill/>
                      <a:prstDash val="solid"/>
                      <a:round/>
                      <a:headEnd type="none" w="med" len="med"/>
                      <a:tailEnd type="none" w="med" len="med"/>
                    </a:lnL>
                    <a:lnR w="12700" cap="flat" cmpd="sng" algn="ctr">
                      <a:solidFill>
                        <a:srgbClr val="979A78"/>
                      </a:solid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800" dirty="0">
                          <a:solidFill>
                            <a:schemeClr val="tx1"/>
                          </a:solidFill>
                          <a:latin typeface="Arial" panose="020B0604020202020204" pitchFamily="34" charset="0"/>
                          <a:cs typeface="Arial" panose="020B0604020202020204" pitchFamily="34" charset="0"/>
                        </a:rPr>
                        <a:t>Can be further broken down</a:t>
                      </a:r>
                    </a:p>
                  </a:txBody>
                  <a:tcPr>
                    <a:lnL w="12700" cap="flat" cmpd="sng" algn="ctr">
                      <a:solidFill>
                        <a:srgbClr val="979A78"/>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979A78"/>
                      </a:solidFill>
                      <a:prstDash val="solid"/>
                      <a:round/>
                      <a:headEnd type="none" w="med" len="med"/>
                      <a:tailEnd type="none" w="med" len="med"/>
                    </a:lnT>
                    <a:lnB w="12700" cap="flat" cmpd="sng" algn="ctr">
                      <a:solidFill>
                        <a:srgbClr val="979A78"/>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9302528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“Or” </a:t>
            </a:r>
            <a:r>
              <a:rPr lang="en-GB"/>
              <a:t>– Don’t </a:t>
            </a:r>
            <a:r>
              <a:rPr lang="en-GB" dirty="0"/>
              <a:t>get confused</a:t>
            </a:r>
          </a:p>
        </p:txBody>
      </p:sp>
      <p:sp>
        <p:nvSpPr>
          <p:cNvPr id="3" name="Text Placeholder 2"/>
          <p:cNvSpPr>
            <a:spLocks noGrp="1"/>
          </p:cNvSpPr>
          <p:nvPr>
            <p:ph type="body" sz="quarter" idx="14"/>
          </p:nvPr>
        </p:nvSpPr>
        <p:spPr>
          <a:xfrm>
            <a:off x="724280" y="1704179"/>
            <a:ext cx="7797230" cy="4403544"/>
          </a:xfrm>
        </p:spPr>
        <p:txBody>
          <a:bodyPr/>
          <a:lstStyle/>
          <a:p>
            <a:r>
              <a:rPr lang="en-GB" dirty="0"/>
              <a:t>Identify the behaviour of the | symbol in this rule:</a:t>
            </a:r>
          </a:p>
          <a:p>
            <a:pPr marL="620713" indent="0">
              <a:buNone/>
            </a:pPr>
            <a:r>
              <a:rPr lang="en-GB" dirty="0">
                <a:solidFill>
                  <a:srgbClr val="8D8959"/>
                </a:solidFill>
              </a:rPr>
              <a:t>&lt;code&gt; ::= &lt;digit&gt;&lt;upper&gt;|&lt;lower&gt;&lt;digit&gt;</a:t>
            </a:r>
          </a:p>
          <a:p>
            <a:pPr marL="620713" lvl="1" indent="0" defTabSz="620713">
              <a:buNone/>
            </a:pPr>
            <a:r>
              <a:rPr lang="en-GB" dirty="0">
                <a:solidFill>
                  <a:srgbClr val="00B050"/>
                </a:solidFill>
              </a:rPr>
              <a:t>7A, 3Q, b9, k7, m3, </a:t>
            </a:r>
            <a:r>
              <a:rPr lang="en-GB" dirty="0">
                <a:solidFill>
                  <a:srgbClr val="FF0000"/>
                </a:solidFill>
              </a:rPr>
              <a:t>3A4, 8b4, f89</a:t>
            </a:r>
            <a:endParaRPr lang="en-GB" dirty="0">
              <a:solidFill>
                <a:schemeClr val="tx1"/>
              </a:solidFill>
            </a:endParaRPr>
          </a:p>
          <a:p>
            <a:r>
              <a:rPr lang="en-GB" dirty="0"/>
              <a:t>In this notation, </a:t>
            </a:r>
            <a:r>
              <a:rPr lang="en-GB" dirty="0">
                <a:solidFill>
                  <a:srgbClr val="8D8959"/>
                </a:solidFill>
              </a:rPr>
              <a:t>|</a:t>
            </a:r>
            <a:r>
              <a:rPr lang="en-GB" dirty="0"/>
              <a:t> means </a:t>
            </a:r>
            <a:r>
              <a:rPr lang="en-GB" dirty="0">
                <a:solidFill>
                  <a:srgbClr val="8D8959"/>
                </a:solidFill>
              </a:rPr>
              <a:t>OR</a:t>
            </a:r>
          </a:p>
          <a:p>
            <a:r>
              <a:rPr lang="en-GB" dirty="0"/>
              <a:t>Now look at this rule:</a:t>
            </a:r>
          </a:p>
          <a:p>
            <a:pPr marL="620713" indent="0">
              <a:buNone/>
            </a:pPr>
            <a:r>
              <a:rPr lang="en-GB" dirty="0">
                <a:solidFill>
                  <a:srgbClr val="8D8959"/>
                </a:solidFill>
              </a:rPr>
              <a:t>&lt;code&gt; ::= &lt;upper&gt;&lt;digit&gt;&lt;digit&gt;|&lt;lower&gt;&lt;digit&gt;</a:t>
            </a:r>
          </a:p>
          <a:p>
            <a:r>
              <a:rPr lang="en-GB" dirty="0"/>
              <a:t>Which are valid and which are not valid?</a:t>
            </a:r>
          </a:p>
          <a:p>
            <a:pPr marL="714375" lvl="1" indent="0">
              <a:buNone/>
            </a:pPr>
            <a:r>
              <a:rPr lang="en-GB" dirty="0"/>
              <a:t>A38, R8a4, B73, X3a9, a2, 7a2, k4</a:t>
            </a:r>
          </a:p>
          <a:p>
            <a:endParaRPr lang="en-GB" dirty="0"/>
          </a:p>
          <a:p>
            <a:endParaRPr lang="en-GB" dirty="0"/>
          </a:p>
        </p:txBody>
      </p:sp>
    </p:spTree>
    <p:extLst>
      <p:ext uri="{BB962C8B-B14F-4D97-AF65-F5344CB8AC3E}">
        <p14:creationId xmlns:p14="http://schemas.microsoft.com/office/powerpoint/2010/main" val="37211112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p:txBody>
          <a:bodyPr/>
          <a:lstStyle/>
          <a:p>
            <a:r>
              <a:rPr lang="en-GB" dirty="0"/>
              <a:t>Why do we need BNF to represent a programming language?</a:t>
            </a:r>
          </a:p>
          <a:p>
            <a:pPr marL="0" indent="0">
              <a:buNone/>
            </a:pPr>
            <a:endParaRPr lang="en-GB" dirty="0"/>
          </a:p>
          <a:p>
            <a:endParaRPr lang="en-GB" dirty="0"/>
          </a:p>
        </p:txBody>
      </p:sp>
      <p:pic>
        <p:nvPicPr>
          <p:cNvPr id="2050" name="Picture 2" descr="C:\Users\Rob\AppData\Roaming\PixelMetrics\CaptureWiz\Temp\31.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61819" y="2694451"/>
            <a:ext cx="7229475" cy="304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16375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4331368" y="2666198"/>
            <a:ext cx="4812632" cy="4191802"/>
          </a:xfrm>
          <a:prstGeom prst="rect">
            <a:avLst/>
          </a:prstGeom>
        </p:spPr>
      </p:pic>
      <p:sp>
        <p:nvSpPr>
          <p:cNvPr id="2" name="Text Placeholder 1"/>
          <p:cNvSpPr>
            <a:spLocks noGrp="1"/>
          </p:cNvSpPr>
          <p:nvPr>
            <p:ph type="body" sz="quarter" idx="13"/>
          </p:nvPr>
        </p:nvSpPr>
        <p:spPr/>
        <p:txBody>
          <a:bodyPr/>
          <a:lstStyle/>
          <a:p>
            <a:r>
              <a:rPr lang="en-GB" dirty="0"/>
              <a:t>Language representations</a:t>
            </a:r>
          </a:p>
        </p:txBody>
      </p:sp>
      <p:sp>
        <p:nvSpPr>
          <p:cNvPr id="3" name="Text Placeholder 2"/>
          <p:cNvSpPr>
            <a:spLocks noGrp="1"/>
          </p:cNvSpPr>
          <p:nvPr>
            <p:ph type="body" sz="quarter" idx="14"/>
          </p:nvPr>
        </p:nvSpPr>
        <p:spPr>
          <a:xfrm>
            <a:off x="724280" y="1704179"/>
            <a:ext cx="7668949" cy="4448971"/>
          </a:xfrm>
        </p:spPr>
        <p:txBody>
          <a:bodyPr/>
          <a:lstStyle/>
          <a:p>
            <a:r>
              <a:rPr lang="en-GB" dirty="0"/>
              <a:t>An instruction for a computer must </a:t>
            </a:r>
            <a:r>
              <a:rPr lang="en-GB" b="1" dirty="0"/>
              <a:t>not</a:t>
            </a:r>
            <a:r>
              <a:rPr lang="en-GB" dirty="0"/>
              <a:t> be ambiguous in any way</a:t>
            </a:r>
          </a:p>
          <a:p>
            <a:pPr lvl="1"/>
            <a:r>
              <a:rPr lang="en-GB" dirty="0"/>
              <a:t>A programming language </a:t>
            </a:r>
            <a:br>
              <a:rPr lang="en-GB" dirty="0"/>
            </a:br>
            <a:r>
              <a:rPr lang="en-GB" dirty="0"/>
              <a:t>requires strict and precise rules</a:t>
            </a:r>
          </a:p>
          <a:p>
            <a:pPr lvl="1"/>
            <a:r>
              <a:rPr lang="en-GB" dirty="0"/>
              <a:t>That is why we have not yet </a:t>
            </a:r>
            <a:br>
              <a:rPr lang="en-GB" dirty="0"/>
            </a:br>
            <a:r>
              <a:rPr lang="en-GB" dirty="0"/>
              <a:t>been successful at natural </a:t>
            </a:r>
            <a:br>
              <a:rPr lang="en-GB" dirty="0"/>
            </a:br>
            <a:r>
              <a:rPr lang="en-GB" dirty="0"/>
              <a:t>language processing</a:t>
            </a:r>
          </a:p>
          <a:p>
            <a:pPr lvl="1"/>
            <a:r>
              <a:rPr lang="en-GB" dirty="0"/>
              <a:t>BNF can be used by compiler </a:t>
            </a:r>
            <a:br>
              <a:rPr lang="en-GB" dirty="0"/>
            </a:br>
            <a:r>
              <a:rPr lang="en-GB" dirty="0"/>
              <a:t>writers to represent the </a:t>
            </a:r>
            <a:br>
              <a:rPr lang="en-GB" dirty="0"/>
            </a:br>
            <a:r>
              <a:rPr lang="en-GB" dirty="0"/>
              <a:t>precise syntax of a </a:t>
            </a:r>
            <a:br>
              <a:rPr lang="en-GB" dirty="0"/>
            </a:br>
            <a:r>
              <a:rPr lang="en-GB" dirty="0"/>
              <a:t>programming language </a:t>
            </a:r>
          </a:p>
          <a:p>
            <a:endParaRPr lang="en-GB" dirty="0"/>
          </a:p>
          <a:p>
            <a:endParaRPr lang="en-GB" dirty="0"/>
          </a:p>
        </p:txBody>
      </p:sp>
    </p:spTree>
    <p:extLst>
      <p:ext uri="{BB962C8B-B14F-4D97-AF65-F5344CB8AC3E}">
        <p14:creationId xmlns:p14="http://schemas.microsoft.com/office/powerpoint/2010/main" val="31192236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Back to context-free languages</a:t>
            </a:r>
          </a:p>
        </p:txBody>
      </p:sp>
      <p:sp>
        <p:nvSpPr>
          <p:cNvPr id="3" name="Text Placeholder 2"/>
          <p:cNvSpPr>
            <a:spLocks noGrp="1"/>
          </p:cNvSpPr>
          <p:nvPr>
            <p:ph type="body" sz="quarter" idx="14"/>
          </p:nvPr>
        </p:nvSpPr>
        <p:spPr>
          <a:xfrm>
            <a:off x="724280" y="1704179"/>
            <a:ext cx="7797230" cy="4895913"/>
          </a:xfrm>
        </p:spPr>
        <p:txBody>
          <a:bodyPr/>
          <a:lstStyle/>
          <a:p>
            <a:r>
              <a:rPr lang="en-GB" dirty="0"/>
              <a:t>A context-free language can be defined by BNF when a single </a:t>
            </a:r>
            <a:r>
              <a:rPr lang="en-GB" dirty="0">
                <a:solidFill>
                  <a:srgbClr val="8D8959"/>
                </a:solidFill>
              </a:rPr>
              <a:t>non-terminal symbol </a:t>
            </a:r>
            <a:r>
              <a:rPr lang="en-GB" dirty="0"/>
              <a:t>on the left can always be replaced by the definition on the right</a:t>
            </a:r>
          </a:p>
          <a:p>
            <a:pPr lvl="1"/>
            <a:r>
              <a:rPr lang="en-GB" dirty="0"/>
              <a:t>That’s just a fancy way of saying that the context of the </a:t>
            </a:r>
            <a:br>
              <a:rPr lang="en-GB" dirty="0"/>
            </a:br>
            <a:r>
              <a:rPr lang="en-GB" dirty="0"/>
              <a:t>non-terminal symbol does not influence its interpretation  </a:t>
            </a:r>
          </a:p>
          <a:p>
            <a:r>
              <a:rPr lang="en-GB" dirty="0"/>
              <a:t>There is no ambiguity in the definition</a:t>
            </a:r>
          </a:p>
          <a:p>
            <a:pPr lvl="1"/>
            <a:r>
              <a:rPr lang="en-GB" dirty="0"/>
              <a:t>Remember that a “non-terminal” symbol is something like “</a:t>
            </a:r>
            <a:r>
              <a:rPr lang="en-GB" b="1" dirty="0"/>
              <a:t>postcode</a:t>
            </a:r>
            <a:r>
              <a:rPr lang="en-GB" dirty="0"/>
              <a:t>”, “</a:t>
            </a:r>
            <a:r>
              <a:rPr lang="en-GB" b="1" dirty="0"/>
              <a:t>car registration number</a:t>
            </a:r>
            <a:r>
              <a:rPr lang="en-GB" dirty="0"/>
              <a:t>” or “</a:t>
            </a:r>
            <a:r>
              <a:rPr lang="en-GB" b="1" dirty="0"/>
              <a:t>variable name</a:t>
            </a:r>
            <a:r>
              <a:rPr lang="en-GB" dirty="0"/>
              <a:t>” which can be broken down further</a:t>
            </a:r>
          </a:p>
          <a:p>
            <a:pPr lvl="1"/>
            <a:r>
              <a:rPr lang="en-GB" dirty="0"/>
              <a:t>A </a:t>
            </a:r>
            <a:r>
              <a:rPr lang="en-GB" b="1" dirty="0"/>
              <a:t>non-zero digit </a:t>
            </a:r>
            <a:r>
              <a:rPr lang="en-GB" dirty="0"/>
              <a:t>can be defined as </a:t>
            </a:r>
            <a:r>
              <a:rPr lang="en-GB" b="1" dirty="0"/>
              <a:t>1|2|3|4|5|6|7|8|9</a:t>
            </a:r>
            <a:r>
              <a:rPr lang="en-GB" dirty="0"/>
              <a:t> and this is a “terminal” symbol</a:t>
            </a:r>
          </a:p>
        </p:txBody>
      </p:sp>
    </p:spTree>
    <p:extLst>
      <p:ext uri="{BB962C8B-B14F-4D97-AF65-F5344CB8AC3E}">
        <p14:creationId xmlns:p14="http://schemas.microsoft.com/office/powerpoint/2010/main" val="41804888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Each individual BNF statement is called a ‘production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endParaRPr lang="en-GB" dirty="0"/>
          </a:p>
        </p:txBody>
      </p:sp>
    </p:spTree>
    <p:extLst>
      <p:ext uri="{BB962C8B-B14F-4D97-AF65-F5344CB8AC3E}">
        <p14:creationId xmlns:p14="http://schemas.microsoft.com/office/powerpoint/2010/main" val="7402650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80" y="1704179"/>
            <a:ext cx="8142134" cy="3453607"/>
          </a:xfrm>
        </p:spPr>
        <p:txBody>
          <a:bodyPr/>
          <a:lstStyle/>
          <a:p>
            <a:r>
              <a:rPr lang="en-GB" dirty="0"/>
              <a:t>Each individual BNF statement is called a </a:t>
            </a:r>
            <a:br>
              <a:rPr lang="en-GB" dirty="0"/>
            </a:br>
            <a:r>
              <a:rPr lang="en-GB" dirty="0"/>
              <a:t>‘production rule’</a:t>
            </a:r>
          </a:p>
          <a:p>
            <a:r>
              <a:rPr lang="en-GB" dirty="0"/>
              <a:t>Write production rules for digit, uppercase letter, lowercase letter and space</a:t>
            </a:r>
          </a:p>
          <a:p>
            <a:r>
              <a:rPr lang="en-GB" dirty="0"/>
              <a:t>Write a production rule for </a:t>
            </a:r>
            <a:r>
              <a:rPr lang="en-GB" dirty="0">
                <a:solidFill>
                  <a:srgbClr val="8D8959"/>
                </a:solidFill>
              </a:rPr>
              <a:t>letter</a:t>
            </a:r>
            <a:r>
              <a:rPr lang="en-GB" dirty="0"/>
              <a:t> by combining rules</a:t>
            </a:r>
          </a:p>
          <a:p>
            <a:pPr marL="269875" lvl="1" indent="0">
              <a:spcAft>
                <a:spcPts val="800"/>
              </a:spcAft>
              <a:buNone/>
            </a:pPr>
            <a:r>
              <a:rPr lang="en-GB" dirty="0">
                <a:solidFill>
                  <a:srgbClr val="FF0000"/>
                </a:solidFill>
              </a:rPr>
              <a:t>&lt;digit&gt; ::= 0|1|2|3|4|5|6|7|8|9</a:t>
            </a:r>
          </a:p>
          <a:p>
            <a:pPr marL="269875" lvl="1" indent="0">
              <a:spcAft>
                <a:spcPts val="800"/>
              </a:spcAft>
              <a:buNone/>
            </a:pPr>
            <a:r>
              <a:rPr lang="en-GB" dirty="0">
                <a:solidFill>
                  <a:srgbClr val="FF0000"/>
                </a:solidFill>
              </a:rPr>
              <a:t>&lt;upper&gt; </a:t>
            </a:r>
            <a:r>
              <a:rPr lang="en-GB">
                <a:solidFill>
                  <a:srgbClr val="FF0000"/>
                </a:solidFill>
              </a:rPr>
              <a:t>::= </a:t>
            </a:r>
            <a:r>
              <a:rPr lang="en-GB" cap="all">
                <a:solidFill>
                  <a:srgbClr val="FF0000"/>
                </a:solidFill>
              </a:rPr>
              <a:t>a|b|C|D|E|F|G|H|I|J|K|L|M|N|O|P|Q|R|s|t|u|v|w|x|y|z</a:t>
            </a:r>
            <a:endParaRPr lang="en-GB" cap="all" dirty="0">
              <a:solidFill>
                <a:srgbClr val="FF0000"/>
              </a:solidFill>
            </a:endParaRPr>
          </a:p>
          <a:p>
            <a:pPr marL="269875" lvl="1" indent="0">
              <a:spcAft>
                <a:spcPts val="800"/>
              </a:spcAft>
              <a:buNone/>
            </a:pPr>
            <a:r>
              <a:rPr lang="en-GB" dirty="0">
                <a:solidFill>
                  <a:srgbClr val="FF0000"/>
                </a:solidFill>
              </a:rPr>
              <a:t>&lt;lower &gt; ::= </a:t>
            </a:r>
            <a:r>
              <a:rPr lang="en-GB" dirty="0" err="1">
                <a:solidFill>
                  <a:srgbClr val="FF0000"/>
                </a:solidFill>
              </a:rPr>
              <a:t>a|b|c|d|e|f|g|h|i|j|k|l|m|n|o|p|q|r|s|t|u|v|w|x|y|z</a:t>
            </a:r>
            <a:endParaRPr lang="en-GB" dirty="0">
              <a:solidFill>
                <a:srgbClr val="FF0000"/>
              </a:solidFill>
            </a:endParaRPr>
          </a:p>
          <a:p>
            <a:pPr marL="269875" lvl="1" indent="0">
              <a:spcAft>
                <a:spcPts val="800"/>
              </a:spcAft>
              <a:buNone/>
            </a:pPr>
            <a:r>
              <a:rPr lang="en-GB" dirty="0">
                <a:solidFill>
                  <a:srgbClr val="FF0000"/>
                </a:solidFill>
              </a:rPr>
              <a:t>&lt;space&gt; ::= ‘ ’</a:t>
            </a:r>
          </a:p>
          <a:p>
            <a:pPr marL="269875" lvl="1" indent="0">
              <a:spcAft>
                <a:spcPts val="800"/>
              </a:spcAft>
              <a:buNone/>
            </a:pPr>
            <a:r>
              <a:rPr lang="en-GB" dirty="0">
                <a:solidFill>
                  <a:srgbClr val="FF0000"/>
                </a:solidFill>
              </a:rPr>
              <a:t>&lt;letter&gt; ::= &lt;upper&gt; | &lt;lower&gt;</a:t>
            </a:r>
          </a:p>
          <a:p>
            <a:pPr marL="0" indent="0">
              <a:spcAft>
                <a:spcPts val="0"/>
              </a:spcAft>
              <a:buNone/>
              <a:defRPr/>
            </a:pPr>
            <a:r>
              <a:rPr lang="en-GB" sz="2400" cap="all" dirty="0"/>
              <a:t>												</a:t>
            </a:r>
            <a:endParaRPr lang="en-GB" sz="2400" dirty="0"/>
          </a:p>
        </p:txBody>
      </p:sp>
    </p:spTree>
    <p:extLst>
      <p:ext uri="{BB962C8B-B14F-4D97-AF65-F5344CB8AC3E}">
        <p14:creationId xmlns:p14="http://schemas.microsoft.com/office/powerpoint/2010/main" val="349925474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Production rules</a:t>
            </a:r>
            <a:endParaRPr lang="en-GB" dirty="0"/>
          </a:p>
        </p:txBody>
      </p:sp>
      <p:sp>
        <p:nvSpPr>
          <p:cNvPr id="3" name="Text Placeholder 2"/>
          <p:cNvSpPr>
            <a:spLocks noGrp="1"/>
          </p:cNvSpPr>
          <p:nvPr>
            <p:ph type="body" sz="quarter" idx="14"/>
          </p:nvPr>
        </p:nvSpPr>
        <p:spPr/>
        <p:txBody>
          <a:bodyPr/>
          <a:lstStyle/>
          <a:p>
            <a:r>
              <a:rPr lang="en-GB" dirty="0"/>
              <a:t>Write a production rule for simple postcodes, such as </a:t>
            </a:r>
            <a:r>
              <a:rPr lang="en-GB" dirty="0">
                <a:solidFill>
                  <a:srgbClr val="8D8959"/>
                </a:solidFill>
              </a:rPr>
              <a:t>BH4 3LH</a:t>
            </a:r>
          </a:p>
          <a:p>
            <a:r>
              <a:rPr lang="en-GB" dirty="0"/>
              <a:t>To make things simple, we will assume that postcodes always have two uppercase letters, followed by a digit, then a space, one digit and two uppercase letters </a:t>
            </a:r>
          </a:p>
          <a:p>
            <a:r>
              <a:rPr lang="en-GB" dirty="0"/>
              <a:t>The two parts of the postcode must be separated by a space</a:t>
            </a:r>
          </a:p>
          <a:p>
            <a:pPr lvl="1"/>
            <a:r>
              <a:rPr lang="en-GB" dirty="0"/>
              <a:t>Consider making another rule for “part1 and part2”</a:t>
            </a:r>
          </a:p>
          <a:p>
            <a:pPr lvl="1"/>
            <a:r>
              <a:rPr lang="en-GB" dirty="0"/>
              <a:t>What other rule(s) might you have?</a:t>
            </a:r>
          </a:p>
        </p:txBody>
      </p:sp>
    </p:spTree>
    <p:extLst>
      <p:ext uri="{BB962C8B-B14F-4D97-AF65-F5344CB8AC3E}">
        <p14:creationId xmlns:p14="http://schemas.microsoft.com/office/powerpoint/2010/main" val="147204892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Postcode</a:t>
            </a:r>
          </a:p>
        </p:txBody>
      </p:sp>
      <p:sp>
        <p:nvSpPr>
          <p:cNvPr id="3" name="Text Placeholder 2"/>
          <p:cNvSpPr>
            <a:spLocks noGrp="1"/>
          </p:cNvSpPr>
          <p:nvPr>
            <p:ph type="body" sz="quarter" idx="14"/>
          </p:nvPr>
        </p:nvSpPr>
        <p:spPr>
          <a:xfrm>
            <a:off x="724280" y="1704179"/>
            <a:ext cx="8032858" cy="3453607"/>
          </a:xfrm>
        </p:spPr>
        <p:txBody>
          <a:bodyPr/>
          <a:lstStyle/>
          <a:p>
            <a:r>
              <a:rPr lang="en-GB" dirty="0"/>
              <a:t>Straightforward production rules</a:t>
            </a:r>
          </a:p>
          <a:p>
            <a:pPr marL="269875" lvl="1" indent="0">
              <a:spcAft>
                <a:spcPts val="800"/>
              </a:spcAft>
              <a:buNone/>
            </a:pPr>
            <a:r>
              <a:rPr lang="en-GB" dirty="0"/>
              <a:t>&lt;digit&gt; ::= 0|1|2|3|4|5|6|7|8|9</a:t>
            </a:r>
          </a:p>
          <a:p>
            <a:pPr marL="269875" lvl="1" indent="0">
              <a:spcAft>
                <a:spcPts val="800"/>
              </a:spcAft>
              <a:buNone/>
            </a:pPr>
            <a:r>
              <a:rPr lang="en-GB" dirty="0"/>
              <a:t>&lt;upper&gt; ::= A|B|C|D|E|F|G|H|I|J|K|L|M|N|O|P|Q|R|S|T|U|V|W|X|Y|Z</a:t>
            </a:r>
          </a:p>
          <a:p>
            <a:pPr marL="269875" lvl="1" indent="0">
              <a:spcAft>
                <a:spcPts val="800"/>
              </a:spcAft>
              <a:buNone/>
            </a:pPr>
            <a:r>
              <a:rPr lang="en-GB" dirty="0"/>
              <a:t>&lt;space&gt; ::= ‘ ’</a:t>
            </a:r>
          </a:p>
          <a:p>
            <a:pPr marL="269875" lvl="1" indent="0">
              <a:spcAft>
                <a:spcPts val="800"/>
              </a:spcAft>
              <a:buNone/>
            </a:pPr>
            <a:r>
              <a:rPr lang="en-GB" dirty="0"/>
              <a:t>Combining rules</a:t>
            </a:r>
          </a:p>
          <a:p>
            <a:pPr marL="269875" lvl="1" indent="0">
              <a:spcAft>
                <a:spcPts val="800"/>
              </a:spcAft>
              <a:buNone/>
            </a:pPr>
            <a:r>
              <a:rPr lang="en-GB" dirty="0"/>
              <a:t>&lt;</a:t>
            </a:r>
            <a:r>
              <a:rPr lang="en-GB" dirty="0" err="1"/>
              <a:t>twoLetters</a:t>
            </a:r>
            <a:r>
              <a:rPr lang="en-GB" dirty="0"/>
              <a:t>&gt; ::= &lt;upper&gt; &lt;upper&gt;</a:t>
            </a:r>
          </a:p>
          <a:p>
            <a:pPr marL="269875" lvl="1" indent="0">
              <a:spcAft>
                <a:spcPts val="800"/>
              </a:spcAft>
              <a:buNone/>
            </a:pPr>
            <a:r>
              <a:rPr lang="en-GB" dirty="0"/>
              <a:t>&lt;part1&gt; ::= &lt;</a:t>
            </a:r>
            <a:r>
              <a:rPr lang="en-GB" dirty="0" err="1"/>
              <a:t>twoLetters</a:t>
            </a:r>
            <a:r>
              <a:rPr lang="en-GB" dirty="0"/>
              <a:t>&gt;&lt;digit&gt;</a:t>
            </a:r>
          </a:p>
          <a:p>
            <a:pPr marL="269875" lvl="1" indent="0">
              <a:spcAft>
                <a:spcPts val="800"/>
              </a:spcAft>
              <a:buNone/>
            </a:pPr>
            <a:r>
              <a:rPr lang="en-GB" dirty="0"/>
              <a:t>&lt;part2&gt;::= &lt;digit&gt;&lt;</a:t>
            </a:r>
            <a:r>
              <a:rPr lang="en-GB" dirty="0" err="1"/>
              <a:t>twoLetters</a:t>
            </a:r>
            <a:r>
              <a:rPr lang="en-GB" dirty="0"/>
              <a:t>&gt;</a:t>
            </a:r>
          </a:p>
          <a:p>
            <a:r>
              <a:rPr lang="en-GB" dirty="0"/>
              <a:t>Final production rule for simplified UK postcode</a:t>
            </a:r>
          </a:p>
          <a:p>
            <a:pPr lvl="1"/>
            <a:r>
              <a:rPr lang="en-GB" dirty="0"/>
              <a:t>&lt;postcode&gt; ::= &lt;part1&gt;&lt;space&gt;&lt;part2&gt;</a:t>
            </a:r>
          </a:p>
        </p:txBody>
      </p:sp>
    </p:spTree>
    <p:extLst>
      <p:ext uri="{BB962C8B-B14F-4D97-AF65-F5344CB8AC3E}">
        <p14:creationId xmlns:p14="http://schemas.microsoft.com/office/powerpoint/2010/main" val="22510688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4" name="Text Placeholder 3"/>
          <p:cNvSpPr>
            <a:spLocks noGrp="1"/>
          </p:cNvSpPr>
          <p:nvPr>
            <p:ph type="body" sz="quarter" idx="14"/>
          </p:nvPr>
        </p:nvSpPr>
        <p:spPr/>
        <p:txBody>
          <a:bodyPr/>
          <a:lstStyle/>
          <a:p>
            <a:r>
              <a:rPr lang="en-GB" dirty="0"/>
              <a:t>Complete </a:t>
            </a:r>
            <a:r>
              <a:rPr lang="en-GB" b="1" dirty="0"/>
              <a:t>Task 1 </a:t>
            </a:r>
            <a:r>
              <a:rPr lang="en-GB" dirty="0"/>
              <a:t>on the worksheet  </a:t>
            </a:r>
          </a:p>
        </p:txBody>
      </p:sp>
    </p:spTree>
    <p:extLst>
      <p:ext uri="{BB962C8B-B14F-4D97-AF65-F5344CB8AC3E}">
        <p14:creationId xmlns:p14="http://schemas.microsoft.com/office/powerpoint/2010/main" val="3601614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4"/>
          </p:nvPr>
        </p:nvSpPr>
        <p:spPr/>
        <p:txBody>
          <a:bodyPr/>
          <a:lstStyle/>
          <a:p>
            <a:r>
              <a:rPr lang="en-GB" dirty="0"/>
              <a:t>Use Backus-Naur Form (BNF) to represent language syntax and formulate simple production rules</a:t>
            </a:r>
          </a:p>
          <a:p>
            <a:r>
              <a:rPr lang="en-GB" dirty="0"/>
              <a:t>Explain why BNF can represent some languages that cannot be represented using Regular Expressions</a:t>
            </a:r>
          </a:p>
          <a:p>
            <a:r>
              <a:rPr lang="en-GB" dirty="0"/>
              <a:t>Draw a syntax diagram to represent an equivalent BNF expression</a:t>
            </a:r>
          </a:p>
        </p:txBody>
      </p:sp>
      <p:sp>
        <p:nvSpPr>
          <p:cNvPr id="3" name="Text Placeholder 2"/>
          <p:cNvSpPr>
            <a:spLocks noGrp="1"/>
          </p:cNvSpPr>
          <p:nvPr>
            <p:ph type="body" sz="quarter" idx="13"/>
          </p:nvPr>
        </p:nvSpPr>
        <p:spPr/>
        <p:txBody>
          <a:bodyPr/>
          <a:lstStyle/>
          <a:p>
            <a:r>
              <a:rPr lang="en-GB" dirty="0"/>
              <a:t>Objectives</a:t>
            </a:r>
          </a:p>
        </p:txBody>
      </p:sp>
    </p:spTree>
    <p:extLst>
      <p:ext uri="{BB962C8B-B14F-4D97-AF65-F5344CB8AC3E}">
        <p14:creationId xmlns:p14="http://schemas.microsoft.com/office/powerpoint/2010/main" val="21529446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Recursive production rules</a:t>
            </a:r>
          </a:p>
        </p:txBody>
      </p:sp>
      <p:sp>
        <p:nvSpPr>
          <p:cNvPr id="3" name="Text Placeholder 2"/>
          <p:cNvSpPr>
            <a:spLocks noGrp="1"/>
          </p:cNvSpPr>
          <p:nvPr>
            <p:ph type="body" sz="quarter" idx="14"/>
          </p:nvPr>
        </p:nvSpPr>
        <p:spPr/>
        <p:txBody>
          <a:bodyPr/>
          <a:lstStyle/>
          <a:p>
            <a:r>
              <a:rPr lang="en-GB" dirty="0"/>
              <a:t>A recursive rule is defined in terms of itself</a:t>
            </a:r>
          </a:p>
          <a:p>
            <a:r>
              <a:rPr lang="en-GB" dirty="0"/>
              <a:t>Here are production rules for an unsigned integer:</a:t>
            </a:r>
          </a:p>
          <a:p>
            <a:pPr lvl="1"/>
            <a:r>
              <a:rPr lang="en-GB" dirty="0"/>
              <a:t>&lt;digit&gt; ::= 0|1|2|3|4|5|6|7|8|9</a:t>
            </a:r>
          </a:p>
          <a:p>
            <a:pPr lvl="1"/>
            <a:r>
              <a:rPr lang="en-GB" dirty="0"/>
              <a:t>&lt;unsigned&gt; ::= &lt;digit&gt;|&lt;digit&gt;&lt;unsigned&gt;</a:t>
            </a:r>
          </a:p>
          <a:p>
            <a:r>
              <a:rPr lang="en-GB" dirty="0"/>
              <a:t>Show that 321 satisfies the rule for &lt;unsigned&gt;…</a:t>
            </a:r>
          </a:p>
          <a:p>
            <a:pPr lvl="1"/>
            <a:r>
              <a:rPr lang="en-GB" dirty="0"/>
              <a:t>1 is a &lt;digit&gt; and therefore an &lt;unsigned&gt; </a:t>
            </a:r>
          </a:p>
          <a:p>
            <a:pPr lvl="1"/>
            <a:r>
              <a:rPr lang="en-GB" dirty="0"/>
              <a:t>21 is a &lt;digit&gt; followed by an &lt;unsigned&gt;, and therefore an &lt;unsigned&gt;</a:t>
            </a:r>
          </a:p>
          <a:p>
            <a:pPr lvl="1"/>
            <a:r>
              <a:rPr lang="en-GB" dirty="0"/>
              <a:t>321 is a &lt;digit&gt; followed by an &lt;unsigned&gt; and therefore </a:t>
            </a:r>
            <a:r>
              <a:rPr lang="en-GB"/>
              <a:t>an &lt;unsigned</a:t>
            </a:r>
            <a:r>
              <a:rPr lang="en-GB" dirty="0"/>
              <a:t>&gt; !</a:t>
            </a:r>
          </a:p>
        </p:txBody>
      </p:sp>
    </p:spTree>
    <p:extLst>
      <p:ext uri="{BB962C8B-B14F-4D97-AF65-F5344CB8AC3E}">
        <p14:creationId xmlns:p14="http://schemas.microsoft.com/office/powerpoint/2010/main" val="32221542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240879" y="2808682"/>
            <a:ext cx="4764032" cy="3811227"/>
          </a:xfrm>
          <a:prstGeom prst="rect">
            <a:avLst/>
          </a:prstGeom>
        </p:spPr>
      </p:pic>
      <p:sp>
        <p:nvSpPr>
          <p:cNvPr id="2" name="Text Placeholder 1"/>
          <p:cNvSpPr>
            <a:spLocks noGrp="1"/>
          </p:cNvSpPr>
          <p:nvPr>
            <p:ph type="body" sz="quarter" idx="13"/>
          </p:nvPr>
        </p:nvSpPr>
        <p:spPr/>
        <p:txBody>
          <a:bodyPr/>
          <a:lstStyle/>
          <a:p>
            <a:r>
              <a:rPr lang="en-GB" dirty="0">
                <a:solidFill>
                  <a:schemeClr val="bg1"/>
                </a:solidFill>
              </a:rPr>
              <a:t>Why use recursive rules?</a:t>
            </a:r>
          </a:p>
        </p:txBody>
      </p:sp>
      <p:sp>
        <p:nvSpPr>
          <p:cNvPr id="3" name="Text Placeholder 2"/>
          <p:cNvSpPr>
            <a:spLocks noGrp="1"/>
          </p:cNvSpPr>
          <p:nvPr>
            <p:ph type="body" sz="quarter" idx="14"/>
          </p:nvPr>
        </p:nvSpPr>
        <p:spPr/>
        <p:txBody>
          <a:bodyPr/>
          <a:lstStyle/>
          <a:p>
            <a:r>
              <a:rPr lang="en-GB" dirty="0">
                <a:solidFill>
                  <a:schemeClr val="bg1"/>
                </a:solidFill>
              </a:rPr>
              <a:t>Using recursion allows a set of production rules to be extremely concise while allowing an infinite number of items to be precisely defined</a:t>
            </a:r>
          </a:p>
        </p:txBody>
      </p:sp>
    </p:spTree>
    <p:extLst>
      <p:ext uri="{BB962C8B-B14F-4D97-AF65-F5344CB8AC3E}">
        <p14:creationId xmlns:p14="http://schemas.microsoft.com/office/powerpoint/2010/main" val="172514090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Exercise </a:t>
            </a:r>
            <a:r>
              <a:rPr lang="en-GB"/>
              <a:t>– Variable </a:t>
            </a:r>
            <a:r>
              <a:rPr lang="en-GB" dirty="0"/>
              <a:t>name</a:t>
            </a:r>
          </a:p>
        </p:txBody>
      </p:sp>
      <p:sp>
        <p:nvSpPr>
          <p:cNvPr id="3" name="Text Placeholder 2"/>
          <p:cNvSpPr>
            <a:spLocks noGrp="1"/>
          </p:cNvSpPr>
          <p:nvPr>
            <p:ph type="body" sz="quarter" idx="14"/>
          </p:nvPr>
        </p:nvSpPr>
        <p:spPr/>
        <p:txBody>
          <a:bodyPr/>
          <a:lstStyle/>
          <a:p>
            <a:r>
              <a:rPr lang="en-GB" dirty="0"/>
              <a:t>In a certain programming language, a variable name may contain lowercase letters, uppercase letters, digits and the underscore ‘_’.  </a:t>
            </a:r>
          </a:p>
          <a:p>
            <a:pPr lvl="1"/>
            <a:r>
              <a:rPr lang="en-GB" dirty="0"/>
              <a:t>The first letter MUST be upper case.  </a:t>
            </a:r>
          </a:p>
          <a:p>
            <a:pPr lvl="1"/>
            <a:r>
              <a:rPr lang="en-GB" dirty="0"/>
              <a:t>The variable name can be of any length</a:t>
            </a:r>
          </a:p>
          <a:p>
            <a:r>
              <a:rPr lang="en-GB" dirty="0"/>
              <a:t>Examples of valid variable names:</a:t>
            </a:r>
          </a:p>
          <a:p>
            <a:pPr lvl="1"/>
            <a:r>
              <a:rPr lang="en-GB" dirty="0"/>
              <a:t>C, Count, Count123, Count_123, C_123, CoUnT_98</a:t>
            </a:r>
          </a:p>
          <a:p>
            <a:r>
              <a:rPr lang="en-GB" dirty="0"/>
              <a:t>Write the production rules to define a valid </a:t>
            </a:r>
            <a:br>
              <a:rPr lang="en-GB" dirty="0"/>
            </a:br>
            <a:r>
              <a:rPr lang="en-GB" dirty="0"/>
              <a:t>variable name</a:t>
            </a:r>
          </a:p>
        </p:txBody>
      </p:sp>
    </p:spTree>
    <p:extLst>
      <p:ext uri="{BB962C8B-B14F-4D97-AF65-F5344CB8AC3E}">
        <p14:creationId xmlns:p14="http://schemas.microsoft.com/office/powerpoint/2010/main" val="170820169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Valid </a:t>
            </a:r>
            <a:r>
              <a:rPr lang="en-GB"/>
              <a:t>variable name</a:t>
            </a:r>
            <a:r>
              <a:rPr lang="en-GB">
                <a:solidFill>
                  <a:srgbClr val="FF0000"/>
                </a:solidFill>
              </a:rPr>
              <a:t> Answer</a:t>
            </a:r>
            <a:endParaRPr lang="en-GB" dirty="0">
              <a:solidFill>
                <a:srgbClr val="FF0000"/>
              </a:solidFill>
            </a:endParaRPr>
          </a:p>
        </p:txBody>
      </p:sp>
      <p:sp>
        <p:nvSpPr>
          <p:cNvPr id="3" name="Text Placeholder 2"/>
          <p:cNvSpPr>
            <a:spLocks noGrp="1"/>
          </p:cNvSpPr>
          <p:nvPr>
            <p:ph type="body" sz="quarter" idx="14"/>
          </p:nvPr>
        </p:nvSpPr>
        <p:spPr>
          <a:xfrm>
            <a:off x="724280" y="1704179"/>
            <a:ext cx="7939074" cy="3453607"/>
          </a:xfrm>
        </p:spPr>
        <p:txBody>
          <a:bodyPr/>
          <a:lstStyle/>
          <a:p>
            <a:r>
              <a:rPr lang="en-GB" dirty="0"/>
              <a:t>First of all, we need the following rules to define the terminal symbols used in a valid variable name:</a:t>
            </a:r>
          </a:p>
          <a:p>
            <a:pPr marL="269875" lvl="1" indent="0">
              <a:buNone/>
            </a:pPr>
            <a:r>
              <a:rPr lang="en-GB" dirty="0"/>
              <a:t>&lt;digit&gt; ::= 0|1|2|3|4|5|6|7|8|9</a:t>
            </a:r>
          </a:p>
          <a:p>
            <a:pPr marL="269875" lvl="1" indent="0">
              <a:buNone/>
            </a:pPr>
            <a:r>
              <a:rPr lang="en-GB" dirty="0"/>
              <a:t>&lt;upper&gt; ::= A|B|C|D|E|F|G|H|I|J|K|L|M|N|O|P|Q|R|S|T|U|V|W|X|Y|Z</a:t>
            </a:r>
          </a:p>
          <a:p>
            <a:pPr marL="269875" lvl="1" indent="0">
              <a:buNone/>
            </a:pPr>
            <a:r>
              <a:rPr lang="en-GB" dirty="0"/>
              <a:t>&lt;lower&gt; ::= </a:t>
            </a:r>
            <a:r>
              <a:rPr lang="en-GB" dirty="0" err="1"/>
              <a:t>a|b|c|d|e|f|g|h|i|j|k|l|m|n|o|p|q|r|s|t|u|v|w|x|y|z</a:t>
            </a:r>
            <a:endParaRPr lang="en-GB" dirty="0"/>
          </a:p>
          <a:p>
            <a:pPr marL="269875" lvl="1" indent="0">
              <a:buNone/>
            </a:pPr>
            <a:r>
              <a:rPr lang="en-GB" dirty="0"/>
              <a:t>&lt;under&gt; ::= ‘_‘</a:t>
            </a:r>
          </a:p>
          <a:p>
            <a:r>
              <a:rPr lang="en-GB" dirty="0"/>
              <a:t>Write 3 more rules (1 recursive) to define &lt;variable&gt;</a:t>
            </a:r>
          </a:p>
        </p:txBody>
      </p:sp>
    </p:spTree>
    <p:extLst>
      <p:ext uri="{BB962C8B-B14F-4D97-AF65-F5344CB8AC3E}">
        <p14:creationId xmlns:p14="http://schemas.microsoft.com/office/powerpoint/2010/main" val="11035849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Variable </a:t>
            </a:r>
            <a:r>
              <a:rPr lang="en-GB"/>
              <a:t>names </a:t>
            </a:r>
            <a:r>
              <a:rPr lang="en-GB">
                <a:solidFill>
                  <a:srgbClr val="FF0000"/>
                </a:solidFill>
              </a:rPr>
              <a:t>Answer</a:t>
            </a:r>
            <a:endParaRPr lang="en-GB" dirty="0">
              <a:solidFill>
                <a:srgbClr val="FF0000"/>
              </a:solidFill>
            </a:endParaRPr>
          </a:p>
        </p:txBody>
      </p:sp>
      <p:sp>
        <p:nvSpPr>
          <p:cNvPr id="3" name="Text Placeholder 2"/>
          <p:cNvSpPr>
            <a:spLocks noGrp="1"/>
          </p:cNvSpPr>
          <p:nvPr>
            <p:ph type="body" sz="quarter" idx="14"/>
          </p:nvPr>
        </p:nvSpPr>
        <p:spPr>
          <a:xfrm>
            <a:off x="724279" y="1704179"/>
            <a:ext cx="8162545" cy="3453607"/>
          </a:xfrm>
        </p:spPr>
        <p:txBody>
          <a:bodyPr/>
          <a:lstStyle/>
          <a:p>
            <a:pPr marL="93663" lvl="1" indent="0">
              <a:buNone/>
            </a:pPr>
            <a:r>
              <a:rPr lang="en-GB" dirty="0"/>
              <a:t>&lt;digit&gt; ::= 0|1|2|3|4|5|6|7|8|9</a:t>
            </a:r>
          </a:p>
          <a:p>
            <a:pPr marL="93663" lvl="1" indent="0">
              <a:buNone/>
            </a:pPr>
            <a:r>
              <a:rPr lang="en-GB" dirty="0"/>
              <a:t>&lt;upper&gt; ::= </a:t>
            </a:r>
            <a:r>
              <a:rPr lang="en-GB" dirty="0" err="1"/>
              <a:t>A|B|C|D|E|F|G|H|I|J|K|L|M|N|O|P|Q|R|S|T|U|V|W|X|Y|Z</a:t>
            </a:r>
            <a:endParaRPr lang="en-GB" dirty="0"/>
          </a:p>
          <a:p>
            <a:pPr marL="93663" lvl="1" indent="0">
              <a:buNone/>
            </a:pPr>
            <a:r>
              <a:rPr lang="en-GB" dirty="0"/>
              <a:t>&lt;lower&gt; ::= </a:t>
            </a:r>
            <a:r>
              <a:rPr lang="en-GB" dirty="0" err="1"/>
              <a:t>a|b|c|d|e|f|g|h|i|j|k|l|m|n|o|p|q|r|s|t|u|v|w|x|y|z</a:t>
            </a:r>
            <a:endParaRPr lang="en-GB" dirty="0"/>
          </a:p>
          <a:p>
            <a:pPr marL="93663" lvl="1" indent="0">
              <a:buNone/>
            </a:pPr>
            <a:r>
              <a:rPr lang="en-GB" dirty="0"/>
              <a:t>&lt;under&gt; ::= ‘_‘</a:t>
            </a:r>
          </a:p>
          <a:p>
            <a:r>
              <a:rPr lang="en-GB" dirty="0"/>
              <a:t>&lt;char&gt; ::= &lt;lower&gt;|&lt;upper&gt;|&lt;digit&gt;|&lt;under&gt; </a:t>
            </a:r>
          </a:p>
          <a:p>
            <a:r>
              <a:rPr lang="en-GB" dirty="0"/>
              <a:t>&lt;</a:t>
            </a:r>
            <a:r>
              <a:rPr lang="en-GB" dirty="0">
                <a:solidFill>
                  <a:srgbClr val="D68328"/>
                </a:solidFill>
              </a:rPr>
              <a:t>chars</a:t>
            </a:r>
            <a:r>
              <a:rPr lang="en-GB" dirty="0"/>
              <a:t>&gt; ::= &lt;char&gt;|&lt;char&gt;&lt;</a:t>
            </a:r>
            <a:r>
              <a:rPr lang="en-GB" dirty="0">
                <a:solidFill>
                  <a:srgbClr val="D68328"/>
                </a:solidFill>
              </a:rPr>
              <a:t>chars</a:t>
            </a:r>
            <a:r>
              <a:rPr lang="en-GB" dirty="0"/>
              <a:t>&gt;  </a:t>
            </a:r>
          </a:p>
          <a:p>
            <a:r>
              <a:rPr lang="en-GB" dirty="0"/>
              <a:t>&lt;variable&gt; ::= &lt;upper&gt;|&lt;upper&gt;&lt;chars&gt; </a:t>
            </a:r>
          </a:p>
          <a:p>
            <a:r>
              <a:rPr lang="en-GB" dirty="0"/>
              <a:t>How does this </a:t>
            </a:r>
            <a:r>
              <a:rPr lang="en-GB" dirty="0" err="1"/>
              <a:t>BNF</a:t>
            </a:r>
            <a:r>
              <a:rPr lang="en-GB" dirty="0"/>
              <a:t> keep ‘</a:t>
            </a:r>
            <a:r>
              <a:rPr lang="en-GB" dirty="0">
                <a:solidFill>
                  <a:srgbClr val="8D8959"/>
                </a:solidFill>
              </a:rPr>
              <a:t>_ABC</a:t>
            </a:r>
            <a:r>
              <a:rPr lang="en-GB" dirty="0"/>
              <a:t>’</a:t>
            </a:r>
            <a:r>
              <a:rPr lang="en-GB" dirty="0">
                <a:solidFill>
                  <a:srgbClr val="8D8959"/>
                </a:solidFill>
              </a:rPr>
              <a:t> </a:t>
            </a:r>
            <a:r>
              <a:rPr lang="en-GB" dirty="0"/>
              <a:t>from being included?</a:t>
            </a:r>
          </a:p>
        </p:txBody>
      </p:sp>
    </p:spTree>
    <p:extLst>
      <p:ext uri="{BB962C8B-B14F-4D97-AF65-F5344CB8AC3E}">
        <p14:creationId xmlns:p14="http://schemas.microsoft.com/office/powerpoint/2010/main" val="11252938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Worksheet</a:t>
            </a:r>
          </a:p>
        </p:txBody>
      </p:sp>
      <p:sp>
        <p:nvSpPr>
          <p:cNvPr id="5" name="Text Placeholder 4"/>
          <p:cNvSpPr>
            <a:spLocks noGrp="1"/>
          </p:cNvSpPr>
          <p:nvPr>
            <p:ph type="body" sz="quarter" idx="14"/>
          </p:nvPr>
        </p:nvSpPr>
        <p:spPr/>
        <p:txBody>
          <a:bodyPr/>
          <a:lstStyle/>
          <a:p>
            <a:r>
              <a:rPr lang="en-GB" dirty="0"/>
              <a:t>Complete </a:t>
            </a:r>
            <a:r>
              <a:rPr lang="en-GB" b="1" dirty="0"/>
              <a:t>Task 2 </a:t>
            </a:r>
            <a:r>
              <a:rPr lang="en-GB" dirty="0"/>
              <a:t>on the worksheet  </a:t>
            </a:r>
          </a:p>
        </p:txBody>
      </p:sp>
    </p:spTree>
    <p:extLst>
      <p:ext uri="{BB962C8B-B14F-4D97-AF65-F5344CB8AC3E}">
        <p14:creationId xmlns:p14="http://schemas.microsoft.com/office/powerpoint/2010/main" val="378126498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rules</a:t>
            </a:r>
          </a:p>
        </p:txBody>
      </p:sp>
      <p:sp>
        <p:nvSpPr>
          <p:cNvPr id="5" name="Text Placeholder 4"/>
          <p:cNvSpPr>
            <a:spLocks noGrp="1"/>
          </p:cNvSpPr>
          <p:nvPr>
            <p:ph type="body" sz="quarter" idx="14"/>
          </p:nvPr>
        </p:nvSpPr>
        <p:spPr/>
        <p:txBody>
          <a:bodyPr/>
          <a:lstStyle/>
          <a:p>
            <a:r>
              <a:rPr lang="en-GB" dirty="0"/>
              <a:t>Here is the BNF for arithmetic expressions in some language</a:t>
            </a:r>
          </a:p>
          <a:p>
            <a:pPr marL="363538" lvl="1" indent="0" defTabSz="620713">
              <a:buNone/>
            </a:pPr>
            <a:r>
              <a:rPr lang="en-GB" dirty="0"/>
              <a:t>&lt;expression&gt; ::= &lt;digit&gt;|(&lt;expression&gt;&lt;operator&gt;&lt;expression&gt;)</a:t>
            </a:r>
          </a:p>
          <a:p>
            <a:pPr marL="363538" lvl="1" indent="0" defTabSz="620713">
              <a:buNone/>
            </a:pPr>
            <a:r>
              <a:rPr lang="en-GB" dirty="0"/>
              <a:t>&lt;digit&gt; ::= 0|1|2|3|4|5|6|7|8|9</a:t>
            </a:r>
          </a:p>
          <a:p>
            <a:pPr marL="363538" lvl="1" indent="0" defTabSz="620713">
              <a:buNone/>
            </a:pPr>
            <a:r>
              <a:rPr lang="en-GB" dirty="0"/>
              <a:t>&lt;operator&gt; ::= + | -</a:t>
            </a:r>
          </a:p>
          <a:p>
            <a:r>
              <a:rPr lang="en-GB" dirty="0"/>
              <a:t>Each of these individual rules is known as a </a:t>
            </a:r>
            <a:r>
              <a:rPr lang="en-GB" dirty="0">
                <a:solidFill>
                  <a:srgbClr val="8D8959"/>
                </a:solidFill>
              </a:rPr>
              <a:t>production</a:t>
            </a:r>
          </a:p>
          <a:p>
            <a:r>
              <a:rPr lang="en-GB" dirty="0"/>
              <a:t>Which of these expressions are valid?</a:t>
            </a:r>
          </a:p>
          <a:p>
            <a:pPr marL="620713" indent="0">
              <a:buNone/>
            </a:pPr>
            <a:r>
              <a:rPr lang="en-GB" dirty="0"/>
              <a:t>7   7+3    45   -2    (5-3)   7-(6+8)    ((5-3)+4)</a:t>
            </a:r>
          </a:p>
        </p:txBody>
      </p:sp>
    </p:spTree>
    <p:extLst>
      <p:ext uri="{BB962C8B-B14F-4D97-AF65-F5344CB8AC3E}">
        <p14:creationId xmlns:p14="http://schemas.microsoft.com/office/powerpoint/2010/main" val="50938188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Production </a:t>
            </a:r>
            <a:r>
              <a:rPr lang="en-GB"/>
              <a:t>rules </a:t>
            </a:r>
            <a:r>
              <a:rPr lang="en-GB">
                <a:solidFill>
                  <a:srgbClr val="FF0000"/>
                </a:solidFill>
              </a:rPr>
              <a:t>Answers</a:t>
            </a:r>
            <a:endParaRPr lang="en-GB" dirty="0">
              <a:solidFill>
                <a:srgbClr val="FF0000"/>
              </a:solidFill>
            </a:endParaRPr>
          </a:p>
        </p:txBody>
      </p:sp>
      <p:sp>
        <p:nvSpPr>
          <p:cNvPr id="5" name="Text Placeholder 4"/>
          <p:cNvSpPr>
            <a:spLocks noGrp="1"/>
          </p:cNvSpPr>
          <p:nvPr>
            <p:ph type="body" sz="quarter" idx="14"/>
          </p:nvPr>
        </p:nvSpPr>
        <p:spPr>
          <a:xfrm>
            <a:off x="724279" y="1704179"/>
            <a:ext cx="7816471" cy="3453607"/>
          </a:xfrm>
        </p:spPr>
        <p:txBody>
          <a:bodyPr/>
          <a:lstStyle/>
          <a:p>
            <a:pPr marL="0" lvl="1" indent="0" defTabSz="620713">
              <a:buNone/>
            </a:pPr>
            <a:r>
              <a:rPr lang="en-GB" dirty="0"/>
              <a:t>&lt;expression&gt; ::= &lt;digit&gt; |(&lt;expression&gt;&lt;operator&gt;&lt;expression&gt;)</a:t>
            </a:r>
          </a:p>
          <a:p>
            <a:pPr marL="0" lvl="1" indent="0" defTabSz="620713">
              <a:buNone/>
            </a:pPr>
            <a:r>
              <a:rPr lang="en-GB" dirty="0"/>
              <a:t>&lt;digit&gt; ::= 0|1|2|3|4|5|6|7|8|9</a:t>
            </a:r>
          </a:p>
          <a:p>
            <a:pPr marL="0" lvl="1" indent="0" defTabSz="620713">
              <a:buNone/>
            </a:pPr>
            <a:r>
              <a:rPr lang="en-GB" dirty="0"/>
              <a:t>&lt;operator&gt; ::= + | -</a:t>
            </a:r>
          </a:p>
          <a:p>
            <a:pPr marL="620713" indent="0">
              <a:buNone/>
            </a:pPr>
            <a:r>
              <a:rPr lang="en-GB" dirty="0"/>
              <a:t>7 </a:t>
            </a:r>
            <a:r>
              <a:rPr lang="en-GB" dirty="0">
                <a:solidFill>
                  <a:srgbClr val="70BC22"/>
                </a:solidFill>
                <a:sym typeface="Wingdings" panose="05000000000000000000" pitchFamily="2" charset="2"/>
              </a:rPr>
              <a:t></a:t>
            </a:r>
            <a:r>
              <a:rPr lang="en-GB" dirty="0"/>
              <a:t>    7+3 </a:t>
            </a:r>
            <a:r>
              <a:rPr lang="en-GB" dirty="0">
                <a:solidFill>
                  <a:srgbClr val="FF0000"/>
                </a:solidFill>
                <a:sym typeface="Wingdings" panose="05000000000000000000" pitchFamily="2" charset="2"/>
              </a:rPr>
              <a:t></a:t>
            </a:r>
            <a:r>
              <a:rPr lang="en-GB" dirty="0"/>
              <a:t>    45</a:t>
            </a:r>
            <a:r>
              <a:rPr lang="en-GB" dirty="0">
                <a:solidFill>
                  <a:srgbClr val="FF0000"/>
                </a:solidFill>
                <a:sym typeface="Wingdings" panose="05000000000000000000" pitchFamily="2" charset="2"/>
              </a:rPr>
              <a:t> </a:t>
            </a:r>
            <a:r>
              <a:rPr lang="en-GB" dirty="0"/>
              <a:t>   -2</a:t>
            </a:r>
            <a:r>
              <a:rPr lang="en-GB" dirty="0">
                <a:solidFill>
                  <a:srgbClr val="FF0000"/>
                </a:solidFill>
                <a:sym typeface="Wingdings" panose="05000000000000000000" pitchFamily="2" charset="2"/>
              </a:rPr>
              <a:t> </a:t>
            </a:r>
            <a:r>
              <a:rPr lang="en-GB" dirty="0"/>
              <a:t>    (5-3)</a:t>
            </a:r>
            <a:r>
              <a:rPr lang="en-GB" dirty="0">
                <a:solidFill>
                  <a:srgbClr val="70BC22"/>
                </a:solidFill>
                <a:sym typeface="Wingdings" panose="05000000000000000000" pitchFamily="2" charset="2"/>
              </a:rPr>
              <a:t> </a:t>
            </a:r>
            <a:r>
              <a:rPr lang="en-GB" dirty="0"/>
              <a:t>   7-(6+8)</a:t>
            </a:r>
            <a:r>
              <a:rPr lang="en-GB" dirty="0">
                <a:solidFill>
                  <a:srgbClr val="70BC22"/>
                </a:solidFill>
                <a:sym typeface="Wingdings" panose="05000000000000000000" pitchFamily="2" charset="2"/>
              </a:rPr>
              <a:t> </a:t>
            </a:r>
            <a:r>
              <a:rPr lang="en-GB" dirty="0">
                <a:solidFill>
                  <a:srgbClr val="FF0000"/>
                </a:solidFill>
                <a:sym typeface="Wingdings" panose="05000000000000000000" pitchFamily="2" charset="2"/>
              </a:rPr>
              <a:t></a:t>
            </a:r>
            <a:r>
              <a:rPr lang="en-GB" dirty="0"/>
              <a:t>    </a:t>
            </a:r>
          </a:p>
          <a:p>
            <a:pPr marL="620713" indent="0">
              <a:buNone/>
            </a:pPr>
            <a:r>
              <a:rPr lang="en-GB" dirty="0"/>
              <a:t>((5-3)+4)</a:t>
            </a:r>
            <a:r>
              <a:rPr lang="en-GB" dirty="0">
                <a:solidFill>
                  <a:srgbClr val="70BC22"/>
                </a:solidFill>
                <a:sym typeface="Wingdings" panose="05000000000000000000" pitchFamily="2" charset="2"/>
              </a:rPr>
              <a:t> </a:t>
            </a:r>
            <a:endParaRPr lang="en-GB" dirty="0"/>
          </a:p>
          <a:p>
            <a:pPr marL="620713" lvl="1" indent="0">
              <a:buNone/>
            </a:pPr>
            <a:r>
              <a:rPr lang="en-GB" dirty="0"/>
              <a:t>7 is a digit, therefore an expression</a:t>
            </a:r>
          </a:p>
          <a:p>
            <a:pPr marL="620713" lvl="1" indent="0">
              <a:buNone/>
            </a:pPr>
            <a:r>
              <a:rPr lang="en-GB" dirty="0"/>
              <a:t>7 is a digit, + is an operator, 3 is a digit, but 7+3 is not a valid expression because it is missing the brackets</a:t>
            </a:r>
          </a:p>
          <a:p>
            <a:pPr marL="620713" lvl="1" indent="0">
              <a:buNone/>
            </a:pPr>
            <a:r>
              <a:rPr lang="en-GB" dirty="0"/>
              <a:t>Can you give reasons why the others are valid or not? </a:t>
            </a:r>
          </a:p>
        </p:txBody>
      </p:sp>
    </p:spTree>
    <p:extLst>
      <p:ext uri="{BB962C8B-B14F-4D97-AF65-F5344CB8AC3E}">
        <p14:creationId xmlns:p14="http://schemas.microsoft.com/office/powerpoint/2010/main" val="310746935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Parsing</a:t>
            </a:r>
          </a:p>
        </p:txBody>
      </p:sp>
      <p:sp>
        <p:nvSpPr>
          <p:cNvPr id="5" name="Text Placeholder 4"/>
          <p:cNvSpPr>
            <a:spLocks noGrp="1"/>
          </p:cNvSpPr>
          <p:nvPr>
            <p:ph type="body" sz="quarter" idx="14"/>
          </p:nvPr>
        </p:nvSpPr>
        <p:spPr>
          <a:xfrm>
            <a:off x="724279" y="1704179"/>
            <a:ext cx="7927351" cy="3453607"/>
          </a:xfrm>
        </p:spPr>
        <p:txBody>
          <a:bodyPr/>
          <a:lstStyle/>
          <a:p>
            <a:r>
              <a:rPr lang="en-GB" dirty="0"/>
              <a:t>The act of </a:t>
            </a:r>
            <a:r>
              <a:rPr lang="en-GB" dirty="0">
                <a:solidFill>
                  <a:srgbClr val="8D8959"/>
                </a:solidFill>
              </a:rPr>
              <a:t>parsing</a:t>
            </a:r>
            <a:r>
              <a:rPr lang="en-GB" dirty="0"/>
              <a:t> is checking an input string against the set of BNF rules to see if it is valid</a:t>
            </a:r>
          </a:p>
          <a:p>
            <a:r>
              <a:rPr lang="en-GB" dirty="0"/>
              <a:t>When a compiler or interpreter encounters an input like (8-(6+4)), it validates the input by building a tree according to the BNF rules</a:t>
            </a:r>
          </a:p>
        </p:txBody>
      </p:sp>
    </p:spTree>
    <p:extLst>
      <p:ext uri="{BB962C8B-B14F-4D97-AF65-F5344CB8AC3E}">
        <p14:creationId xmlns:p14="http://schemas.microsoft.com/office/powerpoint/2010/main" val="147141181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Parse tree</a:t>
            </a:r>
          </a:p>
        </p:txBody>
      </p:sp>
      <p:sp>
        <p:nvSpPr>
          <p:cNvPr id="5" name="Text Placeholder 4"/>
          <p:cNvSpPr>
            <a:spLocks noGrp="1"/>
          </p:cNvSpPr>
          <p:nvPr>
            <p:ph type="body" sz="quarter" idx="14"/>
          </p:nvPr>
        </p:nvSpPr>
        <p:spPr>
          <a:xfrm>
            <a:off x="724279" y="1704179"/>
            <a:ext cx="7957605" cy="3453607"/>
          </a:xfrm>
        </p:spPr>
        <p:txBody>
          <a:bodyPr/>
          <a:lstStyle/>
          <a:p>
            <a:pPr marL="444500" lvl="1" indent="0">
              <a:buNone/>
            </a:pPr>
            <a:r>
              <a:rPr lang="en-GB" dirty="0"/>
              <a:t>&lt;expression&gt; ::= &lt;digit&gt; | (&lt;expression&gt;&lt;operator&gt;&lt;expression&gt;)</a:t>
            </a:r>
          </a:p>
          <a:p>
            <a:pPr marL="444500" lvl="1" indent="0">
              <a:buNone/>
            </a:pPr>
            <a:r>
              <a:rPr lang="en-GB" dirty="0"/>
              <a:t>&lt;digit&gt; ::= 0|1|2|3|4|5|6|7|8|9</a:t>
            </a:r>
          </a:p>
          <a:p>
            <a:pPr marL="444500" lvl="1" indent="0">
              <a:buNone/>
            </a:pPr>
            <a:r>
              <a:rPr lang="en-GB" dirty="0"/>
              <a:t>&lt;operator&gt; ::= + | -</a:t>
            </a:r>
          </a:p>
          <a:p>
            <a:r>
              <a:rPr lang="en-GB" dirty="0"/>
              <a:t>Parse tree for (8-(6+4))</a:t>
            </a:r>
          </a:p>
        </p:txBody>
      </p:sp>
      <p:pic>
        <p:nvPicPr>
          <p:cNvPr id="1026" name="Picture 2" descr="C:\Users\Rob\AppData\Roaming\PixelMetrics\CaptureWiz\Temp\168.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158695" y="3676370"/>
            <a:ext cx="5054190" cy="25868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70527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Which of the following are English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312630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C:\Users\Gavin Parsons\AppData\Roaming\PixelMetrics\CaptureWiz\Temp\92.png"/>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973804" y="4825756"/>
            <a:ext cx="1916965" cy="91840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a:noFill/>
        </p:spPr>
        <p:txBody>
          <a:bodyPr/>
          <a:lstStyle/>
          <a:p>
            <a:r>
              <a:rPr lang="en-GB" dirty="0"/>
              <a:t>Syntax diagram - definition</a:t>
            </a:r>
          </a:p>
        </p:txBody>
      </p:sp>
      <p:sp>
        <p:nvSpPr>
          <p:cNvPr id="3" name="Text Placeholder 2"/>
          <p:cNvSpPr>
            <a:spLocks noGrp="1"/>
          </p:cNvSpPr>
          <p:nvPr>
            <p:ph type="body" sz="quarter" idx="14"/>
          </p:nvPr>
        </p:nvSpPr>
        <p:spPr>
          <a:xfrm>
            <a:off x="724280" y="1704179"/>
            <a:ext cx="7797229" cy="3453607"/>
          </a:xfrm>
        </p:spPr>
        <p:txBody>
          <a:bodyPr/>
          <a:lstStyle/>
          <a:p>
            <a:r>
              <a:rPr lang="en-GB" dirty="0"/>
              <a:t>Another way to represent context-free languages</a:t>
            </a:r>
          </a:p>
          <a:p>
            <a:r>
              <a:rPr lang="en-GB" dirty="0"/>
              <a:t>It is the graphical equivalent of BNF</a:t>
            </a:r>
          </a:p>
          <a:p>
            <a:r>
              <a:rPr lang="en-GB" dirty="0"/>
              <a:t>The symbols are:</a:t>
            </a:r>
          </a:p>
          <a:p>
            <a:pPr marL="2328863" lvl="1" indent="0" defTabSz="1528763">
              <a:buNone/>
            </a:pPr>
            <a:r>
              <a:rPr lang="en-GB" dirty="0"/>
              <a:t>Ellipse / circle = a terminal symbol (cannot be further broken down</a:t>
            </a:r>
          </a:p>
          <a:p>
            <a:pPr marL="2328863" lvl="1" indent="0" defTabSz="1528763">
              <a:buNone/>
            </a:pPr>
            <a:r>
              <a:rPr lang="en-GB" dirty="0"/>
              <a:t>Rectangle = a non-terminal symbol, which will be defined in another syntax diagram</a:t>
            </a:r>
          </a:p>
          <a:p>
            <a:pPr marL="2328863" lvl="1" indent="0" defTabSz="1528763">
              <a:buNone/>
            </a:pPr>
            <a:r>
              <a:rPr lang="en-GB" dirty="0"/>
              <a:t>Non-terminal element that may be used more than once</a:t>
            </a:r>
          </a:p>
          <a:p>
            <a:endParaRPr lang="en-GB" dirty="0"/>
          </a:p>
          <a:p>
            <a:pPr lvl="1"/>
            <a:endParaRPr lang="en-GB" dirty="0"/>
          </a:p>
        </p:txBody>
      </p:sp>
      <p:pic>
        <p:nvPicPr>
          <p:cNvPr id="6146" name="Picture 2" descr="C:\Users\Gavin Parsons\AppData\Roaming\PixelMetrics\CaptureWiz\Temp\90.png"/>
          <p:cNvPicPr>
            <a:picLocks noChangeAspect="1" noChangeArrowheads="1"/>
          </p:cNvPicPr>
          <p:nvPr/>
        </p:nvPicPr>
        <p:blipFill>
          <a:blip r:embed="rId4" cstate="screen">
            <a:extLst>
              <a:ext uri="{28A0092B-C50C-407E-A947-70E740481C1C}">
                <a14:useLocalDpi xmlns:a14="http://schemas.microsoft.com/office/drawing/2010/main"/>
              </a:ext>
            </a:extLst>
          </a:blip>
          <a:srcRect/>
          <a:stretch>
            <a:fillRect/>
          </a:stretch>
        </p:blipFill>
        <p:spPr bwMode="auto">
          <a:xfrm>
            <a:off x="1267243" y="3412788"/>
            <a:ext cx="1151778" cy="585876"/>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C:\Users\Gavin Parsons\AppData\Roaming\PixelMetrics\CaptureWiz\Temp\91.png"/>
          <p:cNvPicPr>
            <a:picLocks noChangeAspect="1" noChangeArrowheads="1"/>
          </p:cNvPicPr>
          <p:nvPr/>
        </p:nvPicPr>
        <p:blipFill>
          <a:blip r:embed="rId5" cstate="screen">
            <a:extLst>
              <a:ext uri="{28A0092B-C50C-407E-A947-70E740481C1C}">
                <a14:useLocalDpi xmlns:a14="http://schemas.microsoft.com/office/drawing/2010/main"/>
              </a:ext>
            </a:extLst>
          </a:blip>
          <a:srcRect/>
          <a:stretch>
            <a:fillRect/>
          </a:stretch>
        </p:blipFill>
        <p:spPr bwMode="auto">
          <a:xfrm>
            <a:off x="1254455" y="4190933"/>
            <a:ext cx="1151778" cy="5429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266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Rob\AppData\Roaming\PixelMetrics\CaptureWiz\Temp\91.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4528774" y="2706481"/>
            <a:ext cx="3756794" cy="3824997"/>
          </a:xfrm>
          <a:prstGeom prst="rect">
            <a:avLst/>
          </a:prstGeom>
          <a:noFill/>
          <a:extLst>
            <a:ext uri="{909E8E84-426E-40DD-AFC4-6F175D3DCCD1}">
              <a14:hiddenFill xmlns:a14="http://schemas.microsoft.com/office/drawing/2010/main">
                <a:solidFill>
                  <a:srgbClr val="FFFFFF"/>
                </a:solidFill>
              </a14:hiddenFill>
            </a:ext>
          </a:extLst>
        </p:spPr>
      </p:pic>
      <p:sp>
        <p:nvSpPr>
          <p:cNvPr id="2" name="Text Placeholder 1"/>
          <p:cNvSpPr>
            <a:spLocks noGrp="1"/>
          </p:cNvSpPr>
          <p:nvPr>
            <p:ph type="body" sz="quarter" idx="13"/>
          </p:nvPr>
        </p:nvSpPr>
        <p:spPr/>
        <p:txBody>
          <a:bodyPr/>
          <a:lstStyle/>
          <a:p>
            <a:r>
              <a:rPr lang="en-GB"/>
              <a:t>Syntax diagram – Example</a:t>
            </a:r>
            <a:endParaRPr lang="en-GB" dirty="0"/>
          </a:p>
        </p:txBody>
      </p:sp>
      <p:sp>
        <p:nvSpPr>
          <p:cNvPr id="3" name="Text Placeholder 2"/>
          <p:cNvSpPr>
            <a:spLocks noGrp="1"/>
          </p:cNvSpPr>
          <p:nvPr>
            <p:ph type="body" sz="quarter" idx="14"/>
          </p:nvPr>
        </p:nvSpPr>
        <p:spPr/>
        <p:txBody>
          <a:bodyPr/>
          <a:lstStyle/>
          <a:p>
            <a:r>
              <a:rPr lang="en-GB"/>
              <a:t>The syntax diagram representing a positive integer is as follows:</a:t>
            </a:r>
          </a:p>
          <a:p>
            <a:r>
              <a:rPr lang="en-GB"/>
              <a:t>Which of the following </a:t>
            </a:r>
            <a:br>
              <a:rPr lang="en-GB"/>
            </a:br>
            <a:r>
              <a:rPr lang="en-GB"/>
              <a:t>are valid integers?</a:t>
            </a:r>
          </a:p>
          <a:p>
            <a:pPr lvl="1"/>
            <a:r>
              <a:rPr lang="en-GB"/>
              <a:t>56</a:t>
            </a:r>
          </a:p>
          <a:p>
            <a:pPr lvl="1"/>
            <a:r>
              <a:rPr lang="en-GB"/>
              <a:t>012</a:t>
            </a:r>
          </a:p>
          <a:p>
            <a:pPr lvl="1"/>
            <a:r>
              <a:rPr lang="en-GB"/>
              <a:t>-8</a:t>
            </a:r>
          </a:p>
          <a:p>
            <a:pPr lvl="1"/>
            <a:r>
              <a:rPr lang="en-GB"/>
              <a:t>0</a:t>
            </a:r>
          </a:p>
          <a:p>
            <a:pPr lvl="1"/>
            <a:r>
              <a:rPr lang="en-GB"/>
              <a:t>5,789</a:t>
            </a:r>
          </a:p>
          <a:p>
            <a:pPr lvl="1"/>
            <a:r>
              <a:rPr lang="en-GB"/>
              <a:t>7054033</a:t>
            </a:r>
          </a:p>
          <a:p>
            <a:endParaRPr lang="en-GB"/>
          </a:p>
          <a:p>
            <a:endParaRPr lang="en-GB" dirty="0"/>
          </a:p>
        </p:txBody>
      </p:sp>
      <p:pic>
        <p:nvPicPr>
          <p:cNvPr id="10" name="Picture 9" descr="Logo Unit 9.ai"/>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293600" y="6339600"/>
            <a:ext cx="1476000" cy="294359"/>
          </a:xfrm>
          <a:prstGeom prst="rect">
            <a:avLst/>
          </a:prstGeom>
        </p:spPr>
      </p:pic>
    </p:spTree>
    <p:extLst>
      <p:ext uri="{BB962C8B-B14F-4D97-AF65-F5344CB8AC3E}">
        <p14:creationId xmlns:p14="http://schemas.microsoft.com/office/powerpoint/2010/main" val="15705148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Example </a:t>
            </a:r>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&lt;value&gt;&lt;digit&gt;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3150185404"/>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GB" sz="1600" dirty="0">
                        <a:latin typeface="Arial" panose="020B0604020202020204" pitchFamily="34" charset="0"/>
                        <a:cs typeface="Arial" panose="020B0604020202020204" pitchFamily="34" charset="0"/>
                      </a:endParaRPr>
                    </a:p>
                  </a:txBody>
                  <a:tcPr anchor="ct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74578836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a:t>Example </a:t>
            </a:r>
            <a:r>
              <a:rPr lang="en-GB">
                <a:solidFill>
                  <a:srgbClr val="FF0000"/>
                </a:solidFill>
              </a:rPr>
              <a:t>Answer</a:t>
            </a:r>
            <a:endParaRPr lang="en-GB" dirty="0"/>
          </a:p>
        </p:txBody>
      </p:sp>
      <p:sp>
        <p:nvSpPr>
          <p:cNvPr id="3" name="Text Placeholder 2"/>
          <p:cNvSpPr>
            <a:spLocks noGrp="1"/>
          </p:cNvSpPr>
          <p:nvPr>
            <p:ph type="body" sz="quarter" idx="14"/>
          </p:nvPr>
        </p:nvSpPr>
        <p:spPr>
          <a:xfrm>
            <a:off x="806400" y="1704180"/>
            <a:ext cx="7797230" cy="846516"/>
          </a:xfrm>
        </p:spPr>
        <p:txBody>
          <a:bodyPr/>
          <a:lstStyle/>
          <a:p>
            <a:r>
              <a:rPr lang="en-GB" dirty="0">
                <a:solidFill>
                  <a:srgbClr val="979A78"/>
                </a:solidFill>
              </a:rPr>
              <a:t>&lt;digit&gt; </a:t>
            </a:r>
            <a:r>
              <a:rPr lang="en-GB" dirty="0"/>
              <a:t>and </a:t>
            </a:r>
            <a:r>
              <a:rPr lang="en-GB" dirty="0">
                <a:solidFill>
                  <a:srgbClr val="979A78"/>
                </a:solidFill>
              </a:rPr>
              <a:t>&lt;letter&gt; </a:t>
            </a:r>
            <a:r>
              <a:rPr lang="en-GB" dirty="0"/>
              <a:t>have been defined to represent a digit from 0-9 and a letter from A-Z respectively</a:t>
            </a:r>
          </a:p>
        </p:txBody>
      </p:sp>
      <p:sp>
        <p:nvSpPr>
          <p:cNvPr id="4" name="TextBox 3"/>
          <p:cNvSpPr txBox="1"/>
          <p:nvPr/>
        </p:nvSpPr>
        <p:spPr>
          <a:xfrm>
            <a:off x="724280" y="2550696"/>
            <a:ext cx="5231043" cy="3816429"/>
          </a:xfrm>
          <a:prstGeom prst="rect">
            <a:avLst/>
          </a:prstGeom>
          <a:noFill/>
        </p:spPr>
        <p:txBody>
          <a:bodyPr wrap="square" rtlCol="0">
            <a:spAutoFit/>
          </a:bodyPr>
          <a:lstStyle/>
          <a:p>
            <a:pPr marL="342900" indent="-342900">
              <a:buFont typeface="Arial" panose="020B0604020202020204" pitchFamily="34" charset="0"/>
              <a:buChar char="•"/>
            </a:pPr>
            <a:r>
              <a:rPr lang="en-GB" sz="2500" dirty="0">
                <a:latin typeface="Arial"/>
                <a:cs typeface="Arial"/>
              </a:rPr>
              <a:t>The </a:t>
            </a:r>
            <a:r>
              <a:rPr lang="en-GB" sz="2500" dirty="0">
                <a:solidFill>
                  <a:srgbClr val="979A78"/>
                </a:solidFill>
                <a:latin typeface="Arial"/>
                <a:cs typeface="Arial"/>
              </a:rPr>
              <a:t>+</a:t>
            </a:r>
            <a:r>
              <a:rPr lang="en-GB" sz="2500" dirty="0">
                <a:latin typeface="Arial"/>
                <a:cs typeface="Arial"/>
              </a:rPr>
              <a:t> sign may also be used</a:t>
            </a:r>
          </a:p>
          <a:p>
            <a:pPr marL="342900" indent="-342900">
              <a:spcBef>
                <a:spcPts val="600"/>
              </a:spcBef>
              <a:buFont typeface="Arial" panose="020B0604020202020204" pitchFamily="34" charset="0"/>
              <a:buChar char="•"/>
            </a:pPr>
            <a:r>
              <a:rPr lang="en-GB" sz="2500" dirty="0">
                <a:solidFill>
                  <a:srgbClr val="979A78"/>
                </a:solidFill>
                <a:latin typeface="Arial"/>
                <a:cs typeface="Arial"/>
              </a:rPr>
              <a:t>value</a:t>
            </a:r>
            <a:r>
              <a:rPr lang="en-GB" sz="2500" dirty="0">
                <a:latin typeface="Arial"/>
                <a:cs typeface="Arial"/>
              </a:rPr>
              <a:t> and </a:t>
            </a:r>
            <a:r>
              <a:rPr lang="en-GB" sz="2500" dirty="0">
                <a:solidFill>
                  <a:srgbClr val="979A78"/>
                </a:solidFill>
                <a:latin typeface="Arial"/>
                <a:cs typeface="Arial"/>
              </a:rPr>
              <a:t>sum</a:t>
            </a:r>
            <a:r>
              <a:rPr lang="en-GB" sz="2500" dirty="0">
                <a:latin typeface="Arial"/>
                <a:cs typeface="Arial"/>
              </a:rPr>
              <a:t> are defined as follows:</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&lt;sum&gt; ::= &lt;term&gt;+&lt;term&gt;| &lt;sum&gt;+&lt;term&gt;</a:t>
            </a:r>
          </a:p>
          <a:p>
            <a:pPr marL="355600" lvl="1">
              <a:spcBef>
                <a:spcPts val="600"/>
              </a:spcBef>
            </a:pPr>
            <a:r>
              <a:rPr lang="en-GB" dirty="0">
                <a:solidFill>
                  <a:srgbClr val="979A78"/>
                </a:solidFill>
                <a:latin typeface="Arial" panose="020B0604020202020204" pitchFamily="34" charset="0"/>
                <a:cs typeface="Arial" panose="020B0604020202020204" pitchFamily="34" charset="0"/>
              </a:rPr>
              <a:t>&lt;term&gt; ::= &lt;value&gt; | letter&gt;</a:t>
            </a:r>
          </a:p>
          <a:p>
            <a:pPr marL="355600" lvl="1">
              <a:spcBef>
                <a:spcPts val="600"/>
              </a:spcBef>
              <a:spcAft>
                <a:spcPts val="1200"/>
              </a:spcAft>
              <a:buNone/>
            </a:pPr>
            <a:r>
              <a:rPr lang="en-GB" dirty="0">
                <a:solidFill>
                  <a:srgbClr val="979A78"/>
                </a:solidFill>
                <a:latin typeface="Arial" panose="020B0604020202020204" pitchFamily="34" charset="0"/>
                <a:cs typeface="Arial" panose="020B0604020202020204" pitchFamily="34" charset="0"/>
              </a:rPr>
              <a:t>&lt;value&gt; ::= &lt;digit&gt; | &lt;digit&gt;&lt;value&gt;</a:t>
            </a:r>
          </a:p>
          <a:p>
            <a:pPr marL="742950" lvl="1" indent="-285750">
              <a:spcBef>
                <a:spcPts val="600"/>
              </a:spcBef>
              <a:buFont typeface="Arial" panose="020B0604020202020204" pitchFamily="34" charset="0"/>
              <a:buChar char="•"/>
            </a:pPr>
            <a:r>
              <a:rPr lang="en-GB" sz="2000" dirty="0">
                <a:solidFill>
                  <a:srgbClr val="8D8959"/>
                </a:solidFill>
                <a:latin typeface="Arial"/>
                <a:cs typeface="Arial"/>
              </a:rPr>
              <a:t>Complete the table to show </a:t>
            </a:r>
            <a:br>
              <a:rPr lang="en-GB" sz="2000" dirty="0">
                <a:solidFill>
                  <a:srgbClr val="8D8959"/>
                </a:solidFill>
                <a:latin typeface="Arial"/>
                <a:cs typeface="Arial"/>
              </a:rPr>
            </a:br>
            <a:r>
              <a:rPr lang="en-GB" sz="2000" dirty="0">
                <a:solidFill>
                  <a:srgbClr val="8D8959"/>
                </a:solidFill>
                <a:latin typeface="Arial"/>
                <a:cs typeface="Arial"/>
              </a:rPr>
              <a:t>whether each expression is a digit, </a:t>
            </a:r>
            <a:br>
              <a:rPr lang="en-GB" sz="2000" dirty="0">
                <a:solidFill>
                  <a:srgbClr val="8D8959"/>
                </a:solidFill>
                <a:latin typeface="Arial"/>
                <a:cs typeface="Arial"/>
              </a:rPr>
            </a:br>
            <a:r>
              <a:rPr lang="en-GB" sz="2000" dirty="0">
                <a:solidFill>
                  <a:srgbClr val="8D8959"/>
                </a:solidFill>
                <a:latin typeface="Arial"/>
                <a:cs typeface="Arial"/>
              </a:rPr>
              <a:t>value, term, sum or not defined</a:t>
            </a:r>
          </a:p>
          <a:p>
            <a:endParaRPr lang="en-GB" dirty="0"/>
          </a:p>
        </p:txBody>
      </p:sp>
      <p:graphicFrame>
        <p:nvGraphicFramePr>
          <p:cNvPr id="5" name="Table 4"/>
          <p:cNvGraphicFramePr>
            <a:graphicFrameLocks noGrp="1"/>
          </p:cNvGraphicFramePr>
          <p:nvPr>
            <p:extLst>
              <p:ext uri="{D42A27DB-BD31-4B8C-83A1-F6EECF244321}">
                <p14:modId xmlns:p14="http://schemas.microsoft.com/office/powerpoint/2010/main" val="408041331"/>
              </p:ext>
            </p:extLst>
          </p:nvPr>
        </p:nvGraphicFramePr>
        <p:xfrm>
          <a:off x="5809190" y="2738960"/>
          <a:ext cx="2664183" cy="3435660"/>
        </p:xfrm>
        <a:graphic>
          <a:graphicData uri="http://schemas.openxmlformats.org/drawingml/2006/table">
            <a:tbl>
              <a:tblPr firstRow="1" bandRow="1">
                <a:tableStyleId>{5C22544A-7EE6-4342-B048-85BDC9FD1C3A}</a:tableStyleId>
              </a:tblPr>
              <a:tblGrid>
                <a:gridCol w="1317943">
                  <a:extLst>
                    <a:ext uri="{9D8B030D-6E8A-4147-A177-3AD203B41FA5}">
                      <a16:colId xmlns:a16="http://schemas.microsoft.com/office/drawing/2014/main" val="20000"/>
                    </a:ext>
                  </a:extLst>
                </a:gridCol>
                <a:gridCol w="1346240">
                  <a:extLst>
                    <a:ext uri="{9D8B030D-6E8A-4147-A177-3AD203B41FA5}">
                      <a16:colId xmlns:a16="http://schemas.microsoft.com/office/drawing/2014/main" val="20001"/>
                    </a:ext>
                  </a:extLst>
                </a:gridCol>
              </a:tblGrid>
              <a:tr h="450690">
                <a:tc>
                  <a:txBody>
                    <a:bodyPr/>
                    <a:lstStyle/>
                    <a:p>
                      <a:pPr algn="ctr"/>
                      <a:r>
                        <a:rPr lang="en-GB" sz="1400" dirty="0">
                          <a:latin typeface="Arial" panose="020B0604020202020204" pitchFamily="34" charset="0"/>
                          <a:cs typeface="Arial" panose="020B0604020202020204" pitchFamily="34" charset="0"/>
                        </a:rPr>
                        <a:t>expression</a:t>
                      </a:r>
                    </a:p>
                  </a:txBody>
                  <a:tcPr anchor="ctr">
                    <a:lnB w="38100" cmpd="sng">
                      <a:noFill/>
                    </a:lnB>
                    <a:solidFill>
                      <a:srgbClr val="979A78"/>
                    </a:solidFill>
                  </a:tcPr>
                </a:tc>
                <a:tc>
                  <a:txBody>
                    <a:bodyPr/>
                    <a:lstStyle/>
                    <a:p>
                      <a:pPr algn="ctr"/>
                      <a:r>
                        <a:rPr lang="en-GB" sz="1400" dirty="0">
                          <a:latin typeface="Arial" panose="020B0604020202020204" pitchFamily="34" charset="0"/>
                          <a:cs typeface="Arial" panose="020B0604020202020204" pitchFamily="34" charset="0"/>
                        </a:rPr>
                        <a:t>Digit, value, sum, term or  not defined</a:t>
                      </a:r>
                    </a:p>
                  </a:txBody>
                  <a:tcPr anchor="ctr">
                    <a:lnB w="38100" cmpd="sng">
                      <a:noFill/>
                    </a:lnB>
                    <a:solidFill>
                      <a:srgbClr val="979A78"/>
                    </a:solidFill>
                  </a:tcPr>
                </a:tc>
                <a:extLst>
                  <a:ext uri="{0D108BD9-81ED-4DB2-BD59-A6C34878D82A}">
                    <a16:rowId xmlns:a16="http://schemas.microsoft.com/office/drawing/2014/main" val="10000"/>
                  </a:ext>
                </a:extLst>
              </a:tr>
              <a:tr h="450690">
                <a:tc>
                  <a:txBody>
                    <a:bodyPr/>
                    <a:lstStyle/>
                    <a:p>
                      <a:pPr algn="ctr"/>
                      <a:r>
                        <a:rPr lang="en-GB" sz="2000" dirty="0">
                          <a:latin typeface="Arial" panose="020B0604020202020204" pitchFamily="34" charset="0"/>
                          <a:cs typeface="Arial" panose="020B0604020202020204" pitchFamily="34" charset="0"/>
                        </a:rPr>
                        <a:t>1234</a:t>
                      </a:r>
                    </a:p>
                  </a:txBody>
                  <a:tcPr anchor="ctr">
                    <a:lnL w="12700" cmpd="sng">
                      <a:noFill/>
                    </a:lnL>
                    <a:lnR w="12700" cap="flat" cmpd="sng" algn="ctr">
                      <a:solidFill>
                        <a:srgbClr val="8D8959"/>
                      </a:solidFill>
                      <a:prstDash val="solid"/>
                      <a:round/>
                      <a:headEnd type="none" w="med" len="med"/>
                      <a:tailEnd type="none" w="med" len="med"/>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a:t>
                      </a:r>
                    </a:p>
                  </a:txBody>
                  <a:tcPr>
                    <a:lnL w="12700" cap="flat" cmpd="sng" algn="ctr">
                      <a:solidFill>
                        <a:srgbClr val="8D8959"/>
                      </a:solidFill>
                      <a:prstDash val="solid"/>
                      <a:round/>
                      <a:headEnd type="none" w="med" len="med"/>
                      <a:tailEnd type="none" w="med" len="med"/>
                    </a:lnL>
                    <a:lnR w="12700" cmpd="sng">
                      <a:noFill/>
                    </a:lnR>
                    <a:lnT w="38100" cmpd="sng">
                      <a:noFill/>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1"/>
                  </a:ext>
                </a:extLst>
              </a:tr>
              <a:tr h="450690">
                <a:tc>
                  <a:txBody>
                    <a:bodyPr/>
                    <a:lstStyle/>
                    <a:p>
                      <a:pPr algn="ctr"/>
                      <a:r>
                        <a:rPr lang="en-GB" sz="2000" dirty="0">
                          <a:latin typeface="Arial" panose="020B0604020202020204" pitchFamily="34" charset="0"/>
                          <a:cs typeface="Arial" panose="020B0604020202020204" pitchFamily="34" charset="0"/>
                        </a:rPr>
                        <a:t>0 + A</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sum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2"/>
                  </a:ext>
                </a:extLst>
              </a:tr>
              <a:tr h="450690">
                <a:tc>
                  <a:txBody>
                    <a:bodyPr/>
                    <a:lstStyle/>
                    <a:p>
                      <a:pPr algn="ctr"/>
                      <a:r>
                        <a:rPr lang="en-GB" sz="2000" dirty="0">
                          <a:latin typeface="Arial" panose="020B0604020202020204" pitchFamily="34" charset="0"/>
                          <a:cs typeface="Arial" panose="020B0604020202020204" pitchFamily="34" charset="0"/>
                        </a:rPr>
                        <a:t>8+1+6</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3"/>
                  </a:ext>
                </a:extLst>
              </a:tr>
              <a:tr h="450690">
                <a:tc>
                  <a:txBody>
                    <a:bodyPr/>
                    <a:lstStyle/>
                    <a:p>
                      <a:pPr algn="ctr"/>
                      <a:r>
                        <a:rPr lang="en-GB" sz="2000" dirty="0">
                          <a:latin typeface="Arial" panose="020B0604020202020204" pitchFamily="34" charset="0"/>
                          <a:cs typeface="Arial" panose="020B0604020202020204" pitchFamily="34" charset="0"/>
                        </a:rPr>
                        <a:t>XY</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not defined</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4"/>
                  </a:ext>
                </a:extLst>
              </a:tr>
              <a:tr h="450690">
                <a:tc>
                  <a:txBody>
                    <a:bodyPr/>
                    <a:lstStyle/>
                    <a:p>
                      <a:pPr algn="ctr"/>
                      <a:r>
                        <a:rPr lang="en-GB" sz="2000" dirty="0">
                          <a:latin typeface="Arial" panose="020B0604020202020204" pitchFamily="34" charset="0"/>
                          <a:cs typeface="Arial" panose="020B0604020202020204" pitchFamily="34" charset="0"/>
                        </a:rPr>
                        <a:t>01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GB" sz="1600" dirty="0">
                          <a:solidFill>
                            <a:srgbClr val="FF0000"/>
                          </a:solidFill>
                          <a:latin typeface="Arial" panose="020B0604020202020204" pitchFamily="34" charset="0"/>
                          <a:cs typeface="Arial" panose="020B0604020202020204" pitchFamily="34" charset="0"/>
                        </a:rPr>
                        <a:t>value, term </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5"/>
                  </a:ext>
                </a:extLst>
              </a:tr>
              <a:tr h="450690">
                <a:tc>
                  <a:txBody>
                    <a:bodyPr/>
                    <a:lstStyle/>
                    <a:p>
                      <a:pPr algn="ctr"/>
                      <a:r>
                        <a:rPr lang="en-GB" sz="2000" dirty="0">
                          <a:latin typeface="Arial" panose="020B0604020202020204" pitchFamily="34" charset="0"/>
                          <a:cs typeface="Arial" panose="020B0604020202020204" pitchFamily="34" charset="0"/>
                        </a:rPr>
                        <a:t>X+Y+3+1</a:t>
                      </a:r>
                    </a:p>
                  </a:txBody>
                  <a:tcPr anchor="ctr">
                    <a:lnL w="12700" cmpd="sng">
                      <a:noFill/>
                    </a:lnL>
                    <a:lnR w="12700" cap="flat" cmpd="sng" algn="ctr">
                      <a:solidFill>
                        <a:srgbClr val="8D8959"/>
                      </a:solidFill>
                      <a:prstDash val="solid"/>
                      <a:round/>
                      <a:headEnd type="none" w="med" len="med"/>
                      <a:tailEnd type="none" w="med" len="med"/>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indent="0" algn="ctr" defTabSz="457200" rtl="0" eaLnBrk="1" fontAlgn="auto" latinLnBrk="0" hangingPunct="1">
                        <a:lnSpc>
                          <a:spcPct val="100000"/>
                        </a:lnSpc>
                        <a:spcBef>
                          <a:spcPts val="0"/>
                        </a:spcBef>
                        <a:spcAft>
                          <a:spcPts val="0"/>
                        </a:spcAft>
                        <a:buClrTx/>
                        <a:buSzTx/>
                        <a:buFontTx/>
                        <a:buNone/>
                        <a:tabLst/>
                        <a:defRPr/>
                      </a:pPr>
                      <a:r>
                        <a:rPr lang="en-GB" sz="1600" dirty="0">
                          <a:solidFill>
                            <a:srgbClr val="FF0000"/>
                          </a:solidFill>
                          <a:latin typeface="Arial" panose="020B0604020202020204" pitchFamily="34" charset="0"/>
                          <a:cs typeface="Arial" panose="020B0604020202020204" pitchFamily="34" charset="0"/>
                        </a:rPr>
                        <a:t>sum</a:t>
                      </a:r>
                    </a:p>
                  </a:txBody>
                  <a:tcPr>
                    <a:lnL w="12700" cap="flat" cmpd="sng" algn="ctr">
                      <a:solidFill>
                        <a:srgbClr val="8D8959"/>
                      </a:solidFill>
                      <a:prstDash val="solid"/>
                      <a:round/>
                      <a:headEnd type="none" w="med" len="med"/>
                      <a:tailEnd type="none" w="med" len="med"/>
                    </a:lnL>
                    <a:lnR w="12700" cmpd="sng">
                      <a:noFill/>
                    </a:lnR>
                    <a:lnT w="12700" cap="flat" cmpd="sng" algn="ctr">
                      <a:solidFill>
                        <a:srgbClr val="8D8959"/>
                      </a:solidFill>
                      <a:prstDash val="solid"/>
                      <a:round/>
                      <a:headEnd type="none" w="med" len="med"/>
                      <a:tailEnd type="none" w="med" len="med"/>
                    </a:lnT>
                    <a:lnB w="12700" cap="flat" cmpd="sng" algn="ctr">
                      <a:solidFill>
                        <a:srgbClr val="8D8959"/>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25673038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a:t>
            </a:r>
          </a:p>
        </p:txBody>
      </p:sp>
      <p:sp>
        <p:nvSpPr>
          <p:cNvPr id="3" name="Text Placeholder 2"/>
          <p:cNvSpPr>
            <a:spLocks noGrp="1"/>
          </p:cNvSpPr>
          <p:nvPr>
            <p:ph type="body" sz="quarter" idx="14"/>
          </p:nvPr>
        </p:nvSpPr>
        <p:spPr>
          <a:xfrm>
            <a:off x="724280" y="1704179"/>
            <a:ext cx="7797230" cy="3911175"/>
          </a:xfrm>
        </p:spPr>
        <p:txBody>
          <a:bodyPr/>
          <a:lstStyle/>
          <a:p>
            <a:pPr>
              <a:spcBef>
                <a:spcPts val="600"/>
              </a:spcBef>
            </a:pPr>
            <a:r>
              <a:rPr lang="en-GB" dirty="0"/>
              <a:t>Now draw the syntax diagram that is equivalent to the following BNF productions</a:t>
            </a:r>
          </a:p>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93988011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Syntax diagram </a:t>
            </a:r>
            <a:r>
              <a:rPr lang="en-GB" dirty="0">
                <a:solidFill>
                  <a:srgbClr val="FF0000"/>
                </a:solidFill>
              </a:rPr>
              <a:t>(Partial answer)</a:t>
            </a:r>
          </a:p>
        </p:txBody>
      </p:sp>
      <p:sp>
        <p:nvSpPr>
          <p:cNvPr id="3" name="Text Placeholder 2"/>
          <p:cNvSpPr>
            <a:spLocks noGrp="1"/>
          </p:cNvSpPr>
          <p:nvPr>
            <p:ph type="body" sz="quarter" idx="14"/>
          </p:nvPr>
        </p:nvSpPr>
        <p:spPr>
          <a:xfrm>
            <a:off x="724280" y="1704179"/>
            <a:ext cx="7797230" cy="4980400"/>
          </a:xfrm>
        </p:spPr>
        <p:txBody>
          <a:bodyPr/>
          <a:lstStyle/>
          <a:p>
            <a:pPr marL="173037" lvl="1" indent="0">
              <a:spcBef>
                <a:spcPts val="600"/>
              </a:spcBef>
              <a:buNone/>
            </a:pPr>
            <a:r>
              <a:rPr lang="en-GB" sz="1900" dirty="0"/>
              <a:t>&lt;sum&gt; ::= &lt;term&gt;+&lt;term&gt;| &lt;sum&gt;+&lt;term&gt;</a:t>
            </a:r>
          </a:p>
          <a:p>
            <a:pPr marL="173037" lvl="1" indent="0">
              <a:spcBef>
                <a:spcPts val="600"/>
              </a:spcBef>
              <a:buNone/>
            </a:pPr>
            <a:r>
              <a:rPr lang="en-GB" sz="1900" dirty="0"/>
              <a:t>&lt;term&gt; ::= &lt;value&gt; | letter&gt;</a:t>
            </a:r>
          </a:p>
          <a:p>
            <a:pPr marL="173037" lvl="1" indent="0">
              <a:spcBef>
                <a:spcPts val="600"/>
              </a:spcBef>
              <a:buNone/>
            </a:pPr>
            <a:r>
              <a:rPr lang="en-GB" sz="1900" dirty="0"/>
              <a:t>&lt;value&gt; ::= &lt;digit&gt; | &lt;value&gt;&lt;digit&gt;</a:t>
            </a:r>
          </a:p>
          <a:p>
            <a:pPr marL="173037" lvl="1" indent="0">
              <a:spcBef>
                <a:spcPts val="600"/>
              </a:spcBef>
              <a:buNone/>
            </a:pPr>
            <a:endParaRPr lang="en-GB" sz="1900" dirty="0"/>
          </a:p>
          <a:p>
            <a:pPr marL="160338" indent="-342900">
              <a:spcBef>
                <a:spcPts val="600"/>
              </a:spcBef>
            </a:pPr>
            <a:endParaRPr lang="en-GB" dirty="0"/>
          </a:p>
          <a:p>
            <a:pPr marL="160338" indent="-342900">
              <a:spcBef>
                <a:spcPts val="600"/>
              </a:spcBef>
            </a:pPr>
            <a:endParaRPr lang="en-GB" dirty="0"/>
          </a:p>
          <a:p>
            <a:pPr marL="160338" indent="-342900"/>
            <a:r>
              <a:rPr lang="en-GB" dirty="0"/>
              <a:t>Identify a terminal symbol</a:t>
            </a:r>
          </a:p>
          <a:p>
            <a:pPr marL="0" indent="0">
              <a:spcBef>
                <a:spcPts val="600"/>
              </a:spcBef>
              <a:buNone/>
            </a:pPr>
            <a:r>
              <a:rPr lang="en-GB" sz="2000" i="1" dirty="0"/>
              <a:t>Note: A full answer would need to include syntax diagrams for </a:t>
            </a:r>
            <a:r>
              <a:rPr lang="en-GB" sz="2000" b="1" dirty="0"/>
              <a:t>term</a:t>
            </a:r>
            <a:r>
              <a:rPr lang="en-GB" sz="2000" i="1" dirty="0"/>
              <a:t> and </a:t>
            </a:r>
            <a:r>
              <a:rPr lang="en-GB" sz="2000" b="1" dirty="0"/>
              <a:t>value</a:t>
            </a:r>
            <a:r>
              <a:rPr lang="en-GB" sz="2000" i="1" dirty="0"/>
              <a:t> and diagrams for </a:t>
            </a:r>
            <a:r>
              <a:rPr lang="en-GB" sz="2000" b="1" dirty="0"/>
              <a:t>letter</a:t>
            </a:r>
            <a:r>
              <a:rPr lang="en-GB" sz="2000" i="1" dirty="0"/>
              <a:t> and </a:t>
            </a:r>
            <a:r>
              <a:rPr lang="en-GB" sz="2000" b="1" dirty="0"/>
              <a:t>digit</a:t>
            </a:r>
          </a:p>
          <a:p>
            <a:pPr marL="160338" indent="-342900">
              <a:spcBef>
                <a:spcPts val="600"/>
              </a:spcBef>
            </a:pPr>
            <a:endParaRPr lang="en-GB" dirty="0"/>
          </a:p>
          <a:p>
            <a:pPr marL="160338" indent="-342900">
              <a:spcBef>
                <a:spcPts val="600"/>
              </a:spcBef>
            </a:pPr>
            <a:endParaRPr lang="en-GB" dirty="0"/>
          </a:p>
          <a:p>
            <a:pPr marL="0" indent="0">
              <a:buNone/>
            </a:pPr>
            <a:endParaRPr lang="en-GB" dirty="0"/>
          </a:p>
          <a:p>
            <a:pPr marL="0" indent="0">
              <a:buNone/>
            </a:pPr>
            <a:endParaRPr lang="en-GB" dirty="0"/>
          </a:p>
        </p:txBody>
      </p:sp>
      <p:pic>
        <p:nvPicPr>
          <p:cNvPr id="6146" name="Picture 2" descr="C:\Users\Rob\AppData\Roaming\PixelMetrics\CaptureWiz\Temp\35.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908145" y="3320807"/>
            <a:ext cx="7429500" cy="1613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781416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Worksheet</a:t>
            </a:r>
          </a:p>
        </p:txBody>
      </p:sp>
      <p:sp>
        <p:nvSpPr>
          <p:cNvPr id="3" name="Text Placeholder 2"/>
          <p:cNvSpPr>
            <a:spLocks noGrp="1"/>
          </p:cNvSpPr>
          <p:nvPr>
            <p:ph type="body" sz="quarter" idx="14"/>
          </p:nvPr>
        </p:nvSpPr>
        <p:spPr/>
        <p:txBody>
          <a:bodyPr/>
          <a:lstStyle/>
          <a:p>
            <a:r>
              <a:rPr lang="en-GB" dirty="0"/>
              <a:t>Complete </a:t>
            </a:r>
            <a:r>
              <a:rPr lang="en-GB" b="1" dirty="0"/>
              <a:t>Task 3 </a:t>
            </a:r>
            <a:r>
              <a:rPr lang="en-GB" dirty="0"/>
              <a:t>on the worksheet</a:t>
            </a:r>
          </a:p>
        </p:txBody>
      </p:sp>
    </p:spTree>
    <p:extLst>
      <p:ext uri="{BB962C8B-B14F-4D97-AF65-F5344CB8AC3E}">
        <p14:creationId xmlns:p14="http://schemas.microsoft.com/office/powerpoint/2010/main" val="30532672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Plenary</a:t>
            </a:r>
          </a:p>
        </p:txBody>
      </p:sp>
      <p:sp>
        <p:nvSpPr>
          <p:cNvPr id="3" name="Text Placeholder 2"/>
          <p:cNvSpPr>
            <a:spLocks noGrp="1"/>
          </p:cNvSpPr>
          <p:nvPr>
            <p:ph type="body" sz="quarter" idx="14"/>
          </p:nvPr>
        </p:nvSpPr>
        <p:spPr>
          <a:xfrm>
            <a:off x="724280" y="1704179"/>
            <a:ext cx="8032370" cy="3453607"/>
          </a:xfrm>
        </p:spPr>
        <p:txBody>
          <a:bodyPr/>
          <a:lstStyle/>
          <a:p>
            <a:r>
              <a:rPr lang="en-GB" dirty="0"/>
              <a:t>What methods may be used to represent regular languages?</a:t>
            </a:r>
          </a:p>
          <a:p>
            <a:r>
              <a:rPr lang="en-GB" dirty="0"/>
              <a:t>What methods may be used to represent context-free languages?</a:t>
            </a:r>
          </a:p>
          <a:p>
            <a:r>
              <a:rPr lang="en-GB" dirty="0"/>
              <a:t>Give a description of Backus-Naur Form (BNF)</a:t>
            </a:r>
          </a:p>
          <a:p>
            <a:r>
              <a:rPr lang="en-GB" dirty="0"/>
              <a:t>Why do we need these representations in Computing?</a:t>
            </a:r>
          </a:p>
        </p:txBody>
      </p:sp>
    </p:spTree>
    <p:extLst>
      <p:ext uri="{BB962C8B-B14F-4D97-AF65-F5344CB8AC3E}">
        <p14:creationId xmlns:p14="http://schemas.microsoft.com/office/powerpoint/2010/main" val="138779268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6461756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3"/>
          </p:nvPr>
        </p:nvSpPr>
        <p:spPr/>
        <p:txBody>
          <a:bodyPr/>
          <a:lstStyle/>
          <a:p>
            <a:r>
              <a:rPr lang="en-GB" dirty="0"/>
              <a:t>Starter</a:t>
            </a:r>
          </a:p>
        </p:txBody>
      </p:sp>
      <p:sp>
        <p:nvSpPr>
          <p:cNvPr id="4" name="Text Placeholder 3"/>
          <p:cNvSpPr>
            <a:spLocks noGrp="1"/>
          </p:cNvSpPr>
          <p:nvPr>
            <p:ph type="body" sz="quarter" idx="14"/>
          </p:nvPr>
        </p:nvSpPr>
        <p:spPr/>
        <p:txBody>
          <a:bodyPr/>
          <a:lstStyle/>
          <a:p>
            <a:r>
              <a:rPr lang="en-GB" dirty="0"/>
              <a:t>Here are some definitions:</a:t>
            </a:r>
          </a:p>
          <a:p>
            <a:pPr lvl="1"/>
            <a:r>
              <a:rPr lang="en-GB" dirty="0"/>
              <a:t>noun = mice or birds or cheese or songs</a:t>
            </a:r>
          </a:p>
          <a:p>
            <a:pPr lvl="1"/>
            <a:r>
              <a:rPr lang="en-GB" dirty="0"/>
              <a:t>verb = eat or sing</a:t>
            </a:r>
          </a:p>
          <a:p>
            <a:pPr lvl="1"/>
            <a:r>
              <a:rPr lang="en-GB" dirty="0"/>
              <a:t>sentence = noun, followed by verb, followed by noun</a:t>
            </a:r>
          </a:p>
          <a:p>
            <a:r>
              <a:rPr lang="en-GB" dirty="0"/>
              <a:t>Which of the following are sentences?</a:t>
            </a:r>
          </a:p>
          <a:p>
            <a:pPr lvl="1"/>
            <a:r>
              <a:rPr lang="en-GB" dirty="0"/>
              <a:t>Mice eat cheese</a:t>
            </a:r>
          </a:p>
          <a:p>
            <a:pPr lvl="1"/>
            <a:r>
              <a:rPr lang="en-GB" dirty="0"/>
              <a:t>Birds sing songs</a:t>
            </a:r>
          </a:p>
          <a:p>
            <a:pPr lvl="1"/>
            <a:r>
              <a:rPr lang="en-GB" dirty="0"/>
              <a:t>Mice sing cheese</a:t>
            </a:r>
          </a:p>
          <a:p>
            <a:pPr lvl="1"/>
            <a:r>
              <a:rPr lang="en-GB" dirty="0"/>
              <a:t>Birds eat songs</a:t>
            </a:r>
          </a:p>
          <a:p>
            <a:pPr lvl="1"/>
            <a:r>
              <a:rPr lang="en-GB" dirty="0"/>
              <a:t>Birds sing birds</a:t>
            </a:r>
          </a:p>
          <a:p>
            <a:endParaRPr lang="en-GB" dirty="0"/>
          </a:p>
        </p:txBody>
      </p:sp>
    </p:spTree>
    <p:extLst>
      <p:ext uri="{BB962C8B-B14F-4D97-AF65-F5344CB8AC3E}">
        <p14:creationId xmlns:p14="http://schemas.microsoft.com/office/powerpoint/2010/main" val="27236010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sz="quarter" idx="13"/>
          </p:nvPr>
        </p:nvSpPr>
        <p:spPr/>
        <p:txBody>
          <a:bodyPr/>
          <a:lstStyle/>
          <a:p>
            <a:r>
              <a:rPr lang="en-GB" dirty="0"/>
              <a:t>What is Backus-Naur Form?</a:t>
            </a:r>
          </a:p>
        </p:txBody>
      </p:sp>
      <p:sp>
        <p:nvSpPr>
          <p:cNvPr id="5" name="Text Placeholder 4"/>
          <p:cNvSpPr>
            <a:spLocks noGrp="1"/>
          </p:cNvSpPr>
          <p:nvPr>
            <p:ph type="body" sz="quarter" idx="14"/>
          </p:nvPr>
        </p:nvSpPr>
        <p:spPr/>
        <p:txBody>
          <a:bodyPr/>
          <a:lstStyle/>
          <a:p>
            <a:r>
              <a:rPr lang="en-GB" dirty="0"/>
              <a:t>Backus-Naur Form (BNF) is a formal notation used to describe the syntax rules of a language</a:t>
            </a:r>
          </a:p>
          <a:p>
            <a:r>
              <a:rPr lang="en-GB" dirty="0"/>
              <a:t>It’s a </a:t>
            </a:r>
            <a:r>
              <a:rPr lang="en-GB" dirty="0">
                <a:solidFill>
                  <a:srgbClr val="8D8959"/>
                </a:solidFill>
              </a:rPr>
              <a:t>meta-language</a:t>
            </a:r>
            <a:r>
              <a:rPr lang="en-GB" dirty="0"/>
              <a:t>: a language that describes a language</a:t>
            </a:r>
          </a:p>
          <a:p>
            <a:pPr lvl="1"/>
            <a:r>
              <a:rPr lang="en-GB" dirty="0"/>
              <a:t>First developed by John Backus (1959)</a:t>
            </a:r>
          </a:p>
          <a:p>
            <a:pPr lvl="1"/>
            <a:r>
              <a:rPr lang="en-GB" dirty="0"/>
              <a:t>Augmented by Peter </a:t>
            </a:r>
            <a:r>
              <a:rPr lang="en-GB" dirty="0" err="1"/>
              <a:t>Naur</a:t>
            </a:r>
            <a:r>
              <a:rPr lang="en-GB" dirty="0"/>
              <a:t> (1960)</a:t>
            </a:r>
          </a:p>
        </p:txBody>
      </p:sp>
      <p:pic>
        <p:nvPicPr>
          <p:cNvPr id="2" name="Picture 2" descr="C:\Users\Rob\AppData\Roaming\PixelMetrics\CaptureWiz\Temp\90.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15515" y="4678968"/>
            <a:ext cx="8033998" cy="1389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972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Rob\AppData\Roaming\PixelMetrics\CaptureWiz\Temp\29.png"/>
          <p:cNvPicPr>
            <a:picLocks noChangeAspect="1" noChangeArrowheads="1"/>
          </p:cNvPicPr>
          <p:nvPr/>
        </p:nvPicPr>
        <p:blipFill>
          <a:blip r:embed="rId2" cstate="screen">
            <a:extLst>
              <a:ext uri="{28A0092B-C50C-407E-A947-70E740481C1C}">
                <a14:useLocalDpi xmlns:a14="http://schemas.microsoft.com/office/drawing/2010/main"/>
              </a:ext>
            </a:extLst>
          </a:blip>
          <a:srcRect/>
          <a:stretch>
            <a:fillRect/>
          </a:stretch>
        </p:blipFill>
        <p:spPr bwMode="auto">
          <a:xfrm>
            <a:off x="5873223" y="3250350"/>
            <a:ext cx="2460344" cy="2436955"/>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p:cNvSpPr>
            <a:spLocks noGrp="1"/>
          </p:cNvSpPr>
          <p:nvPr>
            <p:ph type="body" sz="quarter" idx="14"/>
          </p:nvPr>
        </p:nvSpPr>
        <p:spPr>
          <a:xfrm>
            <a:off x="724279" y="1704179"/>
            <a:ext cx="8071377" cy="3453607"/>
          </a:xfrm>
        </p:spPr>
        <p:txBody>
          <a:bodyPr/>
          <a:lstStyle/>
          <a:p>
            <a:r>
              <a:rPr lang="en-GB" dirty="0">
                <a:solidFill>
                  <a:srgbClr val="8D8959"/>
                </a:solidFill>
              </a:rPr>
              <a:t>Regular languages </a:t>
            </a:r>
            <a:r>
              <a:rPr lang="en-GB" dirty="0"/>
              <a:t>are expressible by </a:t>
            </a:r>
            <a:r>
              <a:rPr lang="en-GB" dirty="0">
                <a:solidFill>
                  <a:srgbClr val="8D8959"/>
                </a:solidFill>
              </a:rPr>
              <a:t>regular expressions</a:t>
            </a:r>
          </a:p>
          <a:p>
            <a:r>
              <a:rPr lang="en-GB" dirty="0"/>
              <a:t>Some languages cannot be expressed by a regular expression</a:t>
            </a:r>
          </a:p>
          <a:p>
            <a:r>
              <a:rPr lang="en-GB" dirty="0"/>
              <a:t>The class of languages </a:t>
            </a:r>
            <a:br>
              <a:rPr lang="en-GB" dirty="0"/>
            </a:br>
            <a:r>
              <a:rPr lang="en-GB" dirty="0"/>
              <a:t>called </a:t>
            </a:r>
            <a:r>
              <a:rPr lang="en-GB" dirty="0">
                <a:solidFill>
                  <a:srgbClr val="8D8959"/>
                </a:solidFill>
              </a:rPr>
              <a:t>context-free</a:t>
            </a:r>
            <a:r>
              <a:rPr lang="en-GB" dirty="0"/>
              <a:t> languages </a:t>
            </a:r>
            <a:br>
              <a:rPr lang="en-GB" dirty="0"/>
            </a:br>
            <a:r>
              <a:rPr lang="en-GB" dirty="0"/>
              <a:t>is more expressive than </a:t>
            </a:r>
            <a:br>
              <a:rPr lang="en-GB" dirty="0"/>
            </a:br>
            <a:r>
              <a:rPr lang="en-GB" dirty="0"/>
              <a:t>regular languages</a:t>
            </a:r>
          </a:p>
          <a:p>
            <a:r>
              <a:rPr lang="en-GB" dirty="0"/>
              <a:t>BNF is a way to define these </a:t>
            </a:r>
            <a:br>
              <a:rPr lang="en-GB" dirty="0"/>
            </a:br>
            <a:r>
              <a:rPr lang="en-GB" dirty="0"/>
              <a:t>context-free languages</a:t>
            </a:r>
          </a:p>
          <a:p>
            <a:endParaRPr lang="en-GB" dirty="0"/>
          </a:p>
        </p:txBody>
      </p:sp>
      <p:sp>
        <p:nvSpPr>
          <p:cNvPr id="2" name="Text Placeholder 1"/>
          <p:cNvSpPr>
            <a:spLocks noGrp="1"/>
          </p:cNvSpPr>
          <p:nvPr>
            <p:ph type="body" sz="quarter" idx="13"/>
          </p:nvPr>
        </p:nvSpPr>
        <p:spPr/>
        <p:txBody>
          <a:bodyPr/>
          <a:lstStyle/>
          <a:p>
            <a:r>
              <a:rPr lang="en-GB" dirty="0"/>
              <a:t>Why do we need </a:t>
            </a:r>
            <a:r>
              <a:rPr lang="en-GB" dirty="0" err="1"/>
              <a:t>BNF</a:t>
            </a:r>
            <a:r>
              <a:rPr lang="en-GB" dirty="0"/>
              <a:t>?</a:t>
            </a:r>
          </a:p>
        </p:txBody>
      </p:sp>
    </p:spTree>
    <p:extLst>
      <p:ext uri="{BB962C8B-B14F-4D97-AF65-F5344CB8AC3E}">
        <p14:creationId xmlns:p14="http://schemas.microsoft.com/office/powerpoint/2010/main" val="2318430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Regular expressions can be used to describe simple “languages” and to match patterns in text</a:t>
            </a:r>
          </a:p>
          <a:p>
            <a:r>
              <a:rPr lang="en-GB" dirty="0"/>
              <a:t>It would be possible, but time-consuming, to define a valid identifier in a given programming language using a regular expression</a:t>
            </a:r>
          </a:p>
          <a:p>
            <a:r>
              <a:rPr lang="en-GB" dirty="0"/>
              <a:t>However, some programming constructs involving, for example, nested brackets, cannot be defined in this way</a:t>
            </a:r>
          </a:p>
          <a:p>
            <a:r>
              <a:rPr lang="en-GB" dirty="0"/>
              <a:t>Can the language  defined by {</a:t>
            </a:r>
            <a:r>
              <a:rPr lang="en-GB" dirty="0" err="1"/>
              <a:t>a</a:t>
            </a:r>
            <a:r>
              <a:rPr lang="en-GB" baseline="30000" dirty="0" err="1"/>
              <a:t>n</a:t>
            </a:r>
            <a:r>
              <a:rPr lang="en-GB" dirty="0" err="1"/>
              <a:t>b</a:t>
            </a:r>
            <a:r>
              <a:rPr lang="en-GB" baseline="30000" dirty="0" err="1"/>
              <a:t>n</a:t>
            </a:r>
            <a:r>
              <a:rPr lang="en-GB" dirty="0"/>
              <a:t>| n ≥ 0} be represented as a regular expression? </a:t>
            </a:r>
          </a:p>
        </p:txBody>
      </p:sp>
    </p:spTree>
    <p:extLst>
      <p:ext uri="{BB962C8B-B14F-4D97-AF65-F5344CB8AC3E}">
        <p14:creationId xmlns:p14="http://schemas.microsoft.com/office/powerpoint/2010/main" val="1037894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The language {</a:t>
            </a:r>
            <a:r>
              <a:rPr lang="en-GB" dirty="0" err="1"/>
              <a:t>a</a:t>
            </a:r>
            <a:r>
              <a:rPr lang="en-GB" baseline="30000" dirty="0" err="1"/>
              <a:t>n</a:t>
            </a:r>
            <a:r>
              <a:rPr lang="en-GB" dirty="0" err="1"/>
              <a:t>b</a:t>
            </a:r>
            <a:r>
              <a:rPr lang="en-GB" baseline="30000" dirty="0" err="1"/>
              <a:t>n</a:t>
            </a:r>
            <a:r>
              <a:rPr lang="en-GB" dirty="0"/>
              <a:t>| n ≥ 0}</a:t>
            </a:r>
          </a:p>
        </p:txBody>
      </p:sp>
      <p:sp>
        <p:nvSpPr>
          <p:cNvPr id="3" name="Text Placeholder 2"/>
          <p:cNvSpPr>
            <a:spLocks noGrp="1"/>
          </p:cNvSpPr>
          <p:nvPr>
            <p:ph type="body" sz="quarter" idx="14"/>
          </p:nvPr>
        </p:nvSpPr>
        <p:spPr/>
        <p:txBody>
          <a:bodyPr/>
          <a:lstStyle/>
          <a:p>
            <a:r>
              <a:rPr lang="en-GB" dirty="0"/>
              <a:t>The language which allows only words in this set includes 11, 1b, b1, ab, </a:t>
            </a:r>
            <a:r>
              <a:rPr lang="en-GB" dirty="0" err="1"/>
              <a:t>aabb</a:t>
            </a:r>
            <a:r>
              <a:rPr lang="en-GB" dirty="0"/>
              <a:t>, </a:t>
            </a:r>
            <a:r>
              <a:rPr lang="en-GB" dirty="0" err="1"/>
              <a:t>aaabbb</a:t>
            </a:r>
            <a:r>
              <a:rPr lang="en-GB" dirty="0"/>
              <a:t>….</a:t>
            </a:r>
          </a:p>
          <a:p>
            <a:pPr lvl="1"/>
            <a:r>
              <a:rPr lang="en-GB" dirty="0"/>
              <a:t>(If you are a mathematician you will know that anything to the power 0 equals 1)</a:t>
            </a:r>
          </a:p>
          <a:p>
            <a:pPr lvl="1"/>
            <a:r>
              <a:rPr lang="en-GB" dirty="0"/>
              <a:t>Can you state some other items in this set?</a:t>
            </a:r>
          </a:p>
          <a:p>
            <a:r>
              <a:rPr lang="en-GB" dirty="0"/>
              <a:t>It is not possible to represent this as a regular expression</a:t>
            </a:r>
          </a:p>
          <a:p>
            <a:r>
              <a:rPr lang="en-GB" dirty="0"/>
              <a:t>What language is represented by </a:t>
            </a:r>
            <a:r>
              <a:rPr lang="en-GB" dirty="0" err="1"/>
              <a:t>a</a:t>
            </a:r>
            <a:r>
              <a:rPr lang="en-GB" baseline="30000" dirty="0" err="1"/>
              <a:t>+</a:t>
            </a:r>
            <a:r>
              <a:rPr lang="en-GB" dirty="0" err="1"/>
              <a:t>b</a:t>
            </a:r>
            <a:r>
              <a:rPr lang="en-GB" baseline="30000" dirty="0"/>
              <a:t>+</a:t>
            </a:r>
            <a:r>
              <a:rPr lang="en-GB" dirty="0"/>
              <a:t> ?</a:t>
            </a:r>
          </a:p>
          <a:p>
            <a:r>
              <a:rPr lang="en-GB" dirty="0"/>
              <a:t>What language is represented by (ab)</a:t>
            </a:r>
            <a:r>
              <a:rPr lang="en-GB" baseline="30000" dirty="0"/>
              <a:t>+</a:t>
            </a:r>
            <a:r>
              <a:rPr lang="en-GB" dirty="0"/>
              <a:t>?</a:t>
            </a:r>
          </a:p>
        </p:txBody>
      </p:sp>
    </p:spTree>
    <p:extLst>
      <p:ext uri="{BB962C8B-B14F-4D97-AF65-F5344CB8AC3E}">
        <p14:creationId xmlns:p14="http://schemas.microsoft.com/office/powerpoint/2010/main" val="18723157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r>
              <a:rPr lang="en-GB" dirty="0"/>
              <a:t>BNF vs regular expressions</a:t>
            </a:r>
          </a:p>
        </p:txBody>
      </p:sp>
      <p:sp>
        <p:nvSpPr>
          <p:cNvPr id="3" name="Text Placeholder 2"/>
          <p:cNvSpPr>
            <a:spLocks noGrp="1"/>
          </p:cNvSpPr>
          <p:nvPr>
            <p:ph type="body" sz="quarter" idx="14"/>
          </p:nvPr>
        </p:nvSpPr>
        <p:spPr/>
        <p:txBody>
          <a:bodyPr/>
          <a:lstStyle/>
          <a:p>
            <a:r>
              <a:rPr lang="en-GB" dirty="0"/>
              <a:t>Because not every “language” or pattern can be represented as a regular expression, </a:t>
            </a:r>
            <a:r>
              <a:rPr lang="en-GB" dirty="0">
                <a:solidFill>
                  <a:srgbClr val="8D8959"/>
                </a:solidFill>
              </a:rPr>
              <a:t>meta-languages</a:t>
            </a:r>
            <a:r>
              <a:rPr lang="en-GB" dirty="0"/>
              <a:t> such as BNF have been devised</a:t>
            </a:r>
          </a:p>
          <a:p>
            <a:r>
              <a:rPr lang="en-GB" dirty="0"/>
              <a:t>Also, many constructs that could be written using a regular expression can be expressed more succinctly using BNF</a:t>
            </a:r>
          </a:p>
          <a:p>
            <a:endParaRPr lang="en-GB" dirty="0"/>
          </a:p>
        </p:txBody>
      </p:sp>
    </p:spTree>
    <p:extLst>
      <p:ext uri="{BB962C8B-B14F-4D97-AF65-F5344CB8AC3E}">
        <p14:creationId xmlns:p14="http://schemas.microsoft.com/office/powerpoint/2010/main" val="132744352"/>
      </p:ext>
    </p:extLst>
  </p:cSld>
  <p:clrMapOvr>
    <a:masterClrMapping/>
  </p:clrMapOvr>
</p:sld>
</file>

<file path=ppt/theme/theme1.xml><?xml version="1.0" encoding="utf-8"?>
<a:theme xmlns:a="http://schemas.openxmlformats.org/drawingml/2006/main" name="Unit 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ln w="19050">
          <a:solidFill>
            <a:schemeClr val="tx1"/>
          </a:solidFill>
          <a:tailEnd type="triangle"/>
        </a:ln>
      </a:spPr>
      <a:bodyPr/>
      <a:lstStyle/>
      <a:style>
        <a:lnRef idx="1">
          <a:schemeClr val="accent6"/>
        </a:lnRef>
        <a:fillRef idx="0">
          <a:schemeClr val="accent6"/>
        </a:fillRef>
        <a:effectRef idx="0">
          <a:schemeClr val="accent6"/>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Unit 9</Template>
  <TotalTime>15045</TotalTime>
  <Words>1888</Words>
  <Application>Microsoft Office PowerPoint</Application>
  <PresentationFormat>On-screen Show (4:3)</PresentationFormat>
  <Paragraphs>277</Paragraphs>
  <Slides>38</Slides>
  <Notes>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38</vt:i4>
      </vt:variant>
    </vt:vector>
  </HeadingPairs>
  <TitlesOfParts>
    <vt:vector size="47" baseType="lpstr">
      <vt:lpstr>Wingdings</vt:lpstr>
      <vt:lpstr>Calibri</vt:lpstr>
      <vt:lpstr>Museo 700</vt:lpstr>
      <vt:lpstr>Museo 100</vt:lpstr>
      <vt:lpstr>Museo 900</vt:lpstr>
      <vt:lpstr>Arial</vt:lpstr>
      <vt:lpstr>Museo900-Regular</vt:lpstr>
      <vt:lpstr>Museo 500</vt:lpstr>
      <vt:lpstr>Unit 1</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PG Online Ltd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Heathcote</dc:creator>
  <cp:lastModifiedBy>Robert Heathcote</cp:lastModifiedBy>
  <cp:revision>566</cp:revision>
  <cp:lastPrinted>2015-09-23T14:40:10Z</cp:lastPrinted>
  <dcterms:created xsi:type="dcterms:W3CDTF">2015-08-24T13:39:16Z</dcterms:created>
  <dcterms:modified xsi:type="dcterms:W3CDTF">2016-11-22T13:59:07Z</dcterms:modified>
</cp:coreProperties>
</file>