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9" r:id="rId3"/>
    <p:sldId id="257" r:id="rId4"/>
    <p:sldId id="265" r:id="rId5"/>
    <p:sldId id="266" r:id="rId6"/>
    <p:sldId id="267" r:id="rId7"/>
    <p:sldId id="268" r:id="rId8"/>
    <p:sldId id="25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070" autoAdjust="0"/>
  </p:normalViewPr>
  <p:slideViewPr>
    <p:cSldViewPr snapToGrid="0">
      <p:cViewPr varScale="1">
        <p:scale>
          <a:sx n="55" d="100"/>
          <a:sy n="55" d="100"/>
        </p:scale>
        <p:origin x="14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DEC9E-0133-45F3-99BA-6420832C7BAF}" type="datetimeFigureOut">
              <a:rPr lang="en-GB" smtClean="0"/>
              <a:t>27/08/2019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B94B8-0DBD-4CD2-B188-4280E88F36BF}" type="slidenum">
              <a:rPr lang="en-GB" smtClean="0"/>
              <a:t>‹#›</a:t>
            </a:fld>
            <a:endParaRPr lang="en-GB"/>
          </a:p>
        </p:txBody>
      </p:sp>
    </p:spTree>
    <p:extLst>
      <p:ext uri="{BB962C8B-B14F-4D97-AF65-F5344CB8AC3E}">
        <p14:creationId xmlns:p14="http://schemas.microsoft.com/office/powerpoint/2010/main" val="318892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cpublishing.co.u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omic Sans MS" panose="030F0702030302020204" pitchFamily="66" charset="0"/>
              </a:rPr>
              <a:t>Created by </a:t>
            </a:r>
            <a:r>
              <a:rPr lang="en-GB" sz="1200" dirty="0">
                <a:latin typeface="Comic Sans MS" panose="030F0702030302020204" pitchFamily="66" charset="0"/>
                <a:hlinkClick r:id="rId3"/>
              </a:rPr>
              <a:t>www.ecpublishing.co.uk</a:t>
            </a:r>
            <a:r>
              <a:rPr lang="en-GB" sz="1200" dirty="0">
                <a:latin typeface="Comic Sans MS" panose="030F0702030302020204" pitchFamily="66" charset="0"/>
              </a:rPr>
              <a:t> 2019 ©</a:t>
            </a:r>
          </a:p>
          <a:p>
            <a:endParaRPr lang="en-GB" dirty="0"/>
          </a:p>
        </p:txBody>
      </p:sp>
      <p:sp>
        <p:nvSpPr>
          <p:cNvPr id="4" name="Slide Number Placeholder 3"/>
          <p:cNvSpPr>
            <a:spLocks noGrp="1"/>
          </p:cNvSpPr>
          <p:nvPr>
            <p:ph type="sldNum" sz="quarter" idx="5"/>
          </p:nvPr>
        </p:nvSpPr>
        <p:spPr/>
        <p:txBody>
          <a:bodyPr/>
          <a:lstStyle/>
          <a:p>
            <a:fld id="{34DB94B8-0DBD-4CD2-B188-4280E88F36BF}" type="slidenum">
              <a:rPr lang="en-GB" smtClean="0"/>
              <a:t>8</a:t>
            </a:fld>
            <a:endParaRPr lang="en-GB"/>
          </a:p>
        </p:txBody>
      </p:sp>
    </p:spTree>
    <p:extLst>
      <p:ext uri="{BB962C8B-B14F-4D97-AF65-F5344CB8AC3E}">
        <p14:creationId xmlns:p14="http://schemas.microsoft.com/office/powerpoint/2010/main" val="315444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796819-0D4E-4D4B-903E-E1A9D523FBD2}" type="datetimeFigureOut">
              <a:rPr lang="en-GB" smtClean="0"/>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143601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96819-0D4E-4D4B-903E-E1A9D523FBD2}" type="datetimeFigureOut">
              <a:rPr lang="en-GB" smtClean="0"/>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235045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96819-0D4E-4D4B-903E-E1A9D523FBD2}" type="datetimeFigureOut">
              <a:rPr lang="en-GB" smtClean="0"/>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201881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96819-0D4E-4D4B-903E-E1A9D523FBD2}" type="datetimeFigureOut">
              <a:rPr lang="en-GB" smtClean="0"/>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359419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796819-0D4E-4D4B-903E-E1A9D523FBD2}" type="datetimeFigureOut">
              <a:rPr lang="en-GB" smtClean="0"/>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400959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796819-0D4E-4D4B-903E-E1A9D523FBD2}" type="datetimeFigureOut">
              <a:rPr lang="en-GB" smtClean="0"/>
              <a:t>27/08/2019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112847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796819-0D4E-4D4B-903E-E1A9D523FBD2}" type="datetimeFigureOut">
              <a:rPr lang="en-GB" smtClean="0"/>
              <a:t>27/08/2019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290564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796819-0D4E-4D4B-903E-E1A9D523FBD2}" type="datetimeFigureOut">
              <a:rPr lang="en-GB" smtClean="0"/>
              <a:t>27/08/2019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43624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96819-0D4E-4D4B-903E-E1A9D523FBD2}" type="datetimeFigureOut">
              <a:rPr lang="en-GB" smtClean="0"/>
              <a:t>27/08/2019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335273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796819-0D4E-4D4B-903E-E1A9D523FBD2}" type="datetimeFigureOut">
              <a:rPr lang="en-GB" smtClean="0"/>
              <a:t>27/08/2019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407851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796819-0D4E-4D4B-903E-E1A9D523FBD2}" type="datetimeFigureOut">
              <a:rPr lang="en-GB" smtClean="0"/>
              <a:t>27/08/2019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E7F1D3-9BBE-445E-A7B9-CED3486072D4}" type="slidenum">
              <a:rPr lang="en-GB" smtClean="0"/>
              <a:t>‹#›</a:t>
            </a:fld>
            <a:endParaRPr lang="en-GB"/>
          </a:p>
        </p:txBody>
      </p:sp>
    </p:spTree>
    <p:extLst>
      <p:ext uri="{BB962C8B-B14F-4D97-AF65-F5344CB8AC3E}">
        <p14:creationId xmlns:p14="http://schemas.microsoft.com/office/powerpoint/2010/main" val="10796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00B0F0"/>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96819-0D4E-4D4B-903E-E1A9D523FBD2}" type="datetimeFigureOut">
              <a:rPr lang="en-GB" smtClean="0"/>
              <a:t>27/08/2019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7F1D3-9BBE-445E-A7B9-CED3486072D4}" type="slidenum">
              <a:rPr lang="en-GB" smtClean="0"/>
              <a:t>‹#›</a:t>
            </a:fld>
            <a:endParaRPr lang="en-GB"/>
          </a:p>
        </p:txBody>
      </p:sp>
    </p:spTree>
    <p:extLst>
      <p:ext uri="{BB962C8B-B14F-4D97-AF65-F5344CB8AC3E}">
        <p14:creationId xmlns:p14="http://schemas.microsoft.com/office/powerpoint/2010/main" val="3721078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V1cMmCKxmY"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ecpublishing.co.uk/" TargetMode="Externa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B0286F-13CA-49F1-AEB7-49E98E4CB3EC}"/>
              </a:ext>
            </a:extLst>
          </p:cNvPr>
          <p:cNvPicPr>
            <a:picLocks noChangeAspect="1"/>
          </p:cNvPicPr>
          <p:nvPr/>
        </p:nvPicPr>
        <p:blipFill rotWithShape="1">
          <a:blip r:embed="rId2">
            <a:extLst>
              <a:ext uri="{28A0092B-C50C-407E-A947-70E740481C1C}">
                <a14:useLocalDpi xmlns:a14="http://schemas.microsoft.com/office/drawing/2010/main" val="0"/>
              </a:ext>
            </a:extLst>
          </a:blip>
          <a:srcRect l="7162" b="9551"/>
          <a:stretch/>
        </p:blipFill>
        <p:spPr>
          <a:xfrm>
            <a:off x="0" y="1449317"/>
            <a:ext cx="3367953" cy="5408683"/>
          </a:xfrm>
          <a:prstGeom prst="rect">
            <a:avLst/>
          </a:prstGeom>
        </p:spPr>
      </p:pic>
      <p:sp>
        <p:nvSpPr>
          <p:cNvPr id="18" name="Text Box 3">
            <a:extLst>
              <a:ext uri="{FF2B5EF4-FFF2-40B4-BE49-F238E27FC236}">
                <a16:creationId xmlns:a16="http://schemas.microsoft.com/office/drawing/2014/main" id="{8335395C-EDE0-49A9-84E3-22D639100F83}"/>
              </a:ext>
            </a:extLst>
          </p:cNvPr>
          <p:cNvSpPr txBox="1">
            <a:spLocks noChangeArrowheads="1"/>
          </p:cNvSpPr>
          <p:nvPr/>
        </p:nvSpPr>
        <p:spPr bwMode="auto">
          <a:xfrm>
            <a:off x="387354" y="194300"/>
            <a:ext cx="8504302" cy="1231106"/>
          </a:xfrm>
          <a:prstGeom prst="rect">
            <a:avLst/>
          </a:prstGeom>
          <a:solidFill>
            <a:srgbClr val="FFFFFF"/>
          </a:solidFill>
          <a:ln>
            <a:solidFill>
              <a:schemeClr val="tx1"/>
            </a:solid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altLang="en-US" sz="3700" kern="0" dirty="0">
                <a:solidFill>
                  <a:srgbClr val="000000"/>
                </a:solidFill>
                <a:effectLst>
                  <a:outerShdw blurRad="38100" dist="38100" dir="2700000" algn="tl">
                    <a:srgbClr val="000000">
                      <a:alpha val="43137"/>
                    </a:srgbClr>
                  </a:outerShdw>
                </a:effectLst>
                <a:latin typeface="Comic Sans MS" panose="030F0702030302020204" pitchFamily="66" charset="0"/>
              </a:rPr>
              <a:t>Careers: Presenting well both in person and in job applications</a:t>
            </a:r>
            <a:endParaRPr kumimoji="0" lang="en-GB" altLang="en-US" sz="37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anose="030F0702030302020204" pitchFamily="66" charset="0"/>
            </a:endParaRPr>
          </a:p>
        </p:txBody>
      </p:sp>
      <p:pic>
        <p:nvPicPr>
          <p:cNvPr id="11" name="Picture 10">
            <a:extLst>
              <a:ext uri="{FF2B5EF4-FFF2-40B4-BE49-F238E27FC236}">
                <a16:creationId xmlns:a16="http://schemas.microsoft.com/office/drawing/2014/main" id="{A50D3F68-C24E-4D56-BB48-EC7D894908CF}"/>
              </a:ext>
            </a:extLst>
          </p:cNvPr>
          <p:cNvPicPr>
            <a:picLocks noChangeAspect="1"/>
          </p:cNvPicPr>
          <p:nvPr/>
        </p:nvPicPr>
        <p:blipFill>
          <a:blip r:embed="rId3"/>
          <a:stretch>
            <a:fillRect/>
          </a:stretch>
        </p:blipFill>
        <p:spPr>
          <a:xfrm>
            <a:off x="349253" y="1512212"/>
            <a:ext cx="1622407" cy="506283"/>
          </a:xfrm>
          <a:prstGeom prst="rect">
            <a:avLst/>
          </a:prstGeom>
        </p:spPr>
      </p:pic>
      <p:pic>
        <p:nvPicPr>
          <p:cNvPr id="7" name="Picture 6">
            <a:extLst>
              <a:ext uri="{FF2B5EF4-FFF2-40B4-BE49-F238E27FC236}">
                <a16:creationId xmlns:a16="http://schemas.microsoft.com/office/drawing/2014/main" id="{1660EE93-722E-4636-A7DF-D2FD734E1950}"/>
              </a:ext>
            </a:extLst>
          </p:cNvPr>
          <p:cNvPicPr>
            <a:picLocks noChangeAspect="1"/>
          </p:cNvPicPr>
          <p:nvPr/>
        </p:nvPicPr>
        <p:blipFill rotWithShape="1">
          <a:blip r:embed="rId4">
            <a:extLst>
              <a:ext uri="{28A0092B-C50C-407E-A947-70E740481C1C}">
                <a14:useLocalDpi xmlns:a14="http://schemas.microsoft.com/office/drawing/2010/main" val="0"/>
              </a:ext>
            </a:extLst>
          </a:blip>
          <a:srcRect l="-332" t="-2823" r="21248" b="30748"/>
          <a:stretch/>
        </p:blipFill>
        <p:spPr>
          <a:xfrm>
            <a:off x="6119744" y="1345582"/>
            <a:ext cx="3024256" cy="5512418"/>
          </a:xfrm>
          <a:prstGeom prst="rect">
            <a:avLst/>
          </a:prstGeom>
        </p:spPr>
      </p:pic>
      <p:sp>
        <p:nvSpPr>
          <p:cNvPr id="8" name="TextBox 7">
            <a:extLst>
              <a:ext uri="{FF2B5EF4-FFF2-40B4-BE49-F238E27FC236}">
                <a16:creationId xmlns:a16="http://schemas.microsoft.com/office/drawing/2014/main" id="{3DA34FB8-9E65-413E-A9C3-E61579A818FE}"/>
              </a:ext>
            </a:extLst>
          </p:cNvPr>
          <p:cNvSpPr txBox="1"/>
          <p:nvPr/>
        </p:nvSpPr>
        <p:spPr>
          <a:xfrm>
            <a:off x="3001177" y="1574897"/>
            <a:ext cx="3627781" cy="5078313"/>
          </a:xfrm>
          <a:prstGeom prst="rect">
            <a:avLst/>
          </a:prstGeom>
          <a:solidFill>
            <a:srgbClr val="FFF8E5"/>
          </a:solidFill>
          <a:ln w="3175">
            <a:solidFill>
              <a:srgbClr val="7030A0"/>
            </a:solidFill>
          </a:ln>
        </p:spPr>
        <p:txBody>
          <a:bodyPr wrap="square" rtlCol="0">
            <a:spAutoFit/>
          </a:bodyPr>
          <a:lstStyle/>
          <a:p>
            <a:r>
              <a:rPr lang="en-GB" b="1" dirty="0">
                <a:latin typeface="Comic Sans MS" panose="030F0702030302020204" pitchFamily="66" charset="0"/>
              </a:rPr>
              <a:t>These two people have both turned up to an interview for the same customer-facing accountancy receptionist job.</a:t>
            </a:r>
          </a:p>
          <a:p>
            <a:r>
              <a:rPr lang="en-GB" b="1" dirty="0">
                <a:latin typeface="Comic Sans MS" panose="030F0702030302020204" pitchFamily="66" charset="0"/>
              </a:rPr>
              <a:t>You are the employer interviewing both of them.</a:t>
            </a:r>
          </a:p>
          <a:p>
            <a:endParaRPr lang="en-GB" b="1" dirty="0">
              <a:latin typeface="Comic Sans MS" panose="030F0702030302020204" pitchFamily="66" charset="0"/>
            </a:endParaRPr>
          </a:p>
          <a:p>
            <a:r>
              <a:rPr lang="en-GB" b="1" dirty="0">
                <a:solidFill>
                  <a:srgbClr val="FF0000"/>
                </a:solidFill>
                <a:latin typeface="Comic Sans MS" panose="030F0702030302020204" pitchFamily="66" charset="0"/>
              </a:rPr>
              <a:t>Challenging: </a:t>
            </a:r>
            <a:r>
              <a:rPr lang="en-GB" dirty="0">
                <a:latin typeface="Comic Sans MS" panose="030F0702030302020204" pitchFamily="66" charset="0"/>
              </a:rPr>
              <a:t>Which one do you think are you more likely to employ? Why?</a:t>
            </a:r>
          </a:p>
          <a:p>
            <a:r>
              <a:rPr lang="en-GB" b="1" dirty="0">
                <a:solidFill>
                  <a:schemeClr val="accent2">
                    <a:lumMod val="75000"/>
                  </a:schemeClr>
                </a:solidFill>
                <a:latin typeface="Comic Sans MS" panose="030F0702030302020204" pitchFamily="66" charset="0"/>
              </a:rPr>
              <a:t>More Challenging</a:t>
            </a:r>
            <a:r>
              <a:rPr lang="en-GB" dirty="0">
                <a:solidFill>
                  <a:schemeClr val="accent2">
                    <a:lumMod val="75000"/>
                  </a:schemeClr>
                </a:solidFill>
                <a:latin typeface="Comic Sans MS" panose="030F0702030302020204" pitchFamily="66" charset="0"/>
              </a:rPr>
              <a:t>: </a:t>
            </a:r>
            <a:r>
              <a:rPr lang="en-GB" dirty="0">
                <a:latin typeface="Comic Sans MS" panose="030F0702030302020204" pitchFamily="66" charset="0"/>
              </a:rPr>
              <a:t>What does this tell you about presentation skills?</a:t>
            </a:r>
          </a:p>
          <a:p>
            <a:r>
              <a:rPr lang="en-GB" b="1" dirty="0">
                <a:solidFill>
                  <a:srgbClr val="00B050"/>
                </a:solidFill>
                <a:latin typeface="Comic Sans MS" panose="030F0702030302020204" pitchFamily="66" charset="0"/>
              </a:rPr>
              <a:t>Mega Challenging: </a:t>
            </a:r>
            <a:r>
              <a:rPr lang="en-GB" dirty="0">
                <a:latin typeface="Comic Sans MS" panose="030F0702030302020204" pitchFamily="66" charset="0"/>
              </a:rPr>
              <a:t>What do you notice is different in the body language of the two people? Why might this be so important with regards to presentation?</a:t>
            </a:r>
          </a:p>
        </p:txBody>
      </p:sp>
    </p:spTree>
    <p:extLst>
      <p:ext uri="{BB962C8B-B14F-4D97-AF65-F5344CB8AC3E}">
        <p14:creationId xmlns:p14="http://schemas.microsoft.com/office/powerpoint/2010/main" val="54985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D7979737-8238-447D-BFD5-BC7D6B1FC4AD}"/>
              </a:ext>
            </a:extLst>
          </p:cNvPr>
          <p:cNvSpPr txBox="1">
            <a:spLocks noChangeArrowheads="1"/>
          </p:cNvSpPr>
          <p:nvPr/>
        </p:nvSpPr>
        <p:spPr bwMode="auto">
          <a:xfrm>
            <a:off x="314083" y="4241585"/>
            <a:ext cx="8515834" cy="203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sng" strike="noStrike" kern="0" cap="none" spc="0" normalizeH="0" baseline="0" noProof="0" dirty="0">
                <a:ln>
                  <a:noFill/>
                </a:ln>
                <a:solidFill>
                  <a:srgbClr val="000000"/>
                </a:solidFill>
                <a:effectLst/>
                <a:uLnTx/>
                <a:uFillTx/>
                <a:latin typeface="Comic Sans MS" panose="030F0702030302020204" pitchFamily="66" charset="0"/>
                <a:cs typeface="Arial" panose="020B0604020202020204" pitchFamily="34" charset="0"/>
              </a:rPr>
              <a:t>Learning Outcomes - Session </a:t>
            </a:r>
            <a:r>
              <a:rPr lang="en-GB" altLang="en-US" sz="1800" b="1" u="sng" kern="0" dirty="0">
                <a:solidFill>
                  <a:srgbClr val="000000"/>
                </a:solidFill>
                <a:latin typeface="Comic Sans MS" panose="030F0702030302020204" pitchFamily="66" charset="0"/>
              </a:rPr>
              <a:t>Three</a:t>
            </a:r>
            <a:r>
              <a:rPr kumimoji="0" lang="en-GB" altLang="en-US" sz="1800" b="1" i="0" u="sng" strike="noStrike" kern="0" cap="none" spc="0" normalizeH="0" baseline="0" noProof="0" dirty="0">
                <a:ln>
                  <a:noFill/>
                </a:ln>
                <a:solidFill>
                  <a:srgbClr val="000000"/>
                </a:solidFill>
                <a:effectLst/>
                <a:uLnTx/>
                <a:uFillTx/>
                <a:latin typeface="Comic Sans MS" panose="030F0702030302020204" pitchFamily="66" charset="0"/>
                <a:cs typeface="Arial" panose="020B0604020202020204" pitchFamily="34" charset="0"/>
              </a:rPr>
              <a:t>:</a:t>
            </a:r>
            <a:endParaRPr kumimoji="0" lang="en-GB" altLang="en-US" sz="1800" b="0" i="0" u="sng" strike="noStrike" kern="0" cap="none" spc="0" normalizeH="0" baseline="0" noProof="0" dirty="0">
              <a:ln>
                <a:noFill/>
              </a:ln>
              <a:solidFill>
                <a:srgbClr val="000000"/>
              </a:solidFill>
              <a:effectLst/>
              <a:uLnTx/>
              <a:uFillTx/>
              <a:latin typeface="Comic Sans MS" panose="030F0702030302020204" pitchFamily="66"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dirty="0">
                <a:ln>
                  <a:noFill/>
                </a:ln>
                <a:solidFill>
                  <a:srgbClr val="FF0000"/>
                </a:solidFill>
                <a:effectLst/>
                <a:uLnTx/>
                <a:uFillTx/>
                <a:latin typeface="Comic Sans MS" panose="030F0702030302020204" pitchFamily="66" charset="0"/>
                <a:cs typeface="Arial" panose="020B0604020202020204" pitchFamily="34" charset="0"/>
              </a:rPr>
              <a:t>Describe </a:t>
            </a:r>
            <a:r>
              <a:rPr lang="en-GB" altLang="en-US" sz="1800" kern="0" dirty="0">
                <a:solidFill>
                  <a:srgbClr val="FF0000"/>
                </a:solidFill>
                <a:latin typeface="Comic Sans MS" panose="030F0702030302020204" pitchFamily="66" charset="0"/>
              </a:rPr>
              <a:t>what personal presentation skills are and how these can help you make a good impression with potential employers.</a:t>
            </a:r>
          </a:p>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dirty="0">
                <a:ln>
                  <a:noFill/>
                </a:ln>
                <a:solidFill>
                  <a:srgbClr val="CC6600"/>
                </a:solidFill>
                <a:effectLst/>
                <a:uLnTx/>
                <a:uFillTx/>
                <a:latin typeface="Comic Sans MS" panose="030F0702030302020204" pitchFamily="66" charset="0"/>
                <a:cs typeface="Arial" panose="020B0604020202020204" pitchFamily="34" charset="0"/>
              </a:rPr>
              <a:t>Engage</a:t>
            </a:r>
            <a:r>
              <a:rPr kumimoji="0" lang="en-GB" altLang="en-US" sz="1800" b="0" i="0" u="none" strike="noStrike" kern="0" cap="none" spc="0" normalizeH="0" baseline="0" noProof="0" dirty="0">
                <a:ln>
                  <a:noFill/>
                </a:ln>
                <a:solidFill>
                  <a:srgbClr val="CC6600"/>
                </a:solidFill>
                <a:effectLst/>
                <a:uLnTx/>
                <a:uFillTx/>
                <a:latin typeface="Comic Sans MS" panose="030F0702030302020204" pitchFamily="66" charset="0"/>
                <a:cs typeface="Arial" panose="020B0604020202020204" pitchFamily="34" charset="0"/>
              </a:rPr>
              <a:t> in activities to explore the importance of personal presentation skills and start to present ourselves professionally.</a:t>
            </a:r>
          </a:p>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dirty="0">
                <a:ln>
                  <a:noFill/>
                </a:ln>
                <a:solidFill>
                  <a:srgbClr val="00B050"/>
                </a:solidFill>
                <a:effectLst/>
                <a:uLnTx/>
                <a:uFillTx/>
                <a:latin typeface="Comic Sans MS" panose="030F0702030302020204" pitchFamily="66" charset="0"/>
                <a:cs typeface="Arial" panose="020B0604020202020204" pitchFamily="34" charset="0"/>
              </a:rPr>
              <a:t>Demonstrate </a:t>
            </a:r>
            <a:r>
              <a:rPr lang="en-GB" altLang="en-US" sz="1800" kern="0" dirty="0">
                <a:solidFill>
                  <a:srgbClr val="00B050"/>
                </a:solidFill>
                <a:latin typeface="Comic Sans MS" panose="030F0702030302020204" pitchFamily="66" charset="0"/>
              </a:rPr>
              <a:t>confidence in personal presentation skills as well as how to present the best possible in interviews and on paper.</a:t>
            </a:r>
            <a:endParaRPr kumimoji="0" lang="en-GB" altLang="en-US" sz="1800" b="0" i="0" u="none" strike="noStrike" kern="0" cap="none" spc="0" normalizeH="0" baseline="0" noProof="0" dirty="0">
              <a:ln>
                <a:noFill/>
              </a:ln>
              <a:solidFill>
                <a:srgbClr val="00B050"/>
              </a:solidFill>
              <a:effectLst/>
              <a:uLnTx/>
              <a:uFillTx/>
              <a:latin typeface="Comic Sans MS" panose="030F0702030302020204" pitchFamily="66" charset="0"/>
              <a:cs typeface="Arial" panose="020B0604020202020204" pitchFamily="34" charset="0"/>
            </a:endParaRPr>
          </a:p>
        </p:txBody>
      </p:sp>
      <p:sp>
        <p:nvSpPr>
          <p:cNvPr id="5" name="TextBox 4">
            <a:extLst>
              <a:ext uri="{FF2B5EF4-FFF2-40B4-BE49-F238E27FC236}">
                <a16:creationId xmlns:a16="http://schemas.microsoft.com/office/drawing/2014/main" id="{2B01AAEF-E8FB-4672-B84A-3895097D48EF}"/>
              </a:ext>
            </a:extLst>
          </p:cNvPr>
          <p:cNvSpPr txBox="1"/>
          <p:nvPr/>
        </p:nvSpPr>
        <p:spPr>
          <a:xfrm>
            <a:off x="318982" y="1643216"/>
            <a:ext cx="8515140" cy="2308324"/>
          </a:xfrm>
          <a:prstGeom prst="rect">
            <a:avLst/>
          </a:prstGeom>
          <a:solidFill>
            <a:sysClr val="window" lastClr="FFFFFF"/>
          </a:solidFill>
        </p:spPr>
        <p:txBody>
          <a:bodyPr wrap="square" rtlCol="0">
            <a:spAutoFit/>
          </a:bodyPr>
          <a:lstStyle/>
          <a:p>
            <a:pPr>
              <a:defRPr/>
            </a:pPr>
            <a:r>
              <a:rPr lang="en-GB" sz="2400" kern="0" dirty="0">
                <a:solidFill>
                  <a:prstClr val="black"/>
                </a:solidFill>
                <a:highlight>
                  <a:srgbClr val="FFFF00"/>
                </a:highlight>
                <a:latin typeface="Comic Sans MS" panose="030F0702030302020204" pitchFamily="66" charset="0"/>
                <a:cs typeface="Arial"/>
              </a:rPr>
              <a:t>KEY WORDS:</a:t>
            </a:r>
          </a:p>
          <a:p>
            <a:pPr>
              <a:defRPr/>
            </a:pPr>
            <a:r>
              <a:rPr lang="en-GB" sz="2000" b="1" kern="0" dirty="0">
                <a:solidFill>
                  <a:srgbClr val="7030A0"/>
                </a:solidFill>
                <a:latin typeface="Comic Sans MS" panose="030F0702030302020204" pitchFamily="66" charset="0"/>
                <a:cs typeface="Arial"/>
              </a:rPr>
              <a:t>Personal Presentation </a:t>
            </a:r>
            <a:r>
              <a:rPr lang="en-GB" sz="2000" b="1" kern="0" dirty="0">
                <a:latin typeface="Comic Sans MS" panose="030F0702030302020204" pitchFamily="66" charset="0"/>
                <a:cs typeface="Arial"/>
              </a:rPr>
              <a:t>–</a:t>
            </a:r>
            <a:r>
              <a:rPr lang="en-GB" sz="2000" b="1" kern="0" dirty="0">
                <a:solidFill>
                  <a:srgbClr val="7030A0"/>
                </a:solidFill>
                <a:latin typeface="Comic Sans MS" panose="030F0702030302020204" pitchFamily="66" charset="0"/>
                <a:cs typeface="Arial"/>
              </a:rPr>
              <a:t> </a:t>
            </a:r>
            <a:r>
              <a:rPr lang="en-GB" sz="2000" kern="0" dirty="0">
                <a:latin typeface="Comic Sans MS" panose="030F0702030302020204" pitchFamily="66" charset="0"/>
                <a:cs typeface="Arial"/>
              </a:rPr>
              <a:t>The way we present ourselves, in how we dress, how we speak and our behaviour. We also need to </a:t>
            </a:r>
          </a:p>
          <a:p>
            <a:pPr>
              <a:defRPr/>
            </a:pPr>
            <a:r>
              <a:rPr lang="en-GB" sz="2000" kern="0" dirty="0">
                <a:latin typeface="Comic Sans MS" panose="030F0702030302020204" pitchFamily="66" charset="0"/>
                <a:cs typeface="Arial"/>
              </a:rPr>
              <a:t>carefully think about how we present ourselves online.</a:t>
            </a:r>
          </a:p>
          <a:p>
            <a:pPr>
              <a:defRPr/>
            </a:pPr>
            <a:r>
              <a:rPr lang="en-GB" sz="2000" b="1" kern="0" dirty="0">
                <a:solidFill>
                  <a:srgbClr val="7030A0"/>
                </a:solidFill>
                <a:latin typeface="Comic Sans MS" panose="030F0702030302020204" pitchFamily="66" charset="0"/>
              </a:rPr>
              <a:t>Employability -</a:t>
            </a:r>
            <a:r>
              <a:rPr lang="en-GB" altLang="en-US" sz="2000" dirty="0">
                <a:latin typeface="Comic Sans MS" panose="030F0702030302020204" pitchFamily="66" charset="0"/>
              </a:rPr>
              <a:t>how ‘employable’ you appear to be to  potential employers – how much your skillset, qualifications and </a:t>
            </a:r>
          </a:p>
          <a:p>
            <a:pPr>
              <a:defRPr/>
            </a:pPr>
            <a:r>
              <a:rPr lang="en-GB" altLang="en-US" sz="2000" dirty="0">
                <a:latin typeface="Comic Sans MS" panose="030F0702030302020204" pitchFamily="66" charset="0"/>
              </a:rPr>
              <a:t>personal qualities meet the vacancies you are applying for.</a:t>
            </a:r>
            <a:endParaRPr lang="en-GB" sz="2000" b="1" kern="0" dirty="0">
              <a:latin typeface="Comic Sans MS" panose="030F0702030302020204" pitchFamily="66" charset="0"/>
            </a:endParaRPr>
          </a:p>
        </p:txBody>
      </p:sp>
      <p:pic>
        <p:nvPicPr>
          <p:cNvPr id="3" name="Picture 2">
            <a:extLst>
              <a:ext uri="{FF2B5EF4-FFF2-40B4-BE49-F238E27FC236}">
                <a16:creationId xmlns:a16="http://schemas.microsoft.com/office/drawing/2014/main" id="{E6F72EAD-392B-401A-AA93-FFB8D0086FA4}"/>
              </a:ext>
            </a:extLst>
          </p:cNvPr>
          <p:cNvPicPr>
            <a:picLocks noChangeAspect="1"/>
          </p:cNvPicPr>
          <p:nvPr/>
        </p:nvPicPr>
        <p:blipFill>
          <a:blip r:embed="rId2"/>
          <a:stretch>
            <a:fillRect/>
          </a:stretch>
        </p:blipFill>
        <p:spPr>
          <a:xfrm>
            <a:off x="7606532" y="2894579"/>
            <a:ext cx="1537468" cy="1370155"/>
          </a:xfrm>
          <a:prstGeom prst="rect">
            <a:avLst/>
          </a:prstGeom>
        </p:spPr>
      </p:pic>
      <p:pic>
        <p:nvPicPr>
          <p:cNvPr id="6" name="Picture 5">
            <a:extLst>
              <a:ext uri="{FF2B5EF4-FFF2-40B4-BE49-F238E27FC236}">
                <a16:creationId xmlns:a16="http://schemas.microsoft.com/office/drawing/2014/main" id="{43159866-2B5B-4381-8DFF-82C45EDE1995}"/>
              </a:ext>
            </a:extLst>
          </p:cNvPr>
          <p:cNvPicPr>
            <a:picLocks noChangeAspect="1"/>
          </p:cNvPicPr>
          <p:nvPr/>
        </p:nvPicPr>
        <p:blipFill>
          <a:blip r:embed="rId3"/>
          <a:stretch>
            <a:fillRect/>
          </a:stretch>
        </p:blipFill>
        <p:spPr>
          <a:xfrm>
            <a:off x="325150" y="127321"/>
            <a:ext cx="8516850" cy="1603387"/>
          </a:xfrm>
          <a:prstGeom prst="rect">
            <a:avLst/>
          </a:prstGeom>
        </p:spPr>
      </p:pic>
    </p:spTree>
    <p:extLst>
      <p:ext uri="{BB962C8B-B14F-4D97-AF65-F5344CB8AC3E}">
        <p14:creationId xmlns:p14="http://schemas.microsoft.com/office/powerpoint/2010/main" val="201045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386F8A-C9DE-40ED-95B4-A42A0FED0306}"/>
              </a:ext>
            </a:extLst>
          </p:cNvPr>
          <p:cNvSpPr>
            <a:spLocks noGrp="1"/>
          </p:cNvSpPr>
          <p:nvPr>
            <p:ph type="title"/>
          </p:nvPr>
        </p:nvSpPr>
        <p:spPr>
          <a:xfrm>
            <a:off x="539750" y="873126"/>
            <a:ext cx="5956976" cy="1325563"/>
          </a:xfrm>
          <a:solidFill>
            <a:srgbClr val="FFF8E5"/>
          </a:solidFill>
        </p:spPr>
        <p:txBody>
          <a:bodyPr>
            <a:noAutofit/>
          </a:bodyPr>
          <a:lstStyle/>
          <a:p>
            <a:r>
              <a:rPr lang="en-GB" sz="3200" dirty="0">
                <a:latin typeface="Comic Sans MS" panose="030F0702030302020204" pitchFamily="66" charset="0"/>
              </a:rPr>
              <a:t>We’re now going to watch a video about making a positive impression at a job interview</a:t>
            </a:r>
          </a:p>
        </p:txBody>
      </p:sp>
      <p:pic>
        <p:nvPicPr>
          <p:cNvPr id="10" name="Picture 9">
            <a:extLst>
              <a:ext uri="{FF2B5EF4-FFF2-40B4-BE49-F238E27FC236}">
                <a16:creationId xmlns:a16="http://schemas.microsoft.com/office/drawing/2014/main" id="{E60454B1-724D-4E3F-934F-3D8AF73E5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4822" y="873126"/>
            <a:ext cx="2243484" cy="1700140"/>
          </a:xfrm>
          <a:prstGeom prst="rect">
            <a:avLst/>
          </a:prstGeom>
        </p:spPr>
      </p:pic>
      <p:sp>
        <p:nvSpPr>
          <p:cNvPr id="6" name="Rectangle 5">
            <a:extLst>
              <a:ext uri="{FF2B5EF4-FFF2-40B4-BE49-F238E27FC236}">
                <a16:creationId xmlns:a16="http://schemas.microsoft.com/office/drawing/2014/main" id="{4170E84A-C6B5-420E-A4AD-56C1183B5F2C}"/>
              </a:ext>
            </a:extLst>
          </p:cNvPr>
          <p:cNvSpPr/>
          <p:nvPr/>
        </p:nvSpPr>
        <p:spPr>
          <a:xfrm>
            <a:off x="603250" y="2459616"/>
            <a:ext cx="5543550" cy="3939540"/>
          </a:xfrm>
          <a:prstGeom prst="rect">
            <a:avLst/>
          </a:prstGeom>
          <a:solidFill>
            <a:schemeClr val="bg1"/>
          </a:solidFill>
        </p:spPr>
        <p:txBody>
          <a:bodyPr wrap="square">
            <a:spAutoFit/>
          </a:bodyPr>
          <a:lstStyle/>
          <a:p>
            <a:r>
              <a:rPr lang="en-GB" sz="2000" b="1" dirty="0">
                <a:latin typeface="Comic Sans MS" panose="030F0702030302020204" pitchFamily="66" charset="0"/>
              </a:rPr>
              <a:t>As we watch, make notes on one of the following areas on your sheet:</a:t>
            </a:r>
          </a:p>
          <a:p>
            <a:endParaRPr lang="en-GB" dirty="0">
              <a:latin typeface="Comic Sans MS" panose="030F0702030302020204" pitchFamily="66" charset="0"/>
            </a:endParaRPr>
          </a:p>
          <a:p>
            <a:r>
              <a:rPr lang="en-GB" sz="2000" dirty="0">
                <a:solidFill>
                  <a:srgbClr val="FF0000"/>
                </a:solidFill>
                <a:latin typeface="Comic Sans MS" panose="030F0702030302020204" pitchFamily="66" charset="0"/>
              </a:rPr>
              <a:t>Challenge: </a:t>
            </a:r>
            <a:r>
              <a:rPr lang="en-GB" sz="2000" dirty="0">
                <a:latin typeface="Comic Sans MS" panose="030F0702030302020204" pitchFamily="66" charset="0"/>
              </a:rPr>
              <a:t>What factors we should think about when going to a job interview?</a:t>
            </a:r>
          </a:p>
          <a:p>
            <a:r>
              <a:rPr lang="en-GB" sz="2000" dirty="0">
                <a:solidFill>
                  <a:schemeClr val="accent4">
                    <a:lumMod val="50000"/>
                  </a:schemeClr>
                </a:solidFill>
                <a:latin typeface="Comic Sans MS" panose="030F0702030302020204" pitchFamily="66" charset="0"/>
              </a:rPr>
              <a:t>More challenging: </a:t>
            </a:r>
            <a:r>
              <a:rPr lang="en-GB" sz="2000" dirty="0">
                <a:latin typeface="Comic Sans MS" panose="030F0702030302020204" pitchFamily="66" charset="0"/>
              </a:rPr>
              <a:t>How we can prepare before an interview to give the best impression when we get there?</a:t>
            </a:r>
          </a:p>
          <a:p>
            <a:r>
              <a:rPr lang="en-GB" sz="2000" dirty="0">
                <a:solidFill>
                  <a:srgbClr val="00B050"/>
                </a:solidFill>
                <a:latin typeface="Comic Sans MS" panose="030F0702030302020204" pitchFamily="66" charset="0"/>
              </a:rPr>
              <a:t>Mega challenging: </a:t>
            </a:r>
            <a:r>
              <a:rPr lang="en-GB" sz="2000" dirty="0">
                <a:latin typeface="Comic Sans MS" panose="030F0702030302020204" pitchFamily="66" charset="0"/>
              </a:rPr>
              <a:t>Where do you think your own personal presentation strengths lie at the moment? What makes you think this?</a:t>
            </a:r>
          </a:p>
          <a:p>
            <a:endParaRPr lang="en-GB" sz="1600" dirty="0">
              <a:latin typeface="Comic Sans MS" panose="030F0702030302020204" pitchFamily="66" charset="0"/>
            </a:endParaRPr>
          </a:p>
          <a:p>
            <a:r>
              <a:rPr lang="en-GB" sz="1600" dirty="0">
                <a:latin typeface="Comic Sans MS" panose="030F0702030302020204" pitchFamily="66" charset="0"/>
                <a:hlinkClick r:id="rId3"/>
              </a:rPr>
              <a:t>https://www.youtube.com/watch?v=VV1cMmCKxmY</a:t>
            </a:r>
            <a:endParaRPr lang="en-GB" sz="1600" dirty="0">
              <a:latin typeface="Comic Sans MS" panose="030F0702030302020204" pitchFamily="66" charset="0"/>
            </a:endParaRPr>
          </a:p>
        </p:txBody>
      </p:sp>
      <p:pic>
        <p:nvPicPr>
          <p:cNvPr id="12" name="Picture 11">
            <a:extLst>
              <a:ext uri="{FF2B5EF4-FFF2-40B4-BE49-F238E27FC236}">
                <a16:creationId xmlns:a16="http://schemas.microsoft.com/office/drawing/2014/main" id="{008E23E1-E0A1-4208-A03D-27B8D9369C3F}"/>
              </a:ext>
            </a:extLst>
          </p:cNvPr>
          <p:cNvPicPr>
            <a:picLocks noChangeAspect="1"/>
          </p:cNvPicPr>
          <p:nvPr/>
        </p:nvPicPr>
        <p:blipFill rotWithShape="1">
          <a:blip r:embed="rId4">
            <a:extLst>
              <a:ext uri="{28A0092B-C50C-407E-A947-70E740481C1C}">
                <a14:useLocalDpi xmlns:a14="http://schemas.microsoft.com/office/drawing/2010/main" val="0"/>
              </a:ext>
            </a:extLst>
          </a:blip>
          <a:srcRect l="7162" b="4879"/>
          <a:stretch/>
        </p:blipFill>
        <p:spPr>
          <a:xfrm>
            <a:off x="6382790" y="2420376"/>
            <a:ext cx="2627548" cy="4437624"/>
          </a:xfrm>
          <a:prstGeom prst="rect">
            <a:avLst/>
          </a:prstGeom>
        </p:spPr>
      </p:pic>
      <p:sp>
        <p:nvSpPr>
          <p:cNvPr id="13" name="TextBox 12">
            <a:extLst>
              <a:ext uri="{FF2B5EF4-FFF2-40B4-BE49-F238E27FC236}">
                <a16:creationId xmlns:a16="http://schemas.microsoft.com/office/drawing/2014/main" id="{C64D8360-E95E-4303-A96F-04BBD8AE1B59}"/>
              </a:ext>
            </a:extLst>
          </p:cNvPr>
          <p:cNvSpPr txBox="1"/>
          <p:nvPr/>
        </p:nvSpPr>
        <p:spPr>
          <a:xfrm>
            <a:off x="539750" y="183449"/>
            <a:ext cx="8278556" cy="461665"/>
          </a:xfrm>
          <a:prstGeom prst="rect">
            <a:avLst/>
          </a:prstGeom>
          <a:solidFill>
            <a:srgbClr val="FFFF00"/>
          </a:solidFill>
        </p:spPr>
        <p:txBody>
          <a:bodyPr wrap="square" rtlCol="0">
            <a:spAutoFit/>
          </a:bodyPr>
          <a:lstStyle/>
          <a:p>
            <a:pPr defTabSz="914400" eaLnBrk="0" fontAlgn="base" hangingPunct="0">
              <a:spcBef>
                <a:spcPct val="0"/>
              </a:spcBef>
              <a:spcAft>
                <a:spcPct val="0"/>
              </a:spcAft>
            </a:pPr>
            <a:r>
              <a:rPr lang="en-GB" sz="2400" b="1" dirty="0">
                <a:solidFill>
                  <a:srgbClr val="000000"/>
                </a:solidFill>
                <a:latin typeface="Comic Sans MS" panose="030F0702030302020204" pitchFamily="66" charset="0"/>
                <a:cs typeface="Arial" panose="020B0604020202020204" pitchFamily="34" charset="0"/>
              </a:rPr>
              <a:t>Task One: Investigating positive presentation skills</a:t>
            </a:r>
          </a:p>
        </p:txBody>
      </p:sp>
    </p:spTree>
    <p:extLst>
      <p:ext uri="{BB962C8B-B14F-4D97-AF65-F5344CB8AC3E}">
        <p14:creationId xmlns:p14="http://schemas.microsoft.com/office/powerpoint/2010/main" val="397393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5618FD-5D82-4F4F-AD48-6E07B960A8F4}"/>
              </a:ext>
            </a:extLst>
          </p:cNvPr>
          <p:cNvPicPr>
            <a:picLocks noChangeAspect="1"/>
          </p:cNvPicPr>
          <p:nvPr/>
        </p:nvPicPr>
        <p:blipFill>
          <a:blip r:embed="rId2"/>
          <a:stretch>
            <a:fillRect/>
          </a:stretch>
        </p:blipFill>
        <p:spPr>
          <a:xfrm>
            <a:off x="906558" y="2138591"/>
            <a:ext cx="6869735" cy="4460992"/>
          </a:xfrm>
          <a:prstGeom prst="rect">
            <a:avLst/>
          </a:prstGeom>
        </p:spPr>
      </p:pic>
      <p:sp>
        <p:nvSpPr>
          <p:cNvPr id="13" name="Rectangle 12">
            <a:extLst>
              <a:ext uri="{FF2B5EF4-FFF2-40B4-BE49-F238E27FC236}">
                <a16:creationId xmlns:a16="http://schemas.microsoft.com/office/drawing/2014/main" id="{6B1001DC-2507-4657-BF3C-EE95DBD61073}"/>
              </a:ext>
            </a:extLst>
          </p:cNvPr>
          <p:cNvSpPr/>
          <p:nvPr/>
        </p:nvSpPr>
        <p:spPr>
          <a:xfrm>
            <a:off x="215900" y="143113"/>
            <a:ext cx="8712200" cy="1785104"/>
          </a:xfrm>
          <a:prstGeom prst="rect">
            <a:avLst/>
          </a:prstGeom>
          <a:solidFill>
            <a:schemeClr val="bg1"/>
          </a:solidFill>
        </p:spPr>
        <p:txBody>
          <a:bodyPr wrap="square">
            <a:spAutoFit/>
          </a:bodyPr>
          <a:lstStyle/>
          <a:p>
            <a:r>
              <a:rPr lang="en-GB" sz="2000" b="1" dirty="0">
                <a:latin typeface="Comic Sans MS" panose="030F0702030302020204" pitchFamily="66" charset="0"/>
              </a:rPr>
              <a:t>Why is it so important that employers see the best possible ‘us’?</a:t>
            </a: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Challenge: </a:t>
            </a:r>
            <a:r>
              <a:rPr lang="en-GB" dirty="0">
                <a:latin typeface="Comic Sans MS" panose="030F0702030302020204" pitchFamily="66" charset="0"/>
              </a:rPr>
              <a:t>Complete your ideas on each of your top tips cards.</a:t>
            </a:r>
          </a:p>
          <a:p>
            <a:r>
              <a:rPr lang="en-GB" b="1" dirty="0">
                <a:solidFill>
                  <a:schemeClr val="accent2">
                    <a:lumMod val="75000"/>
                  </a:schemeClr>
                </a:solidFill>
                <a:latin typeface="Comic Sans MS" panose="030F0702030302020204" pitchFamily="66" charset="0"/>
              </a:rPr>
              <a:t>More challenging: </a:t>
            </a:r>
            <a:r>
              <a:rPr lang="en-GB" dirty="0">
                <a:latin typeface="Comic Sans MS" panose="030F0702030302020204" pitchFamily="66" charset="0"/>
              </a:rPr>
              <a:t>Number each card in order of importance. Be prepared to justify your top and bottom choices.</a:t>
            </a:r>
          </a:p>
          <a:p>
            <a:r>
              <a:rPr lang="en-GB" b="1" dirty="0">
                <a:solidFill>
                  <a:srgbClr val="00B050"/>
                </a:solidFill>
                <a:latin typeface="Comic Sans MS" panose="030F0702030302020204" pitchFamily="66" charset="0"/>
              </a:rPr>
              <a:t>Mega challenging: </a:t>
            </a:r>
            <a:r>
              <a:rPr lang="en-GB" dirty="0">
                <a:latin typeface="Comic Sans MS" panose="030F0702030302020204" pitchFamily="66" charset="0"/>
              </a:rPr>
              <a:t>How will you or did you present these on your work experience placements? Give three examples.</a:t>
            </a:r>
          </a:p>
        </p:txBody>
      </p:sp>
    </p:spTree>
    <p:extLst>
      <p:ext uri="{BB962C8B-B14F-4D97-AF65-F5344CB8AC3E}">
        <p14:creationId xmlns:p14="http://schemas.microsoft.com/office/powerpoint/2010/main" val="363679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24CEAF-2D44-4EBE-8694-296B83B30D52}"/>
              </a:ext>
            </a:extLst>
          </p:cNvPr>
          <p:cNvSpPr txBox="1"/>
          <p:nvPr/>
        </p:nvSpPr>
        <p:spPr>
          <a:xfrm>
            <a:off x="366130" y="183449"/>
            <a:ext cx="8278556" cy="461665"/>
          </a:xfrm>
          <a:prstGeom prst="rect">
            <a:avLst/>
          </a:prstGeom>
          <a:solidFill>
            <a:srgbClr val="FFFF00"/>
          </a:solidFill>
        </p:spPr>
        <p:txBody>
          <a:bodyPr wrap="square" rtlCol="0">
            <a:spAutoFit/>
          </a:bodyPr>
          <a:lstStyle/>
          <a:p>
            <a:pPr defTabSz="914400" eaLnBrk="0" fontAlgn="base" hangingPunct="0">
              <a:spcBef>
                <a:spcPct val="0"/>
              </a:spcBef>
              <a:spcAft>
                <a:spcPct val="0"/>
              </a:spcAft>
            </a:pPr>
            <a:r>
              <a:rPr lang="en-GB" sz="2400" b="1" dirty="0">
                <a:solidFill>
                  <a:srgbClr val="000000"/>
                </a:solidFill>
                <a:latin typeface="Comic Sans MS" panose="030F0702030302020204" pitchFamily="66" charset="0"/>
                <a:cs typeface="Arial" panose="020B0604020202020204" pitchFamily="34" charset="0"/>
              </a:rPr>
              <a:t>Task Two: Presenting our very best selves on paper.</a:t>
            </a:r>
          </a:p>
        </p:txBody>
      </p:sp>
      <p:sp>
        <p:nvSpPr>
          <p:cNvPr id="5" name="Rectangle 4">
            <a:extLst>
              <a:ext uri="{FF2B5EF4-FFF2-40B4-BE49-F238E27FC236}">
                <a16:creationId xmlns:a16="http://schemas.microsoft.com/office/drawing/2014/main" id="{CFA003D8-19A7-4DFD-91CA-F61A241C0223}"/>
              </a:ext>
            </a:extLst>
          </p:cNvPr>
          <p:cNvSpPr/>
          <p:nvPr/>
        </p:nvSpPr>
        <p:spPr>
          <a:xfrm>
            <a:off x="418055" y="839159"/>
            <a:ext cx="5543550" cy="5601533"/>
          </a:xfrm>
          <a:prstGeom prst="rect">
            <a:avLst/>
          </a:prstGeom>
          <a:solidFill>
            <a:schemeClr val="bg1"/>
          </a:solidFill>
          <a:ln>
            <a:solidFill>
              <a:schemeClr val="tx1"/>
            </a:solidFill>
          </a:ln>
        </p:spPr>
        <p:txBody>
          <a:bodyPr wrap="square">
            <a:spAutoFit/>
          </a:bodyPr>
          <a:lstStyle/>
          <a:p>
            <a:r>
              <a:rPr lang="en-GB" sz="2000" b="1" dirty="0">
                <a:solidFill>
                  <a:srgbClr val="0000FF"/>
                </a:solidFill>
                <a:latin typeface="Comic Sans MS" panose="030F0702030302020204" pitchFamily="66" charset="0"/>
              </a:rPr>
              <a:t>We’re now going to read two cover letters from some college students who are applying for their first jobs.</a:t>
            </a:r>
          </a:p>
          <a:p>
            <a:endParaRPr lang="en-GB" dirty="0">
              <a:latin typeface="Comic Sans MS" panose="030F0702030302020204" pitchFamily="66" charset="0"/>
            </a:endParaRPr>
          </a:p>
          <a:p>
            <a:r>
              <a:rPr lang="en-GB" sz="2000" b="1" dirty="0">
                <a:solidFill>
                  <a:srgbClr val="FF0000"/>
                </a:solidFill>
                <a:latin typeface="Comic Sans MS" panose="030F0702030302020204" pitchFamily="66" charset="0"/>
              </a:rPr>
              <a:t>Challenge: </a:t>
            </a:r>
            <a:r>
              <a:rPr lang="en-GB" sz="2000" dirty="0">
                <a:latin typeface="Comic Sans MS" panose="030F0702030302020204" pitchFamily="66" charset="0"/>
              </a:rPr>
              <a:t>For each one, highlight or circle any statements you think are problematic and also any you think make the candidate come across well.</a:t>
            </a:r>
          </a:p>
          <a:p>
            <a:endParaRPr lang="en-GB" sz="2000" dirty="0">
              <a:latin typeface="Comic Sans MS" panose="030F0702030302020204" pitchFamily="66" charset="0"/>
            </a:endParaRPr>
          </a:p>
          <a:p>
            <a:r>
              <a:rPr lang="en-GB" sz="2000" b="1" dirty="0">
                <a:solidFill>
                  <a:schemeClr val="accent2">
                    <a:lumMod val="75000"/>
                  </a:schemeClr>
                </a:solidFill>
                <a:latin typeface="Comic Sans MS" panose="030F0702030302020204" pitchFamily="66" charset="0"/>
              </a:rPr>
              <a:t>More challenging: </a:t>
            </a:r>
            <a:r>
              <a:rPr lang="en-GB" sz="2000" dirty="0">
                <a:latin typeface="Comic Sans MS" panose="030F0702030302020204" pitchFamily="66" charset="0"/>
              </a:rPr>
              <a:t>For each of the above, also be prepared to explain to the rest of the class why you think this.</a:t>
            </a:r>
          </a:p>
          <a:p>
            <a:endParaRPr lang="en-GB" sz="2000" dirty="0">
              <a:latin typeface="Comic Sans MS" panose="030F0702030302020204" pitchFamily="66" charset="0"/>
            </a:endParaRPr>
          </a:p>
          <a:p>
            <a:r>
              <a:rPr lang="en-GB" sz="2000" b="1" dirty="0">
                <a:solidFill>
                  <a:srgbClr val="00B050"/>
                </a:solidFill>
                <a:latin typeface="Comic Sans MS" panose="030F0702030302020204" pitchFamily="66" charset="0"/>
              </a:rPr>
              <a:t>Mega challenging: </a:t>
            </a:r>
            <a:r>
              <a:rPr lang="en-GB" sz="2000" dirty="0">
                <a:latin typeface="Comic Sans MS" panose="030F0702030302020204" pitchFamily="66" charset="0"/>
              </a:rPr>
              <a:t>Re-write each of the cover letters to make the candidates sound more impressive (but only based on what they’ve said – don’t lie!) Be prepared to show you work and explain what you changed.</a:t>
            </a:r>
          </a:p>
        </p:txBody>
      </p:sp>
      <p:sp>
        <p:nvSpPr>
          <p:cNvPr id="6" name="TextBox 5">
            <a:extLst>
              <a:ext uri="{FF2B5EF4-FFF2-40B4-BE49-F238E27FC236}">
                <a16:creationId xmlns:a16="http://schemas.microsoft.com/office/drawing/2014/main" id="{D1F7BD07-2FE4-468C-8F17-C5925D5A284F}"/>
              </a:ext>
            </a:extLst>
          </p:cNvPr>
          <p:cNvSpPr txBox="1"/>
          <p:nvPr/>
        </p:nvSpPr>
        <p:spPr>
          <a:xfrm>
            <a:off x="6285053" y="3773346"/>
            <a:ext cx="2569580" cy="2585323"/>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GB" dirty="0">
                <a:latin typeface="Comic Sans MS" panose="030F0702030302020204" pitchFamily="66" charset="0"/>
              </a:rPr>
              <a:t>A personal statement is a written description of  your achievements, interests and skills  included as part of an application for a job or a place at university or college. </a:t>
            </a:r>
          </a:p>
        </p:txBody>
      </p:sp>
      <p:pic>
        <p:nvPicPr>
          <p:cNvPr id="8" name="Picture 7" descr="A screenshot of a cell phone&#10;&#10;Description automatically generated">
            <a:extLst>
              <a:ext uri="{FF2B5EF4-FFF2-40B4-BE49-F238E27FC236}">
                <a16:creationId xmlns:a16="http://schemas.microsoft.com/office/drawing/2014/main" id="{76082E63-F84E-4C62-95FE-6A33F3194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77788">
            <a:off x="6690251" y="973094"/>
            <a:ext cx="1786320" cy="2444139"/>
          </a:xfrm>
          <a:prstGeom prst="rect">
            <a:avLst/>
          </a:prstGeom>
          <a:ln>
            <a:solidFill>
              <a:schemeClr val="tx1"/>
            </a:solidFill>
          </a:ln>
        </p:spPr>
      </p:pic>
      <p:pic>
        <p:nvPicPr>
          <p:cNvPr id="9" name="Picture 8">
            <a:extLst>
              <a:ext uri="{FF2B5EF4-FFF2-40B4-BE49-F238E27FC236}">
                <a16:creationId xmlns:a16="http://schemas.microsoft.com/office/drawing/2014/main" id="{B563B944-D19F-4B7E-9FCF-32C452CCF17D}"/>
              </a:ext>
            </a:extLst>
          </p:cNvPr>
          <p:cNvPicPr>
            <a:picLocks noChangeAspect="1"/>
          </p:cNvPicPr>
          <p:nvPr/>
        </p:nvPicPr>
        <p:blipFill>
          <a:blip r:embed="rId3"/>
          <a:stretch>
            <a:fillRect/>
          </a:stretch>
        </p:blipFill>
        <p:spPr>
          <a:xfrm>
            <a:off x="5663207" y="1384922"/>
            <a:ext cx="1243692" cy="615749"/>
          </a:xfrm>
          <a:prstGeom prst="rect">
            <a:avLst/>
          </a:prstGeom>
        </p:spPr>
      </p:pic>
    </p:spTree>
    <p:extLst>
      <p:ext uri="{BB962C8B-B14F-4D97-AF65-F5344CB8AC3E}">
        <p14:creationId xmlns:p14="http://schemas.microsoft.com/office/powerpoint/2010/main" val="74900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24CEAF-2D44-4EBE-8694-296B83B30D52}"/>
              </a:ext>
            </a:extLst>
          </p:cNvPr>
          <p:cNvSpPr txBox="1"/>
          <p:nvPr/>
        </p:nvSpPr>
        <p:spPr>
          <a:xfrm>
            <a:off x="366130" y="183449"/>
            <a:ext cx="8278556" cy="461665"/>
          </a:xfrm>
          <a:prstGeom prst="rect">
            <a:avLst/>
          </a:prstGeom>
          <a:solidFill>
            <a:srgbClr val="FFFF00"/>
          </a:solidFill>
        </p:spPr>
        <p:txBody>
          <a:bodyPr wrap="square" rtlCol="0">
            <a:spAutoFit/>
          </a:bodyPr>
          <a:lstStyle/>
          <a:p>
            <a:pPr defTabSz="914400" eaLnBrk="0" fontAlgn="base" hangingPunct="0">
              <a:spcBef>
                <a:spcPct val="0"/>
              </a:spcBef>
              <a:spcAft>
                <a:spcPct val="0"/>
              </a:spcAft>
            </a:pPr>
            <a:r>
              <a:rPr lang="en-GB" sz="2400" b="1" dirty="0">
                <a:solidFill>
                  <a:srgbClr val="000000"/>
                </a:solidFill>
                <a:latin typeface="Comic Sans MS" panose="030F0702030302020204" pitchFamily="66" charset="0"/>
                <a:cs typeface="Arial" panose="020B0604020202020204" pitchFamily="34" charset="0"/>
              </a:rPr>
              <a:t>Task Two: Presenting our very best selves on paper.</a:t>
            </a:r>
          </a:p>
        </p:txBody>
      </p:sp>
      <p:sp>
        <p:nvSpPr>
          <p:cNvPr id="5" name="Rectangle 4">
            <a:extLst>
              <a:ext uri="{FF2B5EF4-FFF2-40B4-BE49-F238E27FC236}">
                <a16:creationId xmlns:a16="http://schemas.microsoft.com/office/drawing/2014/main" id="{CFA003D8-19A7-4DFD-91CA-F61A241C0223}"/>
              </a:ext>
            </a:extLst>
          </p:cNvPr>
          <p:cNvSpPr/>
          <p:nvPr/>
        </p:nvSpPr>
        <p:spPr>
          <a:xfrm>
            <a:off x="313884" y="862309"/>
            <a:ext cx="5241965" cy="5293757"/>
          </a:xfrm>
          <a:prstGeom prst="rect">
            <a:avLst/>
          </a:prstGeom>
          <a:solidFill>
            <a:schemeClr val="bg1"/>
          </a:solidFill>
          <a:ln>
            <a:solidFill>
              <a:schemeClr val="tx1"/>
            </a:solidFill>
          </a:ln>
        </p:spPr>
        <p:txBody>
          <a:bodyPr wrap="square">
            <a:spAutoFit/>
          </a:bodyPr>
          <a:lstStyle/>
          <a:p>
            <a:r>
              <a:rPr lang="en-GB" sz="2000" b="1" dirty="0">
                <a:solidFill>
                  <a:srgbClr val="0000FF"/>
                </a:solidFill>
                <a:latin typeface="Comic Sans MS" panose="030F0702030302020204" pitchFamily="66" charset="0"/>
              </a:rPr>
              <a:t>We’re now going to read an example of an excellent cover letter for a job application.</a:t>
            </a:r>
          </a:p>
          <a:p>
            <a:endParaRPr lang="en-GB" dirty="0">
              <a:latin typeface="Comic Sans MS" panose="030F0702030302020204" pitchFamily="66" charset="0"/>
            </a:endParaRPr>
          </a:p>
          <a:p>
            <a:r>
              <a:rPr lang="en-GB" sz="2000" b="1" dirty="0">
                <a:solidFill>
                  <a:srgbClr val="FF0000"/>
                </a:solidFill>
                <a:latin typeface="Comic Sans MS" panose="030F0702030302020204" pitchFamily="66" charset="0"/>
              </a:rPr>
              <a:t>Challenge: </a:t>
            </a:r>
            <a:r>
              <a:rPr lang="en-GB" sz="2000" dirty="0">
                <a:latin typeface="Comic Sans MS" panose="030F0702030302020204" pitchFamily="66" charset="0"/>
              </a:rPr>
              <a:t>What makes this letter so much better than the other two?</a:t>
            </a:r>
          </a:p>
          <a:p>
            <a:endParaRPr lang="en-GB" sz="2000" dirty="0">
              <a:latin typeface="Comic Sans MS" panose="030F0702030302020204" pitchFamily="66" charset="0"/>
            </a:endParaRPr>
          </a:p>
          <a:p>
            <a:r>
              <a:rPr lang="en-GB" sz="2000" b="1" dirty="0">
                <a:solidFill>
                  <a:schemeClr val="accent2">
                    <a:lumMod val="75000"/>
                  </a:schemeClr>
                </a:solidFill>
                <a:latin typeface="Comic Sans MS" panose="030F0702030302020204" pitchFamily="66" charset="0"/>
              </a:rPr>
              <a:t>More challenging:</a:t>
            </a:r>
            <a:r>
              <a:rPr lang="en-GB" sz="2000" dirty="0">
                <a:latin typeface="Comic Sans MS" panose="030F0702030302020204" pitchFamily="66" charset="0"/>
              </a:rPr>
              <a:t> How has the writer made themselves sound appealing as a potential candidate? Explain three ways.</a:t>
            </a:r>
          </a:p>
          <a:p>
            <a:endParaRPr lang="en-GB" sz="2000" dirty="0">
              <a:latin typeface="Comic Sans MS" panose="030F0702030302020204" pitchFamily="66" charset="0"/>
            </a:endParaRPr>
          </a:p>
          <a:p>
            <a:r>
              <a:rPr lang="en-GB" sz="2000" b="1" dirty="0">
                <a:solidFill>
                  <a:srgbClr val="00B050"/>
                </a:solidFill>
                <a:latin typeface="Comic Sans MS" panose="030F0702030302020204" pitchFamily="66" charset="0"/>
              </a:rPr>
              <a:t>Mega challenging: </a:t>
            </a:r>
            <a:r>
              <a:rPr lang="en-GB" sz="2000" dirty="0">
                <a:latin typeface="Comic Sans MS" panose="030F0702030302020204" pitchFamily="66" charset="0"/>
              </a:rPr>
              <a:t>Which part of this makes the candidate seem most appealing to an employer? Why this part in particular? How have they made their skills, qualifications and interests relevant to the position?</a:t>
            </a:r>
          </a:p>
        </p:txBody>
      </p:sp>
      <p:pic>
        <p:nvPicPr>
          <p:cNvPr id="2" name="Picture 1">
            <a:extLst>
              <a:ext uri="{FF2B5EF4-FFF2-40B4-BE49-F238E27FC236}">
                <a16:creationId xmlns:a16="http://schemas.microsoft.com/office/drawing/2014/main" id="{7AE09965-82C2-443B-B44C-B7F2C6FA7B5C}"/>
              </a:ext>
            </a:extLst>
          </p:cNvPr>
          <p:cNvPicPr>
            <a:picLocks noChangeAspect="1"/>
          </p:cNvPicPr>
          <p:nvPr/>
        </p:nvPicPr>
        <p:blipFill>
          <a:blip r:embed="rId2"/>
          <a:stretch>
            <a:fillRect/>
          </a:stretch>
        </p:blipFill>
        <p:spPr>
          <a:xfrm rot="603319">
            <a:off x="6068926" y="1203569"/>
            <a:ext cx="2700695" cy="2500453"/>
          </a:xfrm>
          <a:prstGeom prst="rect">
            <a:avLst/>
          </a:prstGeom>
        </p:spPr>
      </p:pic>
      <p:pic>
        <p:nvPicPr>
          <p:cNvPr id="10" name="Picture 9">
            <a:extLst>
              <a:ext uri="{FF2B5EF4-FFF2-40B4-BE49-F238E27FC236}">
                <a16:creationId xmlns:a16="http://schemas.microsoft.com/office/drawing/2014/main" id="{35CB3B24-D74B-4078-A33D-55879B1EFA32}"/>
              </a:ext>
            </a:extLst>
          </p:cNvPr>
          <p:cNvPicPr>
            <a:picLocks noChangeAspect="1"/>
          </p:cNvPicPr>
          <p:nvPr/>
        </p:nvPicPr>
        <p:blipFill>
          <a:blip r:embed="rId3"/>
          <a:stretch>
            <a:fillRect/>
          </a:stretch>
        </p:blipFill>
        <p:spPr>
          <a:xfrm>
            <a:off x="5211794" y="1824760"/>
            <a:ext cx="1243692" cy="615749"/>
          </a:xfrm>
          <a:prstGeom prst="rect">
            <a:avLst/>
          </a:prstGeom>
        </p:spPr>
      </p:pic>
      <p:pic>
        <p:nvPicPr>
          <p:cNvPr id="11" name="Picture 10">
            <a:extLst>
              <a:ext uri="{FF2B5EF4-FFF2-40B4-BE49-F238E27FC236}">
                <a16:creationId xmlns:a16="http://schemas.microsoft.com/office/drawing/2014/main" id="{F389CB05-4946-4AA8-BADF-52EEAE1BC831}"/>
              </a:ext>
            </a:extLst>
          </p:cNvPr>
          <p:cNvPicPr>
            <a:picLocks noChangeAspect="1"/>
          </p:cNvPicPr>
          <p:nvPr/>
        </p:nvPicPr>
        <p:blipFill rotWithShape="1">
          <a:blip r:embed="rId4">
            <a:extLst>
              <a:ext uri="{28A0092B-C50C-407E-A947-70E740481C1C}">
                <a14:useLocalDpi xmlns:a14="http://schemas.microsoft.com/office/drawing/2010/main" val="0"/>
              </a:ext>
            </a:extLst>
          </a:blip>
          <a:srcRect l="7162" b="4879"/>
          <a:stretch/>
        </p:blipFill>
        <p:spPr>
          <a:xfrm>
            <a:off x="7363087" y="4084823"/>
            <a:ext cx="1642017" cy="2773177"/>
          </a:xfrm>
          <a:prstGeom prst="rect">
            <a:avLst/>
          </a:prstGeom>
        </p:spPr>
      </p:pic>
      <p:pic>
        <p:nvPicPr>
          <p:cNvPr id="7" name="Picture 6">
            <a:extLst>
              <a:ext uri="{FF2B5EF4-FFF2-40B4-BE49-F238E27FC236}">
                <a16:creationId xmlns:a16="http://schemas.microsoft.com/office/drawing/2014/main" id="{D49E621F-2CC7-4668-9483-87854B7AFE24}"/>
              </a:ext>
            </a:extLst>
          </p:cNvPr>
          <p:cNvPicPr>
            <a:picLocks noChangeAspect="1"/>
          </p:cNvPicPr>
          <p:nvPr/>
        </p:nvPicPr>
        <p:blipFill>
          <a:blip r:embed="rId5"/>
          <a:stretch>
            <a:fillRect/>
          </a:stretch>
        </p:blipFill>
        <p:spPr>
          <a:xfrm>
            <a:off x="5770246" y="4190035"/>
            <a:ext cx="1466179" cy="2667965"/>
          </a:xfrm>
          <a:prstGeom prst="rect">
            <a:avLst/>
          </a:prstGeom>
        </p:spPr>
      </p:pic>
    </p:spTree>
    <p:extLst>
      <p:ext uri="{BB962C8B-B14F-4D97-AF65-F5344CB8AC3E}">
        <p14:creationId xmlns:p14="http://schemas.microsoft.com/office/powerpoint/2010/main" val="285654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1D41C2-05FF-4578-BBF4-20A130CA3575}"/>
              </a:ext>
            </a:extLst>
          </p:cNvPr>
          <p:cNvSpPr/>
          <p:nvPr/>
        </p:nvSpPr>
        <p:spPr>
          <a:xfrm>
            <a:off x="248855" y="1778317"/>
            <a:ext cx="6209818" cy="4801314"/>
          </a:xfrm>
          <a:prstGeom prst="rect">
            <a:avLst/>
          </a:prstGeom>
          <a:solidFill>
            <a:srgbClr val="FFFFCC"/>
          </a:solidFill>
          <a:ln>
            <a:solidFill>
              <a:schemeClr val="tx1"/>
            </a:solidFill>
          </a:ln>
        </p:spPr>
        <p:txBody>
          <a:bodyPr wrap="square">
            <a:spAutoFit/>
          </a:bodyPr>
          <a:lstStyle/>
          <a:p>
            <a:r>
              <a:rPr lang="en-GB" b="1" dirty="0">
                <a:latin typeface="Comic Sans MS" panose="030F0702030302020204" pitchFamily="66" charset="0"/>
              </a:rPr>
              <a:t>When writing a cover letter, you should:</a:t>
            </a:r>
          </a:p>
          <a:p>
            <a:endParaRPr lang="en-GB" dirty="0">
              <a:latin typeface="Comic Sans MS" panose="030F0702030302020204" pitchFamily="66" charset="0"/>
            </a:endParaRPr>
          </a:p>
          <a:p>
            <a:r>
              <a:rPr lang="en-GB" dirty="0">
                <a:solidFill>
                  <a:srgbClr val="0000FF"/>
                </a:solidFill>
                <a:latin typeface="Comic Sans MS" panose="030F0702030302020204" pitchFamily="66" charset="0"/>
              </a:rPr>
              <a:t>Introduce yourself, presenting your very best version of yourself.</a:t>
            </a:r>
          </a:p>
          <a:p>
            <a:endParaRPr lang="en-GB" dirty="0">
              <a:solidFill>
                <a:srgbClr val="0000FF"/>
              </a:solidFill>
              <a:latin typeface="Comic Sans MS" panose="030F0702030302020204" pitchFamily="66" charset="0"/>
            </a:endParaRPr>
          </a:p>
          <a:p>
            <a:r>
              <a:rPr lang="en-GB" dirty="0">
                <a:solidFill>
                  <a:srgbClr val="0000FF"/>
                </a:solidFill>
                <a:latin typeface="Comic Sans MS" panose="030F0702030302020204" pitchFamily="66" charset="0"/>
              </a:rPr>
              <a:t>Mention the job you're applying for and why.</a:t>
            </a:r>
          </a:p>
          <a:p>
            <a:endParaRPr lang="en-GB" dirty="0">
              <a:solidFill>
                <a:srgbClr val="0000FF"/>
              </a:solidFill>
              <a:latin typeface="Comic Sans MS" panose="030F0702030302020204" pitchFamily="66" charset="0"/>
            </a:endParaRPr>
          </a:p>
          <a:p>
            <a:r>
              <a:rPr lang="en-GB" dirty="0">
                <a:solidFill>
                  <a:srgbClr val="0000FF"/>
                </a:solidFill>
                <a:latin typeface="Comic Sans MS" panose="030F0702030302020204" pitchFamily="66" charset="0"/>
              </a:rPr>
              <a:t>Show that your skills, qualifications and experience match those needed to do the job.</a:t>
            </a:r>
          </a:p>
          <a:p>
            <a:endParaRPr lang="en-GB" dirty="0">
              <a:solidFill>
                <a:srgbClr val="0000FF"/>
              </a:solidFill>
              <a:latin typeface="Comic Sans MS" panose="030F0702030302020204" pitchFamily="66" charset="0"/>
            </a:endParaRPr>
          </a:p>
          <a:p>
            <a:r>
              <a:rPr lang="en-GB" dirty="0">
                <a:solidFill>
                  <a:srgbClr val="0000FF"/>
                </a:solidFill>
                <a:latin typeface="Comic Sans MS" panose="030F0702030302020204" pitchFamily="66" charset="0"/>
              </a:rPr>
              <a:t>Make the reader want to read your CV. Big yourself up a little.</a:t>
            </a:r>
          </a:p>
          <a:p>
            <a:pPr>
              <a:buFont typeface="Arial" panose="020B0604020202020204" pitchFamily="34" charset="0"/>
              <a:buChar char="•"/>
            </a:pPr>
            <a:endParaRPr lang="en-GB" dirty="0">
              <a:solidFill>
                <a:srgbClr val="0000FF"/>
              </a:solidFill>
              <a:latin typeface="Comic Sans MS" panose="030F0702030302020204" pitchFamily="66" charset="0"/>
            </a:endParaRPr>
          </a:p>
          <a:p>
            <a:r>
              <a:rPr lang="en-GB" dirty="0">
                <a:solidFill>
                  <a:srgbClr val="0000FF"/>
                </a:solidFill>
                <a:latin typeface="Comic Sans MS" panose="030F0702030302020204" pitchFamily="66" charset="0"/>
              </a:rPr>
              <a:t>Finish with a call to action (for example, saying you look forward to a response or job interview)</a:t>
            </a:r>
          </a:p>
          <a:p>
            <a:endParaRPr lang="en-GB" dirty="0">
              <a:solidFill>
                <a:srgbClr val="0000FF"/>
              </a:solidFill>
              <a:latin typeface="Comic Sans MS" panose="030F0702030302020204" pitchFamily="66" charset="0"/>
            </a:endParaRPr>
          </a:p>
          <a:p>
            <a:r>
              <a:rPr lang="en-GB" dirty="0">
                <a:solidFill>
                  <a:srgbClr val="0000FF"/>
                </a:solidFill>
                <a:latin typeface="Comic Sans MS" panose="030F0702030302020204" pitchFamily="66" charset="0"/>
              </a:rPr>
              <a:t>Don’t write more than one page.</a:t>
            </a:r>
          </a:p>
        </p:txBody>
      </p:sp>
      <p:sp>
        <p:nvSpPr>
          <p:cNvPr id="9" name="TextBox 8">
            <a:extLst>
              <a:ext uri="{FF2B5EF4-FFF2-40B4-BE49-F238E27FC236}">
                <a16:creationId xmlns:a16="http://schemas.microsoft.com/office/drawing/2014/main" id="{C74A6E7A-97F0-4D26-ACCE-F4C5C5AA7563}"/>
              </a:ext>
            </a:extLst>
          </p:cNvPr>
          <p:cNvSpPr txBox="1"/>
          <p:nvPr/>
        </p:nvSpPr>
        <p:spPr>
          <a:xfrm>
            <a:off x="196769" y="229748"/>
            <a:ext cx="8762035" cy="461665"/>
          </a:xfrm>
          <a:prstGeom prst="rect">
            <a:avLst/>
          </a:prstGeom>
          <a:solidFill>
            <a:srgbClr val="FFFF00"/>
          </a:solidFill>
          <a:ln>
            <a:solidFill>
              <a:schemeClr val="tx1"/>
            </a:solidFill>
          </a:ln>
        </p:spPr>
        <p:txBody>
          <a:bodyPr wrap="square" rtlCol="0">
            <a:spAutoFit/>
          </a:bodyPr>
          <a:lstStyle/>
          <a:p>
            <a:pPr defTabSz="914400" eaLnBrk="0" fontAlgn="base" hangingPunct="0">
              <a:spcBef>
                <a:spcPct val="0"/>
              </a:spcBef>
              <a:spcAft>
                <a:spcPct val="0"/>
              </a:spcAft>
            </a:pPr>
            <a:r>
              <a:rPr lang="en-GB" sz="2400" b="1" dirty="0">
                <a:solidFill>
                  <a:srgbClr val="000000"/>
                </a:solidFill>
                <a:latin typeface="Comic Sans MS" panose="030F0702030302020204" pitchFamily="66" charset="0"/>
                <a:cs typeface="Arial" panose="020B0604020202020204" pitchFamily="34" charset="0"/>
              </a:rPr>
              <a:t>Task Three: </a:t>
            </a:r>
            <a:r>
              <a:rPr lang="en-GB" sz="2000" dirty="0">
                <a:solidFill>
                  <a:srgbClr val="000000"/>
                </a:solidFill>
                <a:latin typeface="Comic Sans MS" panose="030F0702030302020204" pitchFamily="66" charset="0"/>
                <a:cs typeface="Arial" panose="020B0604020202020204" pitchFamily="34" charset="0"/>
              </a:rPr>
              <a:t>Creating our own cover letters, for a job of our choice</a:t>
            </a:r>
            <a:endParaRPr lang="en-GB" sz="2400" dirty="0">
              <a:solidFill>
                <a:srgbClr val="000000"/>
              </a:solidFill>
              <a:latin typeface="Comic Sans MS" panose="030F0702030302020204" pitchFamily="66" charset="0"/>
              <a:cs typeface="Arial" panose="020B0604020202020204" pitchFamily="34" charset="0"/>
            </a:endParaRPr>
          </a:p>
        </p:txBody>
      </p:sp>
      <p:sp>
        <p:nvSpPr>
          <p:cNvPr id="10" name="TextBox 9">
            <a:extLst>
              <a:ext uri="{FF2B5EF4-FFF2-40B4-BE49-F238E27FC236}">
                <a16:creationId xmlns:a16="http://schemas.microsoft.com/office/drawing/2014/main" id="{1FAD3F15-8A2F-46FD-A420-77DCC33E5C83}"/>
              </a:ext>
            </a:extLst>
          </p:cNvPr>
          <p:cNvSpPr txBox="1"/>
          <p:nvPr/>
        </p:nvSpPr>
        <p:spPr>
          <a:xfrm>
            <a:off x="243069" y="914400"/>
            <a:ext cx="6157732" cy="707886"/>
          </a:xfrm>
          <a:prstGeom prst="rect">
            <a:avLst/>
          </a:prstGeom>
          <a:solidFill>
            <a:schemeClr val="bg1"/>
          </a:solidFill>
        </p:spPr>
        <p:txBody>
          <a:bodyPr wrap="square" rtlCol="0">
            <a:spAutoFit/>
          </a:bodyPr>
          <a:lstStyle/>
          <a:p>
            <a:r>
              <a:rPr lang="en-GB" sz="2000" dirty="0">
                <a:latin typeface="Comic Sans MS" panose="030F0702030302020204" pitchFamily="66" charset="0"/>
              </a:rPr>
              <a:t>Now we’ve seen what a poor and excellent cover letters look like, let’s have a go at writing our own.</a:t>
            </a:r>
          </a:p>
        </p:txBody>
      </p:sp>
      <p:pic>
        <p:nvPicPr>
          <p:cNvPr id="11" name="Picture 10">
            <a:extLst>
              <a:ext uri="{FF2B5EF4-FFF2-40B4-BE49-F238E27FC236}">
                <a16:creationId xmlns:a16="http://schemas.microsoft.com/office/drawing/2014/main" id="{5D79E141-C245-45F4-AC7A-2F3C7E433822}"/>
              </a:ext>
            </a:extLst>
          </p:cNvPr>
          <p:cNvPicPr>
            <a:picLocks noChangeAspect="1"/>
          </p:cNvPicPr>
          <p:nvPr/>
        </p:nvPicPr>
        <p:blipFill rotWithShape="1">
          <a:blip r:embed="rId2"/>
          <a:srcRect r="15335"/>
          <a:stretch/>
        </p:blipFill>
        <p:spPr>
          <a:xfrm rot="633150">
            <a:off x="6769379" y="3587215"/>
            <a:ext cx="2006044" cy="3113423"/>
          </a:xfrm>
          <a:prstGeom prst="rect">
            <a:avLst/>
          </a:prstGeom>
        </p:spPr>
      </p:pic>
      <p:pic>
        <p:nvPicPr>
          <p:cNvPr id="12" name="Picture 11">
            <a:extLst>
              <a:ext uri="{FF2B5EF4-FFF2-40B4-BE49-F238E27FC236}">
                <a16:creationId xmlns:a16="http://schemas.microsoft.com/office/drawing/2014/main" id="{1E2C5517-5742-457B-A812-457FB2852050}"/>
              </a:ext>
            </a:extLst>
          </p:cNvPr>
          <p:cNvPicPr>
            <a:picLocks noChangeAspect="1"/>
          </p:cNvPicPr>
          <p:nvPr/>
        </p:nvPicPr>
        <p:blipFill>
          <a:blip r:embed="rId3"/>
          <a:stretch>
            <a:fillRect/>
          </a:stretch>
        </p:blipFill>
        <p:spPr>
          <a:xfrm>
            <a:off x="6714300" y="1640985"/>
            <a:ext cx="2243522" cy="1700931"/>
          </a:xfrm>
          <a:prstGeom prst="rect">
            <a:avLst/>
          </a:prstGeom>
        </p:spPr>
      </p:pic>
    </p:spTree>
    <p:extLst>
      <p:ext uri="{BB962C8B-B14F-4D97-AF65-F5344CB8AC3E}">
        <p14:creationId xmlns:p14="http://schemas.microsoft.com/office/powerpoint/2010/main" val="189743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AF2139-38FE-40FE-A181-D363B3539775}"/>
              </a:ext>
            </a:extLst>
          </p:cNvPr>
          <p:cNvSpPr txBox="1"/>
          <p:nvPr/>
        </p:nvSpPr>
        <p:spPr>
          <a:xfrm>
            <a:off x="268407" y="808085"/>
            <a:ext cx="8448210" cy="2308324"/>
          </a:xfrm>
          <a:prstGeom prst="rect">
            <a:avLst/>
          </a:prstGeom>
          <a:solidFill>
            <a:srgbClr val="FFFFCC"/>
          </a:solidFill>
        </p:spPr>
        <p:txBody>
          <a:bodyPr wrap="square" rtlCol="0">
            <a:spAutoFit/>
          </a:bodyPr>
          <a:lstStyle/>
          <a:p>
            <a:r>
              <a:rPr lang="en-GB" b="1" dirty="0">
                <a:solidFill>
                  <a:srgbClr val="FF0000"/>
                </a:solidFill>
                <a:latin typeface="Comic Sans MS" panose="030F0702030302020204" pitchFamily="66" charset="0"/>
              </a:rPr>
              <a:t>Challenge: </a:t>
            </a:r>
            <a:r>
              <a:rPr lang="en-GB" dirty="0">
                <a:latin typeface="Comic Sans MS" panose="030F0702030302020204" pitchFamily="66" charset="0"/>
              </a:rPr>
              <a:t>You will now be able to complete your employability skills competency audit for personal presentation. Label the skill as Red, Amber or Green, depending on how confident you feel about this skill now.</a:t>
            </a:r>
          </a:p>
          <a:p>
            <a:r>
              <a:rPr lang="en-GB" b="1" dirty="0">
                <a:solidFill>
                  <a:srgbClr val="FF6600"/>
                </a:solidFill>
                <a:latin typeface="Comic Sans MS" panose="030F0702030302020204" pitchFamily="66" charset="0"/>
              </a:rPr>
              <a:t>More challenging: </a:t>
            </a:r>
            <a:r>
              <a:rPr lang="en-GB" dirty="0">
                <a:latin typeface="Comic Sans MS" panose="030F0702030302020204" pitchFamily="66" charset="0"/>
              </a:rPr>
              <a:t>Be ready to describe the reasoning behind your RAG rating to the rest of the class.</a:t>
            </a:r>
          </a:p>
          <a:p>
            <a:r>
              <a:rPr lang="en-GB" b="1" dirty="0">
                <a:solidFill>
                  <a:srgbClr val="00B050"/>
                </a:solidFill>
                <a:latin typeface="Comic Sans MS" panose="030F0702030302020204" pitchFamily="66" charset="0"/>
              </a:rPr>
              <a:t>Mega challenge: </a:t>
            </a:r>
            <a:r>
              <a:rPr lang="en-GB" dirty="0">
                <a:solidFill>
                  <a:srgbClr val="000000"/>
                </a:solidFill>
                <a:latin typeface="Comic Sans MS" panose="030F0702030302020204" pitchFamily="66" charset="0"/>
              </a:rPr>
              <a:t>Based on today’s work, explain which aspect of personal presentation you would like to work on to develop further, e.g. dressing appropriately or being punctual.</a:t>
            </a:r>
          </a:p>
        </p:txBody>
      </p:sp>
      <p:sp>
        <p:nvSpPr>
          <p:cNvPr id="8" name="Rectangle 7">
            <a:extLst>
              <a:ext uri="{FF2B5EF4-FFF2-40B4-BE49-F238E27FC236}">
                <a16:creationId xmlns:a16="http://schemas.microsoft.com/office/drawing/2014/main" id="{89FBEA87-2B22-4DD5-8E97-9DFD40AF036D}"/>
              </a:ext>
            </a:extLst>
          </p:cNvPr>
          <p:cNvSpPr/>
          <p:nvPr/>
        </p:nvSpPr>
        <p:spPr>
          <a:xfrm>
            <a:off x="268407" y="197501"/>
            <a:ext cx="7897693" cy="523220"/>
          </a:xfrm>
          <a:prstGeom prst="rect">
            <a:avLst/>
          </a:prstGeom>
        </p:spPr>
        <p:txBody>
          <a:bodyPr wrap="square">
            <a:spAutoFit/>
          </a:bodyPr>
          <a:lstStyle/>
          <a:p>
            <a:pPr>
              <a:spcAft>
                <a:spcPts val="0"/>
              </a:spcAft>
            </a:pPr>
            <a:r>
              <a:rPr lang="en-US" sz="2800" b="1" u="sng" dirty="0">
                <a:solidFill>
                  <a:srgbClr val="7030A0"/>
                </a:solidFill>
                <a:highlight>
                  <a:srgbClr val="FFFF00"/>
                </a:highlight>
                <a:latin typeface="Comic Sans MS" panose="030F0702030302020204" pitchFamily="66" charset="0"/>
                <a:ea typeface="Noto Sans CJK SC Regular"/>
                <a:cs typeface="FreeSans"/>
              </a:rPr>
              <a:t>Plenary – Personal Presentation Audit:</a:t>
            </a:r>
            <a:r>
              <a:rPr lang="en-US" sz="2800" b="1" dirty="0">
                <a:highlight>
                  <a:srgbClr val="FFFF00"/>
                </a:highlight>
                <a:latin typeface="Comic Sans MS" panose="030F0702030302020204" pitchFamily="66" charset="0"/>
                <a:ea typeface="Noto Sans CJK SC Regular"/>
                <a:cs typeface="FreeSans"/>
              </a:rPr>
              <a:t>  </a:t>
            </a:r>
          </a:p>
        </p:txBody>
      </p:sp>
      <p:pic>
        <p:nvPicPr>
          <p:cNvPr id="9" name="Picture 8">
            <a:extLst>
              <a:ext uri="{FF2B5EF4-FFF2-40B4-BE49-F238E27FC236}">
                <a16:creationId xmlns:a16="http://schemas.microsoft.com/office/drawing/2014/main" id="{4AD4EEA2-D8FD-46D3-AB3A-EB43D0D9B3E9}"/>
              </a:ext>
            </a:extLst>
          </p:cNvPr>
          <p:cNvPicPr>
            <a:picLocks noChangeAspect="1"/>
          </p:cNvPicPr>
          <p:nvPr/>
        </p:nvPicPr>
        <p:blipFill>
          <a:blip r:embed="rId3"/>
          <a:stretch>
            <a:fillRect/>
          </a:stretch>
        </p:blipFill>
        <p:spPr>
          <a:xfrm>
            <a:off x="4551442" y="3987031"/>
            <a:ext cx="4165175" cy="2599974"/>
          </a:xfrm>
          <a:prstGeom prst="rect">
            <a:avLst/>
          </a:prstGeom>
          <a:ln>
            <a:solidFill>
              <a:schemeClr val="tx1"/>
            </a:solidFill>
          </a:ln>
        </p:spPr>
      </p:pic>
      <p:sp>
        <p:nvSpPr>
          <p:cNvPr id="11" name="Arrow: Down 10">
            <a:extLst>
              <a:ext uri="{FF2B5EF4-FFF2-40B4-BE49-F238E27FC236}">
                <a16:creationId xmlns:a16="http://schemas.microsoft.com/office/drawing/2014/main" id="{E2377129-AD2B-453D-B376-D1A3E0242AD2}"/>
              </a:ext>
            </a:extLst>
          </p:cNvPr>
          <p:cNvSpPr/>
          <p:nvPr/>
        </p:nvSpPr>
        <p:spPr>
          <a:xfrm rot="16200000">
            <a:off x="3669152" y="3949282"/>
            <a:ext cx="581560"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275A254E-CF06-4107-96DB-8AB870F0DCD9}"/>
              </a:ext>
            </a:extLst>
          </p:cNvPr>
          <p:cNvPicPr>
            <a:picLocks noChangeAspect="1"/>
          </p:cNvPicPr>
          <p:nvPr/>
        </p:nvPicPr>
        <p:blipFill rotWithShape="1">
          <a:blip r:embed="rId4">
            <a:extLst>
              <a:ext uri="{28A0092B-C50C-407E-A947-70E740481C1C}">
                <a14:useLocalDpi xmlns:a14="http://schemas.microsoft.com/office/drawing/2010/main" val="0"/>
              </a:ext>
            </a:extLst>
          </a:blip>
          <a:srcRect r="20916" b="27925"/>
          <a:stretch/>
        </p:blipFill>
        <p:spPr>
          <a:xfrm>
            <a:off x="268407" y="3083805"/>
            <a:ext cx="1115299" cy="2032895"/>
          </a:xfrm>
          <a:prstGeom prst="rect">
            <a:avLst/>
          </a:prstGeom>
        </p:spPr>
      </p:pic>
      <p:pic>
        <p:nvPicPr>
          <p:cNvPr id="13" name="Picture 12">
            <a:extLst>
              <a:ext uri="{FF2B5EF4-FFF2-40B4-BE49-F238E27FC236}">
                <a16:creationId xmlns:a16="http://schemas.microsoft.com/office/drawing/2014/main" id="{BC398568-46B8-4B37-A953-9CAC4825F1B9}"/>
              </a:ext>
            </a:extLst>
          </p:cNvPr>
          <p:cNvPicPr>
            <a:picLocks noChangeAspect="1"/>
          </p:cNvPicPr>
          <p:nvPr/>
        </p:nvPicPr>
        <p:blipFill rotWithShape="1">
          <a:blip r:embed="rId5">
            <a:extLst>
              <a:ext uri="{28A0092B-C50C-407E-A947-70E740481C1C}">
                <a14:useLocalDpi xmlns:a14="http://schemas.microsoft.com/office/drawing/2010/main" val="0"/>
              </a:ext>
            </a:extLst>
          </a:blip>
          <a:srcRect l="7162" b="4879"/>
          <a:stretch/>
        </p:blipFill>
        <p:spPr>
          <a:xfrm>
            <a:off x="1997023" y="3051203"/>
            <a:ext cx="1242300" cy="2098101"/>
          </a:xfrm>
          <a:prstGeom prst="rect">
            <a:avLst/>
          </a:prstGeom>
        </p:spPr>
      </p:pic>
      <p:sp>
        <p:nvSpPr>
          <p:cNvPr id="2" name="TextBox 1">
            <a:extLst>
              <a:ext uri="{FF2B5EF4-FFF2-40B4-BE49-F238E27FC236}">
                <a16:creationId xmlns:a16="http://schemas.microsoft.com/office/drawing/2014/main" id="{70402E44-04E8-4AF3-89B5-02A900C42549}"/>
              </a:ext>
            </a:extLst>
          </p:cNvPr>
          <p:cNvSpPr txBox="1"/>
          <p:nvPr/>
        </p:nvSpPr>
        <p:spPr>
          <a:xfrm>
            <a:off x="212881" y="5060807"/>
            <a:ext cx="3747051" cy="923330"/>
          </a:xfrm>
          <a:prstGeom prst="rect">
            <a:avLst/>
          </a:prstGeom>
          <a:solidFill>
            <a:srgbClr val="FFFF00"/>
          </a:solidFill>
        </p:spPr>
        <p:txBody>
          <a:bodyPr wrap="square" rtlCol="0">
            <a:spAutoFit/>
          </a:bodyPr>
          <a:lstStyle/>
          <a:p>
            <a:r>
              <a:rPr lang="en-GB" dirty="0">
                <a:latin typeface="Comic Sans MS" panose="030F0702030302020204" pitchFamily="66" charset="0"/>
              </a:rPr>
              <a:t>Next lesson we will be investigating which employability skills we may already have!</a:t>
            </a:r>
          </a:p>
        </p:txBody>
      </p:sp>
      <p:sp>
        <p:nvSpPr>
          <p:cNvPr id="12" name="TextBox 11">
            <a:extLst>
              <a:ext uri="{FF2B5EF4-FFF2-40B4-BE49-F238E27FC236}">
                <a16:creationId xmlns:a16="http://schemas.microsoft.com/office/drawing/2014/main" id="{38EB411F-14D0-46E1-A7BF-125A0147BC78}"/>
              </a:ext>
            </a:extLst>
          </p:cNvPr>
          <p:cNvSpPr txBox="1"/>
          <p:nvPr/>
        </p:nvSpPr>
        <p:spPr>
          <a:xfrm>
            <a:off x="120283" y="6295643"/>
            <a:ext cx="4248472" cy="338554"/>
          </a:xfrm>
          <a:prstGeom prst="rect">
            <a:avLst/>
          </a:prstGeom>
          <a:noFill/>
        </p:spPr>
        <p:txBody>
          <a:bodyPr wrap="square" rtlCol="0">
            <a:spAutoFit/>
          </a:bodyPr>
          <a:lstStyle/>
          <a:p>
            <a:r>
              <a:rPr lang="en-GB" sz="1600" dirty="0">
                <a:latin typeface="Comic Sans MS" panose="030F0702030302020204" pitchFamily="66" charset="0"/>
              </a:rPr>
              <a:t>Created by </a:t>
            </a:r>
            <a:r>
              <a:rPr lang="en-GB" sz="1600" dirty="0">
                <a:latin typeface="Comic Sans MS" panose="030F0702030302020204" pitchFamily="66" charset="0"/>
                <a:hlinkClick r:id="rId6"/>
              </a:rPr>
              <a:t>www.ecpublishing.co.uk</a:t>
            </a:r>
            <a:r>
              <a:rPr lang="en-GB" sz="1600" dirty="0">
                <a:latin typeface="Comic Sans MS" panose="030F0702030302020204" pitchFamily="66" charset="0"/>
              </a:rPr>
              <a:t> 2019 ©</a:t>
            </a:r>
          </a:p>
        </p:txBody>
      </p:sp>
    </p:spTree>
    <p:extLst>
      <p:ext uri="{BB962C8B-B14F-4D97-AF65-F5344CB8AC3E}">
        <p14:creationId xmlns:p14="http://schemas.microsoft.com/office/powerpoint/2010/main" val="1783186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783</TotalTime>
  <Words>922</Words>
  <Application>Microsoft Office PowerPoint</Application>
  <PresentationFormat>On-screen Show (4:3)</PresentationFormat>
  <Paragraphs>69</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PowerPoint Presentation</vt:lpstr>
      <vt:lpstr>PowerPoint Presentation</vt:lpstr>
      <vt:lpstr>We’re now going to watch a video about making a positive impression at a job interview</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P Wassell;ecpublishing.co.uk</dc:creator>
  <cp:keywords>careers lessons</cp:keywords>
  <cp:lastModifiedBy>P Wassell</cp:lastModifiedBy>
  <cp:revision>98</cp:revision>
  <dcterms:created xsi:type="dcterms:W3CDTF">2018-10-24T08:17:36Z</dcterms:created>
  <dcterms:modified xsi:type="dcterms:W3CDTF">2019-08-27T14:13:01Z</dcterms:modified>
</cp:coreProperties>
</file>