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7"/>
  </p:notesMasterIdLst>
  <p:sldIdLst>
    <p:sldId id="260" r:id="rId2"/>
    <p:sldId id="261" r:id="rId3"/>
    <p:sldId id="262" r:id="rId4"/>
    <p:sldId id="264" r:id="rId5"/>
    <p:sldId id="265" r:id="rId6"/>
    <p:sldId id="266" r:id="rId7"/>
    <p:sldId id="288" r:id="rId8"/>
    <p:sldId id="267" r:id="rId9"/>
    <p:sldId id="268" r:id="rId10"/>
    <p:sldId id="269" r:id="rId11"/>
    <p:sldId id="281" r:id="rId12"/>
    <p:sldId id="289" r:id="rId13"/>
    <p:sldId id="282" r:id="rId14"/>
    <p:sldId id="287" r:id="rId15"/>
    <p:sldId id="272" r:id="rId16"/>
    <p:sldId id="283" r:id="rId17"/>
    <p:sldId id="273" r:id="rId18"/>
    <p:sldId id="275" r:id="rId19"/>
    <p:sldId id="276" r:id="rId20"/>
    <p:sldId id="277" r:id="rId21"/>
    <p:sldId id="290" r:id="rId22"/>
    <p:sldId id="278" r:id="rId23"/>
    <p:sldId id="285" r:id="rId24"/>
    <p:sldId id="280" r:id="rId25"/>
    <p:sldId id="286" r:id="rId26"/>
  </p:sldIdLst>
  <p:sldSz cx="9144000" cy="6858000" type="screen4x3"/>
  <p:notesSz cx="6858000" cy="9144000"/>
  <p:embeddedFontLst>
    <p:embeddedFont>
      <p:font typeface="Museo900-Regular" panose="02000000000000000000" pitchFamily="2" charset="0"/>
      <p:bold r:id="rId28"/>
    </p:embeddedFont>
    <p:embeddedFont>
      <p:font typeface="Calibri" panose="020F0502020204030204" pitchFamily="34" charset="0"/>
      <p:regular r:id="rId29"/>
      <p:bold r:id="rId30"/>
      <p:italic r:id="rId31"/>
      <p:boldItalic r:id="rId32"/>
    </p:embeddedFont>
    <p:embeddedFont>
      <p:font typeface="Museo 900" panose="02000000000000000000" pitchFamily="2" charset="0"/>
      <p:bold r:id="rId33"/>
    </p:embeddedFont>
    <p:embeddedFont>
      <p:font typeface="Consolas" panose="020B0609020204030204" pitchFamily="49" charset="0"/>
      <p:regular r:id="rId34"/>
      <p:bold r:id="rId35"/>
      <p:italic r:id="rId36"/>
      <p:boldItalic r:id="rId37"/>
    </p:embeddedFont>
    <p:embeddedFont>
      <p:font typeface="Museo 500" panose="02000000000000000000" pitchFamily="2" charset="0"/>
      <p:regular r:id="rId38"/>
    </p:embeddedFont>
    <p:embeddedFont>
      <p:font typeface="Museo 100" panose="02000000000000000000" pitchFamily="2" charset="0"/>
      <p:regular r:id="rId39"/>
    </p:embeddedFont>
    <p:embeddedFont>
      <p:font typeface="Museo 700" panose="02000000000000000000" pitchFamily="2" charset="0"/>
      <p:bold r:id="rId4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75A6"/>
    <a:srgbClr val="50AAC1"/>
    <a:srgbClr val="D68328"/>
    <a:srgbClr val="D7A764"/>
    <a:srgbClr val="0C4B7F"/>
    <a:srgbClr val="223E7A"/>
    <a:srgbClr val="B9D769"/>
    <a:srgbClr val="70BC22"/>
    <a:srgbClr val="F68D21"/>
    <a:srgbClr val="6364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8" autoAdjust="0"/>
    <p:restoredTop sz="94660"/>
  </p:normalViewPr>
  <p:slideViewPr>
    <p:cSldViewPr snapToGrid="0" snapToObjects="1" showGuides="1">
      <p:cViewPr varScale="1">
        <p:scale>
          <a:sx n="53" d="100"/>
          <a:sy n="53" d="100"/>
        </p:scale>
        <p:origin x="72" y="1350"/>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varScale="1">
      <p:scale>
        <a:sx n="1" d="1"/>
        <a:sy n="1" d="1"/>
      </p:scale>
      <p:origin x="0" y="-13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11/11/2016</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dirty="0"/>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Unit 10.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50AAC1"/>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50AAC1"/>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50AAC1"/>
                </a:solidFill>
                <a:latin typeface="Arial"/>
                <a:cs typeface="Arial"/>
              </a:rPr>
              <a:t>4</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2B75A6"/>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450821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50AAC1"/>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4" name="Picture 13" descr="Unit 10.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B75A6"/>
                </a:solidFill>
                <a:latin typeface="Arial"/>
                <a:cs typeface="Arial"/>
              </a:defRPr>
            </a:lvl2pPr>
            <a:lvl3pPr marL="723900" indent="-279400">
              <a:lnSpc>
                <a:spcPct val="100000"/>
              </a:lnSpc>
              <a:buFont typeface="Arial"/>
              <a:buChar char="•"/>
              <a:defRPr lang="en-US" sz="2000" kern="1200" baseline="0" dirty="0" smtClean="0">
                <a:solidFill>
                  <a:srgbClr val="50AAC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TCP/IP, standard application layer protocols</a:t>
            </a:r>
          </a:p>
          <a:p>
            <a:pPr>
              <a:spcBef>
                <a:spcPts val="288"/>
              </a:spcBef>
            </a:pPr>
            <a:r>
              <a:rPr lang="en-US" sz="1200" b="0" dirty="0">
                <a:solidFill>
                  <a:srgbClr val="FFFFFF"/>
                </a:solidFill>
                <a:latin typeface="Arial"/>
                <a:cs typeface="Arial"/>
              </a:rPr>
              <a:t>Unit 10 The Internet</a:t>
            </a:r>
          </a:p>
        </p:txBody>
      </p:sp>
      <p:pic>
        <p:nvPicPr>
          <p:cNvPr id="18" name="Picture 17" descr="Logo Unit 10.ai"/>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pic>
        <p:nvPicPr>
          <p:cNvPr id="15" name="Picture 14" descr="Logo Unit 10.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
        <p:nvSpPr>
          <p:cNvPr id="1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B75A6"/>
                </a:solidFill>
                <a:latin typeface="Arial"/>
                <a:cs typeface="Arial"/>
              </a:defRPr>
            </a:lvl2pPr>
            <a:lvl3pPr marL="723900" indent="-279400">
              <a:lnSpc>
                <a:spcPct val="100000"/>
              </a:lnSpc>
              <a:buFont typeface="Arial"/>
              <a:buChar char="•"/>
              <a:defRPr lang="en-US" sz="2000" kern="1200" baseline="0" dirty="0" smtClean="0">
                <a:solidFill>
                  <a:srgbClr val="50AAC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8" name="Picture 17" descr="Unit 10.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19" name="TextBox 1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TCP/IP, standard application layer protocols</a:t>
            </a:r>
          </a:p>
          <a:p>
            <a:pPr>
              <a:spcBef>
                <a:spcPts val="288"/>
              </a:spcBef>
            </a:pPr>
            <a:r>
              <a:rPr lang="en-US" sz="1200" b="0" dirty="0">
                <a:solidFill>
                  <a:srgbClr val="FFFFFF"/>
                </a:solidFill>
                <a:latin typeface="Arial"/>
                <a:cs typeface="Arial"/>
              </a:rPr>
              <a:t>Unit 10 The Internet</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B75A6"/>
                </a:solidFill>
                <a:latin typeface="Arial"/>
                <a:cs typeface="Arial"/>
              </a:defRPr>
            </a:lvl2pPr>
            <a:lvl3pPr marL="723900" indent="-279400">
              <a:lnSpc>
                <a:spcPct val="100000"/>
              </a:lnSpc>
              <a:buFont typeface="Arial"/>
              <a:buChar char="•"/>
              <a:defRPr lang="en-US" sz="2000" kern="1200" baseline="0" dirty="0" smtClean="0">
                <a:solidFill>
                  <a:srgbClr val="50AAC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6" name="Picture 15" descr="Unit 10.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17" name="TextBox 1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TCP/IP, standard application layer protocols</a:t>
            </a:r>
          </a:p>
          <a:p>
            <a:pPr>
              <a:spcBef>
                <a:spcPts val="288"/>
              </a:spcBef>
            </a:pPr>
            <a:r>
              <a:rPr lang="en-US" sz="1200" b="0" dirty="0">
                <a:solidFill>
                  <a:srgbClr val="FFFFFF"/>
                </a:solidFill>
                <a:latin typeface="Arial"/>
                <a:cs typeface="Arial"/>
              </a:rPr>
              <a:t>Unit 10 The Internet</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B75A6"/>
                </a:solidFill>
                <a:latin typeface="Arial"/>
                <a:cs typeface="Arial"/>
              </a:defRPr>
            </a:lvl2pPr>
            <a:lvl3pPr marL="723900" indent="-279400">
              <a:lnSpc>
                <a:spcPct val="100000"/>
              </a:lnSpc>
              <a:buFont typeface="Arial"/>
              <a:buChar char="•"/>
              <a:defRPr lang="en-US" sz="2000" kern="1200" baseline="0" dirty="0" smtClean="0">
                <a:solidFill>
                  <a:srgbClr val="50AAC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3" name="Picture 12" descr="Unit 10.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15" name="TextBox 14"/>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TCP/IP, standard application layer protocols</a:t>
            </a:r>
          </a:p>
          <a:p>
            <a:pPr>
              <a:spcBef>
                <a:spcPts val="288"/>
              </a:spcBef>
            </a:pPr>
            <a:r>
              <a:rPr lang="en-US" sz="1200" b="0" dirty="0">
                <a:solidFill>
                  <a:srgbClr val="FFFFFF"/>
                </a:solidFill>
                <a:latin typeface="Arial"/>
                <a:cs typeface="Arial"/>
              </a:rPr>
              <a:t>Unit 10 The Internet</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15" name="Picture 14" descr="Logo Unit 10.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pic>
        <p:nvPicPr>
          <p:cNvPr id="18" name="Picture 17" descr="Unit 10.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19" name="TextBox 1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TCP/IP, standard application layer protocols</a:t>
            </a:r>
          </a:p>
          <a:p>
            <a:pPr>
              <a:spcBef>
                <a:spcPts val="288"/>
              </a:spcBef>
            </a:pPr>
            <a:r>
              <a:rPr lang="en-US" sz="1200" b="0" dirty="0">
                <a:solidFill>
                  <a:srgbClr val="FFFFFF"/>
                </a:solidFill>
                <a:latin typeface="Arial"/>
                <a:cs typeface="Arial"/>
              </a:rPr>
              <a:t>Unit 10 The Internet</a:t>
            </a: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2173305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2</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TCP/IP, standard application layer protocols</a:t>
            </a:r>
            <a:endParaRPr lang="en-US" dirty="0">
              <a:latin typeface="Museo 100" panose="02000000000000000000" pitchFamily="50" charset="0"/>
            </a:endParaRPr>
          </a:p>
          <a:p>
            <a:pPr lvl="1"/>
            <a:br>
              <a:rPr lang="en-US" sz="2000" dirty="0">
                <a:latin typeface="Museo 100" panose="02000000000000000000" pitchFamily="50" charset="0"/>
              </a:rPr>
            </a:br>
            <a:r>
              <a:rPr lang="en-US" sz="2000" dirty="0">
                <a:latin typeface="Museo 100" panose="02000000000000000000" pitchFamily="50" charset="0"/>
              </a:rPr>
              <a:t>Unit 10</a:t>
            </a:r>
          </a:p>
          <a:p>
            <a:pPr lvl="1"/>
            <a:r>
              <a:rPr lang="en-US" sz="2000" dirty="0">
                <a:latin typeface="Museo 100" panose="02000000000000000000" pitchFamily="50" charset="0"/>
              </a:rPr>
              <a:t>The Internet</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t>Link Layer</a:t>
            </a:r>
            <a:endParaRPr lang="en-US" dirty="0"/>
          </a:p>
        </p:txBody>
      </p:sp>
      <p:sp>
        <p:nvSpPr>
          <p:cNvPr id="3" name="Text Placeholder 2"/>
          <p:cNvSpPr>
            <a:spLocks noGrp="1"/>
          </p:cNvSpPr>
          <p:nvPr>
            <p:ph type="body" sz="quarter" idx="14"/>
          </p:nvPr>
        </p:nvSpPr>
        <p:spPr/>
        <p:txBody>
          <a:bodyPr/>
          <a:lstStyle/>
          <a:p>
            <a:r>
              <a:rPr lang="en-US" dirty="0"/>
              <a:t>The link layer operates across a physical connection</a:t>
            </a:r>
          </a:p>
          <a:p>
            <a:pPr lvl="1"/>
            <a:r>
              <a:rPr lang="en-US" dirty="0"/>
              <a:t>Adds the MAC address of the physical NIC that packets should be sent to based on the destination IP address</a:t>
            </a:r>
          </a:p>
          <a:p>
            <a:pPr lvl="1"/>
            <a:r>
              <a:rPr lang="en-US" dirty="0"/>
              <a:t>MAC addresses change with each hop</a:t>
            </a:r>
          </a:p>
        </p:txBody>
      </p:sp>
      <p:pic>
        <p:nvPicPr>
          <p:cNvPr id="6148" name="Picture 4" descr="C:\Users\Rob\AppData\Roaming\PixelMetrics\CaptureWiz\Temp\24.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44758" y="3727948"/>
            <a:ext cx="7156274" cy="2561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030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Receiving data</a:t>
            </a:r>
          </a:p>
        </p:txBody>
      </p:sp>
      <p:sp>
        <p:nvSpPr>
          <p:cNvPr id="3" name="Text Placeholder 2"/>
          <p:cNvSpPr>
            <a:spLocks noGrp="1"/>
          </p:cNvSpPr>
          <p:nvPr>
            <p:ph type="body" sz="quarter" idx="14"/>
          </p:nvPr>
        </p:nvSpPr>
        <p:spPr/>
        <p:txBody>
          <a:bodyPr/>
          <a:lstStyle/>
          <a:p>
            <a:r>
              <a:rPr lang="en-US" dirty="0"/>
              <a:t>At the destination, the message is passed back up through the layers </a:t>
            </a:r>
          </a:p>
          <a:p>
            <a:pPr lvl="1"/>
            <a:r>
              <a:rPr lang="en-US"/>
              <a:t>The Link Layer removes the MAC address from each packet and passes it to the Network Layer</a:t>
            </a:r>
          </a:p>
          <a:p>
            <a:pPr lvl="1"/>
            <a:r>
              <a:rPr lang="en-US"/>
              <a:t>The Network Layer removes the IP address from each packet and passes it to the Transport Layer</a:t>
            </a:r>
          </a:p>
          <a:p>
            <a:pPr lvl="1"/>
            <a:r>
              <a:rPr lang="en-US"/>
              <a:t>The Transport Layer removes the port number from each packet, reassembles the packets in the correct order and passes them to the Application Layer</a:t>
            </a:r>
          </a:p>
          <a:p>
            <a:pPr lvl="1"/>
            <a:r>
              <a:rPr lang="en-US"/>
              <a:t>The Application Layer presents the image data for the user in a browser</a:t>
            </a:r>
            <a:endParaRPr lang="en-US" dirty="0"/>
          </a:p>
        </p:txBody>
      </p:sp>
    </p:spTree>
    <p:extLst>
      <p:ext uri="{BB962C8B-B14F-4D97-AF65-F5344CB8AC3E}">
        <p14:creationId xmlns:p14="http://schemas.microsoft.com/office/powerpoint/2010/main" val="1670882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Media Access Control (MAC) addresses</a:t>
            </a:r>
          </a:p>
        </p:txBody>
      </p:sp>
      <p:sp>
        <p:nvSpPr>
          <p:cNvPr id="3" name="Text Placeholder 2"/>
          <p:cNvSpPr>
            <a:spLocks noGrp="1"/>
          </p:cNvSpPr>
          <p:nvPr>
            <p:ph type="body" sz="quarter" idx="14"/>
          </p:nvPr>
        </p:nvSpPr>
        <p:spPr>
          <a:xfrm>
            <a:off x="724280" y="2078966"/>
            <a:ext cx="7797230" cy="3078820"/>
          </a:xfrm>
        </p:spPr>
        <p:txBody>
          <a:bodyPr/>
          <a:lstStyle/>
          <a:p>
            <a:r>
              <a:rPr lang="en-GB" dirty="0"/>
              <a:t>A MAC address uniquely identifies a physical device with a Network Interface Card (NIC)</a:t>
            </a:r>
          </a:p>
          <a:p>
            <a:pPr marL="0" indent="0" algn="ctr">
              <a:buNone/>
            </a:pPr>
            <a:r>
              <a:rPr lang="en-GB" sz="5400" b="1" dirty="0">
                <a:solidFill>
                  <a:srgbClr val="C00000"/>
                </a:solidFill>
                <a:latin typeface="Consolas" panose="020B0609020204030204" pitchFamily="49" charset="0"/>
              </a:rPr>
              <a:t>4B:24:A2:73:0E:F1</a:t>
            </a:r>
          </a:p>
          <a:p>
            <a:pPr lvl="1"/>
            <a:r>
              <a:rPr lang="en-GB" dirty="0"/>
              <a:t>This may be the destination computer, or a router in transit</a:t>
            </a:r>
          </a:p>
          <a:p>
            <a:pPr lvl="1"/>
            <a:r>
              <a:rPr lang="en-GB" dirty="0"/>
              <a:t>Packets move up and down the lower layers of the stack as they </a:t>
            </a:r>
            <a:r>
              <a:rPr lang="en-GB"/>
              <a:t>hop across routers, </a:t>
            </a:r>
            <a:r>
              <a:rPr lang="en-GB" dirty="0"/>
              <a:t>changing their source and destination MAC addresses as they go</a:t>
            </a:r>
          </a:p>
          <a:p>
            <a:pPr lvl="1"/>
            <a:r>
              <a:rPr lang="en-GB" dirty="0"/>
              <a:t>What is the initial destination MAC address of a packet leaving the source computer?</a:t>
            </a:r>
          </a:p>
        </p:txBody>
      </p:sp>
    </p:spTree>
    <p:extLst>
      <p:ext uri="{BB962C8B-B14F-4D97-AF65-F5344CB8AC3E}">
        <p14:creationId xmlns:p14="http://schemas.microsoft.com/office/powerpoint/2010/main" val="2087875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Port numbers</a:t>
            </a:r>
          </a:p>
        </p:txBody>
      </p:sp>
      <p:sp>
        <p:nvSpPr>
          <p:cNvPr id="3" name="Text Placeholder 2"/>
          <p:cNvSpPr>
            <a:spLocks noGrp="1"/>
          </p:cNvSpPr>
          <p:nvPr>
            <p:ph type="body" sz="quarter" idx="14"/>
          </p:nvPr>
        </p:nvSpPr>
        <p:spPr/>
        <p:txBody>
          <a:bodyPr/>
          <a:lstStyle/>
          <a:p>
            <a:r>
              <a:rPr lang="en-US" dirty="0"/>
              <a:t>A port is used to alert a specific application to deal with data sent to a computer </a:t>
            </a:r>
          </a:p>
          <a:p>
            <a:pPr lvl="1"/>
            <a:r>
              <a:rPr lang="en-US" dirty="0"/>
              <a:t>These are used by protocols to specify what data is </a:t>
            </a:r>
            <a:br>
              <a:rPr lang="en-US" dirty="0"/>
            </a:br>
            <a:r>
              <a:rPr lang="en-US" dirty="0"/>
              <a:t>being sent</a:t>
            </a:r>
          </a:p>
          <a:p>
            <a:pPr lvl="1"/>
            <a:r>
              <a:rPr lang="en-US" dirty="0"/>
              <a:t>The combination of an IP address and a port number, separated by a colon, is known as a socket e.g. </a:t>
            </a:r>
            <a:r>
              <a:rPr lang="en-GB" dirty="0">
                <a:solidFill>
                  <a:srgbClr val="50AAC1"/>
                </a:solidFill>
                <a:latin typeface="Consolas" panose="020B0609020204030204" pitchFamily="49" charset="0"/>
              </a:rPr>
              <a:t>42.205.110.140:80</a:t>
            </a:r>
            <a:endParaRPr lang="en-US" dirty="0"/>
          </a:p>
        </p:txBody>
      </p:sp>
    </p:spTree>
    <p:extLst>
      <p:ext uri="{BB962C8B-B14F-4D97-AF65-F5344CB8AC3E}">
        <p14:creationId xmlns:p14="http://schemas.microsoft.com/office/powerpoint/2010/main" val="1213301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Well-known port numbers</a:t>
            </a:r>
          </a:p>
        </p:txBody>
      </p:sp>
      <p:sp>
        <p:nvSpPr>
          <p:cNvPr id="3" name="Text Placeholder 2"/>
          <p:cNvSpPr>
            <a:spLocks noGrp="1"/>
          </p:cNvSpPr>
          <p:nvPr>
            <p:ph type="body" sz="quarter" idx="14"/>
          </p:nvPr>
        </p:nvSpPr>
        <p:spPr/>
        <p:txBody>
          <a:bodyPr/>
          <a:lstStyle/>
          <a:p>
            <a:r>
              <a:rPr lang="en-US"/>
              <a:t>The following </a:t>
            </a:r>
            <a:r>
              <a:rPr lang="en-US" dirty="0"/>
              <a:t>common application level protocols use standard ports:</a:t>
            </a:r>
          </a:p>
        </p:txBody>
      </p:sp>
      <p:graphicFrame>
        <p:nvGraphicFramePr>
          <p:cNvPr id="5" name="Table 4"/>
          <p:cNvGraphicFramePr>
            <a:graphicFrameLocks noGrp="1"/>
          </p:cNvGraphicFramePr>
          <p:nvPr>
            <p:extLst>
              <p:ext uri="{D42A27DB-BD31-4B8C-83A1-F6EECF244321}">
                <p14:modId xmlns:p14="http://schemas.microsoft.com/office/powerpoint/2010/main" val="3934706560"/>
              </p:ext>
            </p:extLst>
          </p:nvPr>
        </p:nvGraphicFramePr>
        <p:xfrm>
          <a:off x="898776" y="2630576"/>
          <a:ext cx="7448238" cy="3505200"/>
        </p:xfrm>
        <a:graphic>
          <a:graphicData uri="http://schemas.openxmlformats.org/drawingml/2006/table">
            <a:tbl>
              <a:tblPr firstRow="1" bandRow="1">
                <a:tableStyleId>{5C22544A-7EE6-4342-B048-85BDC9FD1C3A}</a:tableStyleId>
              </a:tblPr>
              <a:tblGrid>
                <a:gridCol w="2367280">
                  <a:extLst>
                    <a:ext uri="{9D8B030D-6E8A-4147-A177-3AD203B41FA5}">
                      <a16:colId xmlns:a16="http://schemas.microsoft.com/office/drawing/2014/main" val="2817953796"/>
                    </a:ext>
                  </a:extLst>
                </a:gridCol>
                <a:gridCol w="5080958">
                  <a:extLst>
                    <a:ext uri="{9D8B030D-6E8A-4147-A177-3AD203B41FA5}">
                      <a16:colId xmlns:a16="http://schemas.microsoft.com/office/drawing/2014/main" val="121353579"/>
                    </a:ext>
                  </a:extLst>
                </a:gridCol>
              </a:tblGrid>
              <a:tr h="324000">
                <a:tc>
                  <a:txBody>
                    <a:bodyPr/>
                    <a:lstStyle/>
                    <a:p>
                      <a:pPr algn="ctr"/>
                      <a:r>
                        <a:rPr lang="en-GB" sz="1700" dirty="0">
                          <a:latin typeface="Arial" panose="020B0604020202020204" pitchFamily="34" charset="0"/>
                          <a:cs typeface="Arial" panose="020B0604020202020204" pitchFamily="34" charset="0"/>
                        </a:rPr>
                        <a:t>Server port number</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rgbClr val="2B75A6"/>
                    </a:solidFill>
                  </a:tcPr>
                </a:tc>
                <a:tc>
                  <a:txBody>
                    <a:bodyPr/>
                    <a:lstStyle/>
                    <a:p>
                      <a:r>
                        <a:rPr lang="en-GB" sz="1700" dirty="0">
                          <a:latin typeface="Arial" panose="020B0604020202020204" pitchFamily="34" charset="0"/>
                          <a:cs typeface="Arial" panose="020B0604020202020204" pitchFamily="34" charset="0"/>
                        </a:rPr>
                        <a:t>Protocol</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rgbClr val="2B75A6"/>
                    </a:solidFill>
                  </a:tcPr>
                </a:tc>
                <a:extLst>
                  <a:ext uri="{0D108BD9-81ED-4DB2-BD59-A6C34878D82A}">
                    <a16:rowId xmlns:a16="http://schemas.microsoft.com/office/drawing/2014/main" val="1684932224"/>
                  </a:ext>
                </a:extLst>
              </a:tr>
              <a:tr h="324000">
                <a:tc>
                  <a:txBody>
                    <a:bodyPr/>
                    <a:lstStyle/>
                    <a:p>
                      <a:pPr algn="ctr"/>
                      <a:r>
                        <a:rPr lang="en-GB" sz="1700" dirty="0">
                          <a:latin typeface="Arial" panose="020B0604020202020204" pitchFamily="34" charset="0"/>
                          <a:cs typeface="Arial" panose="020B0604020202020204" pitchFamily="34" charset="0"/>
                        </a:rPr>
                        <a:t>20</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r>
                        <a:rPr lang="en-GB" sz="1700" dirty="0">
                          <a:latin typeface="Arial" panose="020B0604020202020204" pitchFamily="34" charset="0"/>
                          <a:cs typeface="Arial" panose="020B0604020202020204" pitchFamily="34" charset="0"/>
                        </a:rPr>
                        <a:t>File Transfer Protocol (FTP) DATA</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3249864798"/>
                  </a:ext>
                </a:extLst>
              </a:tr>
              <a:tr h="324000">
                <a:tc>
                  <a:txBody>
                    <a:bodyPr/>
                    <a:lstStyle/>
                    <a:p>
                      <a:pPr algn="ctr"/>
                      <a:r>
                        <a:rPr lang="en-GB" sz="1700" dirty="0">
                          <a:latin typeface="Arial" panose="020B0604020202020204" pitchFamily="34" charset="0"/>
                          <a:cs typeface="Arial" panose="020B0604020202020204" pitchFamily="34" charset="0"/>
                        </a:rPr>
                        <a:t>21</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700" dirty="0">
                          <a:latin typeface="Arial" panose="020B0604020202020204" pitchFamily="34" charset="0"/>
                          <a:cs typeface="Arial" panose="020B0604020202020204" pitchFamily="34" charset="0"/>
                        </a:rPr>
                        <a:t>File Transfer Protocol (FTP) CONTROL</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1596394314"/>
                  </a:ext>
                </a:extLst>
              </a:tr>
              <a:tr h="324000">
                <a:tc>
                  <a:txBody>
                    <a:bodyPr/>
                    <a:lstStyle/>
                    <a:p>
                      <a:pPr algn="ctr"/>
                      <a:r>
                        <a:rPr lang="en-GB" sz="1700" dirty="0">
                          <a:latin typeface="Arial" panose="020B0604020202020204" pitchFamily="34" charset="0"/>
                          <a:cs typeface="Arial" panose="020B0604020202020204" pitchFamily="34" charset="0"/>
                        </a:rPr>
                        <a:t>22</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r>
                        <a:rPr lang="en-GB" sz="1700" dirty="0">
                          <a:latin typeface="Arial" panose="020B0604020202020204" pitchFamily="34" charset="0"/>
                          <a:cs typeface="Arial" panose="020B0604020202020204" pitchFamily="34" charset="0"/>
                        </a:rPr>
                        <a:t>Secure Shell (SSH) Remote login</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1340188817"/>
                  </a:ext>
                </a:extLst>
              </a:tr>
              <a:tr h="324000">
                <a:tc>
                  <a:txBody>
                    <a:bodyPr/>
                    <a:lstStyle/>
                    <a:p>
                      <a:pPr algn="ctr"/>
                      <a:r>
                        <a:rPr lang="en-GB" sz="1700" dirty="0">
                          <a:latin typeface="Arial" panose="020B0604020202020204" pitchFamily="34" charset="0"/>
                          <a:cs typeface="Arial" panose="020B0604020202020204" pitchFamily="34" charset="0"/>
                        </a:rPr>
                        <a:t>23</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r>
                        <a:rPr lang="en-GB" sz="1700" dirty="0">
                          <a:latin typeface="Arial" panose="020B0604020202020204" pitchFamily="34" charset="0"/>
                          <a:cs typeface="Arial" panose="020B0604020202020204" pitchFamily="34" charset="0"/>
                        </a:rPr>
                        <a:t>Telnet (unencrypted) Remote login</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4128046856"/>
                  </a:ext>
                </a:extLst>
              </a:tr>
              <a:tr h="324000">
                <a:tc>
                  <a:txBody>
                    <a:bodyPr/>
                    <a:lstStyle/>
                    <a:p>
                      <a:pPr algn="ctr"/>
                      <a:r>
                        <a:rPr lang="en-GB" sz="1700" dirty="0">
                          <a:latin typeface="Arial" panose="020B0604020202020204" pitchFamily="34" charset="0"/>
                          <a:cs typeface="Arial" panose="020B0604020202020204" pitchFamily="34" charset="0"/>
                        </a:rPr>
                        <a:t>25</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r>
                        <a:rPr lang="en-GB" sz="1700" dirty="0">
                          <a:latin typeface="Arial" panose="020B0604020202020204" pitchFamily="34" charset="0"/>
                          <a:cs typeface="Arial" panose="020B0604020202020204" pitchFamily="34" charset="0"/>
                        </a:rPr>
                        <a:t>Simple Mail Transfer Protocol (SMTP)</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378349747"/>
                  </a:ext>
                </a:extLst>
              </a:tr>
              <a:tr h="324000">
                <a:tc>
                  <a:txBody>
                    <a:bodyPr/>
                    <a:lstStyle/>
                    <a:p>
                      <a:pPr algn="ctr"/>
                      <a:r>
                        <a:rPr lang="en-GB" sz="1700" dirty="0">
                          <a:latin typeface="Arial" panose="020B0604020202020204" pitchFamily="34" charset="0"/>
                          <a:cs typeface="Arial" panose="020B0604020202020204" pitchFamily="34" charset="0"/>
                        </a:rPr>
                        <a:t>80 and 8080</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r>
                        <a:rPr lang="en-GB" sz="1700" dirty="0">
                          <a:latin typeface="Arial" panose="020B0604020202020204" pitchFamily="34" charset="0"/>
                          <a:cs typeface="Arial" panose="020B0604020202020204" pitchFamily="34" charset="0"/>
                        </a:rPr>
                        <a:t>HyperText Transfer</a:t>
                      </a:r>
                      <a:r>
                        <a:rPr lang="en-GB" sz="1700" baseline="0" dirty="0">
                          <a:latin typeface="Arial" panose="020B0604020202020204" pitchFamily="34" charset="0"/>
                          <a:cs typeface="Arial" panose="020B0604020202020204" pitchFamily="34" charset="0"/>
                        </a:rPr>
                        <a:t> Protocol (HTTP)</a:t>
                      </a:r>
                      <a:endParaRPr lang="en-GB" sz="1700" dirty="0">
                        <a:latin typeface="Arial" panose="020B0604020202020204" pitchFamily="34" charset="0"/>
                        <a:cs typeface="Arial" panose="020B0604020202020204" pitchFamily="34" charset="0"/>
                      </a:endParaRP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2777628582"/>
                  </a:ext>
                </a:extLst>
              </a:tr>
              <a:tr h="324000">
                <a:tc>
                  <a:txBody>
                    <a:bodyPr/>
                    <a:lstStyle/>
                    <a:p>
                      <a:pPr algn="ctr"/>
                      <a:r>
                        <a:rPr lang="en-GB" sz="1700" dirty="0">
                          <a:latin typeface="Arial" panose="020B0604020202020204" pitchFamily="34" charset="0"/>
                          <a:cs typeface="Arial" panose="020B0604020202020204" pitchFamily="34" charset="0"/>
                        </a:rPr>
                        <a:t>110</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r>
                        <a:rPr lang="en-GB" sz="1700" dirty="0">
                          <a:latin typeface="Arial" panose="020B0604020202020204" pitchFamily="34" charset="0"/>
                          <a:cs typeface="Arial" panose="020B0604020202020204" pitchFamily="34" charset="0"/>
                        </a:rPr>
                        <a:t>Post Office Protocol</a:t>
                      </a:r>
                      <a:r>
                        <a:rPr lang="en-GB" sz="1700" baseline="0" dirty="0">
                          <a:latin typeface="Arial" panose="020B0604020202020204" pitchFamily="34" charset="0"/>
                          <a:cs typeface="Arial" panose="020B0604020202020204" pitchFamily="34" charset="0"/>
                        </a:rPr>
                        <a:t> v3 (POP3)</a:t>
                      </a:r>
                      <a:endParaRPr lang="en-GB" sz="1700" dirty="0">
                        <a:latin typeface="Arial" panose="020B0604020202020204" pitchFamily="34" charset="0"/>
                        <a:cs typeface="Arial" panose="020B0604020202020204" pitchFamily="34" charset="0"/>
                      </a:endParaRP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3522374440"/>
                  </a:ext>
                </a:extLst>
              </a:tr>
              <a:tr h="324000">
                <a:tc>
                  <a:txBody>
                    <a:bodyPr/>
                    <a:lstStyle/>
                    <a:p>
                      <a:pPr algn="ctr"/>
                      <a:r>
                        <a:rPr lang="en-GB" sz="1700" dirty="0">
                          <a:latin typeface="Arial" panose="020B0604020202020204" pitchFamily="34" charset="0"/>
                          <a:cs typeface="Arial" panose="020B0604020202020204" pitchFamily="34" charset="0"/>
                        </a:rPr>
                        <a:t>143</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r>
                        <a:rPr lang="en-GB" sz="1700" dirty="0">
                          <a:latin typeface="Arial" panose="020B0604020202020204" pitchFamily="34" charset="0"/>
                          <a:cs typeface="Arial" panose="020B0604020202020204" pitchFamily="34" charset="0"/>
                        </a:rPr>
                        <a:t>Internet Mail Access Protocol (IMAP)</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870646786"/>
                  </a:ext>
                </a:extLst>
              </a:tr>
              <a:tr h="324000">
                <a:tc>
                  <a:txBody>
                    <a:bodyPr/>
                    <a:lstStyle/>
                    <a:p>
                      <a:pPr algn="ctr"/>
                      <a:r>
                        <a:rPr lang="en-GB" sz="1700" dirty="0">
                          <a:latin typeface="Arial" panose="020B0604020202020204" pitchFamily="34" charset="0"/>
                          <a:cs typeface="Arial" panose="020B0604020202020204" pitchFamily="34" charset="0"/>
                        </a:rPr>
                        <a:t>443</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700" dirty="0">
                          <a:latin typeface="Arial" panose="020B0604020202020204" pitchFamily="34" charset="0"/>
                          <a:cs typeface="Arial" panose="020B0604020202020204" pitchFamily="34" charset="0"/>
                        </a:rPr>
                        <a:t>HyperText Transfer</a:t>
                      </a:r>
                      <a:r>
                        <a:rPr lang="en-GB" sz="1700" baseline="0" dirty="0">
                          <a:latin typeface="Arial" panose="020B0604020202020204" pitchFamily="34" charset="0"/>
                          <a:cs typeface="Arial" panose="020B0604020202020204" pitchFamily="34" charset="0"/>
                        </a:rPr>
                        <a:t> Protocol Secure (HTTPS)</a:t>
                      </a:r>
                      <a:endParaRPr lang="en-GB" sz="1700" dirty="0">
                        <a:latin typeface="Arial" panose="020B0604020202020204" pitchFamily="34" charset="0"/>
                        <a:cs typeface="Arial" panose="020B0604020202020204" pitchFamily="34" charset="0"/>
                      </a:endParaRP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1662998518"/>
                  </a:ext>
                </a:extLst>
              </a:tr>
            </a:tbl>
          </a:graphicData>
        </a:graphic>
      </p:graphicFrame>
    </p:spTree>
    <p:extLst>
      <p:ext uri="{BB962C8B-B14F-4D97-AF65-F5344CB8AC3E}">
        <p14:creationId xmlns:p14="http://schemas.microsoft.com/office/powerpoint/2010/main" val="49381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Transferring files with FTP</a:t>
            </a:r>
          </a:p>
        </p:txBody>
      </p:sp>
      <p:sp>
        <p:nvSpPr>
          <p:cNvPr id="3" name="Text Placeholder 2"/>
          <p:cNvSpPr>
            <a:spLocks noGrp="1"/>
          </p:cNvSpPr>
          <p:nvPr>
            <p:ph type="body" sz="quarter" idx="14"/>
          </p:nvPr>
        </p:nvSpPr>
        <p:spPr/>
        <p:txBody>
          <a:bodyPr/>
          <a:lstStyle/>
          <a:p>
            <a:r>
              <a:rPr lang="en-US" b="1" dirty="0"/>
              <a:t>File Transfer Protocol </a:t>
            </a:r>
            <a:r>
              <a:rPr lang="en-US" dirty="0"/>
              <a:t>is an application level protocol used to move files across a network</a:t>
            </a:r>
          </a:p>
          <a:p>
            <a:pPr lvl="1"/>
            <a:r>
              <a:rPr lang="en-US" dirty="0"/>
              <a:t>FTP uses </a:t>
            </a:r>
            <a:r>
              <a:rPr lang="en-US"/>
              <a:t>the client server </a:t>
            </a:r>
            <a:r>
              <a:rPr lang="en-US" dirty="0"/>
              <a:t>model with separate data and control channels operating on ports 20 and 21</a:t>
            </a:r>
          </a:p>
          <a:p>
            <a:r>
              <a:rPr lang="en-US" dirty="0"/>
              <a:t>Usernames and passwords are frequently used to protect access to files and to identify users</a:t>
            </a:r>
          </a:p>
          <a:p>
            <a:pPr lvl="1"/>
            <a:r>
              <a:rPr lang="en-US" dirty="0"/>
              <a:t>Access can also be provided anonymously where any user can access the FTP site</a:t>
            </a:r>
          </a:p>
          <a:p>
            <a:endParaRPr lang="en-US" dirty="0"/>
          </a:p>
        </p:txBody>
      </p:sp>
    </p:spTree>
    <p:extLst>
      <p:ext uri="{BB962C8B-B14F-4D97-AF65-F5344CB8AC3E}">
        <p14:creationId xmlns:p14="http://schemas.microsoft.com/office/powerpoint/2010/main" val="2030434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a:t>
            </a:r>
          </a:p>
        </p:txBody>
      </p:sp>
      <p:sp>
        <p:nvSpPr>
          <p:cNvPr id="5" name="Text Placeholder 4"/>
          <p:cNvSpPr>
            <a:spLocks noGrp="1"/>
          </p:cNvSpPr>
          <p:nvPr>
            <p:ph type="body" sz="quarter" idx="14"/>
          </p:nvPr>
        </p:nvSpPr>
        <p:spPr/>
        <p:txBody>
          <a:bodyPr/>
          <a:lstStyle/>
          <a:p>
            <a:r>
              <a:rPr lang="en-GB" dirty="0"/>
              <a:t>Complete </a:t>
            </a:r>
            <a:r>
              <a:rPr lang="en-GB" b="1" dirty="0"/>
              <a:t>Task 1</a:t>
            </a:r>
          </a:p>
        </p:txBody>
      </p:sp>
    </p:spTree>
    <p:extLst>
      <p:ext uri="{BB962C8B-B14F-4D97-AF65-F5344CB8AC3E}">
        <p14:creationId xmlns:p14="http://schemas.microsoft.com/office/powerpoint/2010/main" val="1550179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Secure Shell	</a:t>
            </a:r>
          </a:p>
        </p:txBody>
      </p:sp>
      <p:sp>
        <p:nvSpPr>
          <p:cNvPr id="3" name="Text Placeholder 2"/>
          <p:cNvSpPr>
            <a:spLocks noGrp="1"/>
          </p:cNvSpPr>
          <p:nvPr>
            <p:ph type="body" sz="quarter" idx="14"/>
          </p:nvPr>
        </p:nvSpPr>
        <p:spPr/>
        <p:txBody>
          <a:bodyPr/>
          <a:lstStyle/>
          <a:p>
            <a:r>
              <a:rPr lang="en-GB" dirty="0"/>
              <a:t>Secure Shell (SSH) is an encrypted protocol that allows secure communication between nodes across a network</a:t>
            </a:r>
          </a:p>
          <a:p>
            <a:pPr lvl="1"/>
            <a:r>
              <a:rPr lang="en-GB" dirty="0"/>
              <a:t>SSH </a:t>
            </a:r>
            <a:r>
              <a:rPr lang="en-GB"/>
              <a:t>uses public </a:t>
            </a:r>
            <a:r>
              <a:rPr lang="en-GB" dirty="0"/>
              <a:t>key encryption to protect </a:t>
            </a:r>
            <a:r>
              <a:rPr lang="en-GB"/>
              <a:t>the data in communication and </a:t>
            </a:r>
            <a:r>
              <a:rPr lang="en-GB" dirty="0"/>
              <a:t>is commonly used for remote management of servers and other computers</a:t>
            </a:r>
          </a:p>
          <a:p>
            <a:endParaRPr lang="en-GB" dirty="0"/>
          </a:p>
        </p:txBody>
      </p:sp>
    </p:spTree>
    <p:extLst>
      <p:ext uri="{BB962C8B-B14F-4D97-AF65-F5344CB8AC3E}">
        <p14:creationId xmlns:p14="http://schemas.microsoft.com/office/powerpoint/2010/main" val="1903809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Secure Shell </a:t>
            </a:r>
            <a:r>
              <a:rPr lang="en-GB" dirty="0"/>
              <a:t>tunnelling	</a:t>
            </a:r>
          </a:p>
        </p:txBody>
      </p:sp>
      <p:sp>
        <p:nvSpPr>
          <p:cNvPr id="3" name="Text Placeholder 2"/>
          <p:cNvSpPr>
            <a:spLocks noGrp="1"/>
          </p:cNvSpPr>
          <p:nvPr>
            <p:ph type="body" sz="quarter" idx="14"/>
          </p:nvPr>
        </p:nvSpPr>
        <p:spPr>
          <a:xfrm>
            <a:off x="724280" y="1704179"/>
            <a:ext cx="7816470" cy="3453607"/>
          </a:xfrm>
        </p:spPr>
        <p:txBody>
          <a:bodyPr/>
          <a:lstStyle/>
          <a:p>
            <a:r>
              <a:rPr lang="en-GB" dirty="0"/>
              <a:t>SSH can be used to create a tunnel through </a:t>
            </a:r>
            <a:br>
              <a:rPr lang="en-GB" dirty="0"/>
            </a:br>
            <a:r>
              <a:rPr lang="en-GB" dirty="0"/>
              <a:t>a network</a:t>
            </a:r>
          </a:p>
          <a:p>
            <a:pPr lvl="1"/>
            <a:r>
              <a:rPr lang="en-GB" dirty="0"/>
              <a:t>This tunnel can be used </a:t>
            </a:r>
            <a:r>
              <a:rPr lang="en-GB"/>
              <a:t>to pass through data that </a:t>
            </a:r>
            <a:r>
              <a:rPr lang="en-GB" dirty="0"/>
              <a:t>might otherwise be blocked</a:t>
            </a:r>
          </a:p>
        </p:txBody>
      </p:sp>
      <p:pic>
        <p:nvPicPr>
          <p:cNvPr id="7170" name="Picture 2" descr="C:\Users\Rob\AppData\Roaming\PixelMetrics\CaptureWiz\Temp\25.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52313" y="3467768"/>
            <a:ext cx="6760404" cy="2695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351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Sending and receiving email</a:t>
            </a:r>
          </a:p>
        </p:txBody>
      </p:sp>
      <p:sp>
        <p:nvSpPr>
          <p:cNvPr id="3" name="Text Placeholder 2"/>
          <p:cNvSpPr>
            <a:spLocks noGrp="1"/>
          </p:cNvSpPr>
          <p:nvPr>
            <p:ph type="body" sz="quarter" idx="14"/>
          </p:nvPr>
        </p:nvSpPr>
        <p:spPr/>
        <p:txBody>
          <a:bodyPr/>
          <a:lstStyle/>
          <a:p>
            <a:r>
              <a:rPr lang="en-GB" dirty="0"/>
              <a:t>Mail servers are dedicated computers that are responsible for storing email, providing access to clients and providing services to send emails</a:t>
            </a:r>
          </a:p>
          <a:p>
            <a:r>
              <a:rPr lang="en-GB" dirty="0"/>
              <a:t>They use three protocols:</a:t>
            </a:r>
          </a:p>
          <a:p>
            <a:pPr lvl="1"/>
            <a:r>
              <a:rPr lang="en-GB" dirty="0"/>
              <a:t>SMTP: Used to send emails and forward them between mail servers to their destination</a:t>
            </a:r>
          </a:p>
          <a:p>
            <a:pPr lvl="1"/>
            <a:r>
              <a:rPr lang="en-GB" dirty="0"/>
              <a:t>POP3: Downloads email stored on a remote server to a local client (removed after download)</a:t>
            </a:r>
          </a:p>
          <a:p>
            <a:pPr lvl="1"/>
            <a:r>
              <a:rPr lang="en-GB" dirty="0"/>
              <a:t>IMAP: Manages emails on a sever so multiple clients can access the same email account in synchronicity</a:t>
            </a:r>
          </a:p>
          <a:p>
            <a:endParaRPr lang="en-GB" dirty="0"/>
          </a:p>
        </p:txBody>
      </p:sp>
    </p:spTree>
    <p:extLst>
      <p:ext uri="{BB962C8B-B14F-4D97-AF65-F5344CB8AC3E}">
        <p14:creationId xmlns:p14="http://schemas.microsoft.com/office/powerpoint/2010/main" val="572827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fontScale="77500" lnSpcReduction="20000"/>
          </a:bodyPr>
          <a:lstStyle/>
          <a:p>
            <a:pPr>
              <a:spcAft>
                <a:spcPts val="1200"/>
              </a:spcAft>
            </a:pPr>
            <a:r>
              <a:rPr lang="en-GB" dirty="0">
                <a:solidFill>
                  <a:schemeClr val="bg1"/>
                </a:solidFill>
              </a:rPr>
              <a:t>Describe the roles of the four layers in the TCP/IP protocol stack</a:t>
            </a:r>
          </a:p>
          <a:p>
            <a:pPr>
              <a:spcAft>
                <a:spcPts val="1200"/>
              </a:spcAft>
            </a:pPr>
            <a:r>
              <a:rPr lang="en-GB" dirty="0">
                <a:solidFill>
                  <a:schemeClr val="bg1"/>
                </a:solidFill>
              </a:rPr>
              <a:t>Describe the role of sockets in the TCP/IP stack</a:t>
            </a:r>
          </a:p>
          <a:p>
            <a:pPr>
              <a:spcAft>
                <a:spcPts val="1200"/>
              </a:spcAft>
            </a:pPr>
            <a:r>
              <a:rPr lang="en-GB" dirty="0">
                <a:solidFill>
                  <a:schemeClr val="bg1"/>
                </a:solidFill>
              </a:rPr>
              <a:t>Be familiar with MAC addresses</a:t>
            </a:r>
          </a:p>
          <a:p>
            <a:pPr>
              <a:spcAft>
                <a:spcPts val="1200"/>
              </a:spcAft>
            </a:pPr>
            <a:r>
              <a:rPr lang="en-GB" dirty="0">
                <a:solidFill>
                  <a:schemeClr val="bg1"/>
                </a:solidFill>
              </a:rPr>
              <a:t>Explain and differentiate between the common protocols and the well‐known ports they use</a:t>
            </a:r>
          </a:p>
          <a:p>
            <a:pPr>
              <a:spcAft>
                <a:spcPts val="1200"/>
              </a:spcAft>
            </a:pPr>
            <a:r>
              <a:rPr lang="en-GB" dirty="0">
                <a:solidFill>
                  <a:schemeClr val="bg1"/>
                </a:solidFill>
              </a:rPr>
              <a:t>Be familiar with transferring files using FTP as an anonymous and non‐anonymous user</a:t>
            </a:r>
          </a:p>
          <a:p>
            <a:pPr>
              <a:spcAft>
                <a:spcPts val="1200"/>
              </a:spcAft>
            </a:pPr>
            <a:r>
              <a:rPr lang="en-GB" dirty="0">
                <a:solidFill>
                  <a:schemeClr val="bg1"/>
                </a:solidFill>
              </a:rPr>
              <a:t>Know how Secure Shell (SSH) is used for remote management including the use of application level protocols for sending and retrieving email</a:t>
            </a:r>
          </a:p>
          <a:p>
            <a:pPr>
              <a:spcAft>
                <a:spcPts val="1200"/>
              </a:spcAft>
            </a:pPr>
            <a:r>
              <a:rPr lang="en-GB" dirty="0">
                <a:solidFill>
                  <a:schemeClr val="bg1"/>
                </a:solidFill>
              </a:rPr>
              <a:t>Explain the role of an email server in sending and retrieving email</a:t>
            </a:r>
          </a:p>
          <a:p>
            <a:pPr>
              <a:spcAft>
                <a:spcPts val="1200"/>
              </a:spcAft>
            </a:pPr>
            <a:r>
              <a:rPr lang="en-GB" dirty="0">
                <a:solidFill>
                  <a:schemeClr val="bg1"/>
                </a:solidFill>
              </a:rPr>
              <a:t>Explain the role of a web server in serving up web pages in text form</a:t>
            </a:r>
          </a:p>
          <a:p>
            <a:pPr>
              <a:spcAft>
                <a:spcPts val="1200"/>
              </a:spcAft>
            </a:pPr>
            <a:r>
              <a:rPr lang="en-GB" dirty="0">
                <a:solidFill>
                  <a:schemeClr val="bg1"/>
                </a:solidFill>
              </a:rPr>
              <a:t>Understand the role of a web browser in retrieving web pages and web page resources and rendering these accordingly</a:t>
            </a: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3112268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Email protocol comparison</a:t>
            </a:r>
          </a:p>
        </p:txBody>
      </p:sp>
      <p:sp>
        <p:nvSpPr>
          <p:cNvPr id="7" name="Text Placeholder 6"/>
          <p:cNvSpPr>
            <a:spLocks noGrp="1"/>
          </p:cNvSpPr>
          <p:nvPr>
            <p:ph type="body" sz="quarter" idx="14"/>
          </p:nvPr>
        </p:nvSpPr>
        <p:spPr/>
        <p:txBody>
          <a:bodyPr/>
          <a:lstStyle/>
          <a:p>
            <a:r>
              <a:rPr lang="en-GB" dirty="0"/>
              <a:t>IMAP holds mail on the server so that multiple devices can access all mail</a:t>
            </a:r>
          </a:p>
          <a:p>
            <a:r>
              <a:rPr lang="en-GB" dirty="0"/>
              <a:t>POP downloads mail to a local device and removes it from the server</a:t>
            </a:r>
          </a:p>
          <a:p>
            <a:pPr lvl="1"/>
            <a:r>
              <a:rPr lang="en-GB" dirty="0"/>
              <a:t>What happens if you log in to access mail using a second device with POP or IMAP?</a:t>
            </a:r>
          </a:p>
        </p:txBody>
      </p:sp>
      <p:pic>
        <p:nvPicPr>
          <p:cNvPr id="8194" name="Picture 2" descr="C:\Users\Rob\AppData\Roaming\PixelMetrics\CaptureWiz\Temp\26.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5760" y="4491035"/>
            <a:ext cx="7905750" cy="133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344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Web page construction</a:t>
            </a:r>
          </a:p>
        </p:txBody>
      </p:sp>
      <p:sp>
        <p:nvSpPr>
          <p:cNvPr id="3" name="Text Placeholder 2"/>
          <p:cNvSpPr>
            <a:spLocks noGrp="1"/>
          </p:cNvSpPr>
          <p:nvPr>
            <p:ph type="body" sz="quarter" idx="14"/>
          </p:nvPr>
        </p:nvSpPr>
        <p:spPr>
          <a:xfrm>
            <a:off x="724279" y="1704179"/>
            <a:ext cx="7893509" cy="3453607"/>
          </a:xfrm>
        </p:spPr>
        <p:txBody>
          <a:bodyPr numCol="1"/>
          <a:lstStyle/>
          <a:p>
            <a:r>
              <a:rPr lang="en-GB" dirty="0"/>
              <a:t>Web pages are written in HTML, CSS and JavaScript</a:t>
            </a:r>
          </a:p>
          <a:p>
            <a:pPr marL="444500" lvl="1" indent="0">
              <a:spcAft>
                <a:spcPts val="0"/>
              </a:spcAft>
              <a:buNone/>
            </a:pPr>
            <a:endParaRPr lang="en-GB" dirty="0">
              <a:latin typeface="Consolas" panose="020B0609020204030204" pitchFamily="49" charset="0"/>
            </a:endParaRPr>
          </a:p>
        </p:txBody>
      </p:sp>
      <p:sp>
        <p:nvSpPr>
          <p:cNvPr id="4" name="Rectangle 3"/>
          <p:cNvSpPr/>
          <p:nvPr/>
        </p:nvSpPr>
        <p:spPr>
          <a:xfrm>
            <a:off x="612136" y="2307698"/>
            <a:ext cx="7797230" cy="2554545"/>
          </a:xfrm>
          <a:prstGeom prst="rect">
            <a:avLst/>
          </a:prstGeom>
        </p:spPr>
        <p:txBody>
          <a:bodyPr wrap="square" numCol="2">
            <a:spAutoFit/>
          </a:bodyPr>
          <a:lstStyle/>
          <a:p>
            <a:pPr marL="444500" lvl="1" indent="0">
              <a:spcAft>
                <a:spcPts val="0"/>
              </a:spcAft>
              <a:buNone/>
            </a:pPr>
            <a:r>
              <a:rPr lang="en-GB" sz="1600" dirty="0">
                <a:solidFill>
                  <a:srgbClr val="C00000"/>
                </a:solidFill>
                <a:latin typeface="Consolas" panose="020B0609020204030204" pitchFamily="49" charset="0"/>
              </a:rPr>
              <a:t>&lt;!DOCTYPE html&gt;</a:t>
            </a:r>
          </a:p>
          <a:p>
            <a:pPr marL="444500" lvl="1" indent="0">
              <a:spcAft>
                <a:spcPts val="0"/>
              </a:spcAft>
              <a:buNone/>
            </a:pPr>
            <a:r>
              <a:rPr lang="en-GB" sz="1600" dirty="0">
                <a:solidFill>
                  <a:srgbClr val="C00000"/>
                </a:solidFill>
                <a:latin typeface="Consolas" panose="020B0609020204030204" pitchFamily="49" charset="0"/>
              </a:rPr>
              <a:t>&lt;html&gt;</a:t>
            </a:r>
          </a:p>
          <a:p>
            <a:pPr marL="444500" lvl="1" indent="0">
              <a:spcAft>
                <a:spcPts val="0"/>
              </a:spcAft>
              <a:buNone/>
            </a:pPr>
            <a:r>
              <a:rPr lang="en-GB" sz="1600" dirty="0">
                <a:solidFill>
                  <a:srgbClr val="C00000"/>
                </a:solidFill>
                <a:latin typeface="Consolas" panose="020B0609020204030204" pitchFamily="49" charset="0"/>
              </a:rPr>
              <a:t>&lt;head&gt;</a:t>
            </a:r>
          </a:p>
          <a:p>
            <a:pPr marL="444500" lvl="1" indent="0">
              <a:spcAft>
                <a:spcPts val="0"/>
              </a:spcAft>
              <a:buNone/>
            </a:pPr>
            <a:r>
              <a:rPr lang="en-GB" sz="1600" dirty="0">
                <a:solidFill>
                  <a:srgbClr val="C00000"/>
                </a:solidFill>
                <a:latin typeface="Consolas" panose="020B0609020204030204" pitchFamily="49" charset="0"/>
              </a:rPr>
              <a:t>		&lt;title&gt;The Tully Monster</a:t>
            </a:r>
          </a:p>
          <a:p>
            <a:pPr marL="444500" lvl="1" indent="0">
              <a:spcAft>
                <a:spcPts val="0"/>
              </a:spcAft>
              <a:buNone/>
            </a:pPr>
            <a:r>
              <a:rPr lang="en-GB" sz="1600" dirty="0">
                <a:solidFill>
                  <a:srgbClr val="C00000"/>
                </a:solidFill>
                <a:latin typeface="Consolas" panose="020B0609020204030204" pitchFamily="49" charset="0"/>
              </a:rPr>
              <a:t>		&lt;/title&gt;</a:t>
            </a:r>
          </a:p>
          <a:p>
            <a:pPr marL="444500" lvl="1" indent="0">
              <a:spcAft>
                <a:spcPts val="0"/>
              </a:spcAft>
              <a:buNone/>
            </a:pPr>
            <a:r>
              <a:rPr lang="en-GB" sz="1600" dirty="0">
                <a:solidFill>
                  <a:srgbClr val="C00000"/>
                </a:solidFill>
                <a:latin typeface="Consolas" panose="020B0609020204030204" pitchFamily="49" charset="0"/>
              </a:rPr>
              <a:t>	</a:t>
            </a:r>
            <a:r>
              <a:rPr lang="en-GB" sz="1600" dirty="0">
                <a:solidFill>
                  <a:srgbClr val="50AAC1"/>
                </a:solidFill>
                <a:latin typeface="Consolas" panose="020B0609020204030204" pitchFamily="49" charset="0"/>
              </a:rPr>
              <a:t>&lt;style&gt;</a:t>
            </a:r>
          </a:p>
          <a:p>
            <a:pPr marL="444500" lvl="1" indent="0">
              <a:spcAft>
                <a:spcPts val="0"/>
              </a:spcAft>
              <a:buNone/>
            </a:pPr>
            <a:r>
              <a:rPr lang="en-GB" sz="1600" dirty="0">
                <a:solidFill>
                  <a:srgbClr val="50AAC1"/>
                </a:solidFill>
                <a:latin typeface="Consolas" panose="020B0609020204030204" pitchFamily="49" charset="0"/>
              </a:rPr>
              <a:t>		body {font-family: arial;}</a:t>
            </a:r>
          </a:p>
          <a:p>
            <a:pPr marL="444500" lvl="1" indent="0">
              <a:spcAft>
                <a:spcPts val="0"/>
              </a:spcAft>
              <a:buNone/>
            </a:pPr>
            <a:r>
              <a:rPr lang="en-GB" sz="1600" dirty="0">
                <a:solidFill>
                  <a:srgbClr val="50AAC1"/>
                </a:solidFill>
                <a:latin typeface="Consolas" panose="020B0609020204030204" pitchFamily="49" charset="0"/>
              </a:rPr>
              <a:t>	&lt;/style&gt;</a:t>
            </a:r>
          </a:p>
          <a:p>
            <a:pPr marL="444500" lvl="1" indent="0">
              <a:spcAft>
                <a:spcPts val="0"/>
              </a:spcAft>
              <a:buNone/>
            </a:pPr>
            <a:r>
              <a:rPr lang="en-GB" sz="1600" dirty="0">
                <a:solidFill>
                  <a:srgbClr val="C00000"/>
                </a:solidFill>
                <a:latin typeface="Consolas" panose="020B0609020204030204" pitchFamily="49" charset="0"/>
              </a:rPr>
              <a:t>&lt;/head&gt;</a:t>
            </a:r>
          </a:p>
          <a:p>
            <a:pPr marL="444500" lvl="1" indent="0">
              <a:spcAft>
                <a:spcPts val="0"/>
              </a:spcAft>
              <a:buNone/>
            </a:pPr>
            <a:endParaRPr lang="en-GB" sz="1600" dirty="0">
              <a:solidFill>
                <a:srgbClr val="C00000"/>
              </a:solidFill>
              <a:latin typeface="Consolas" panose="020B0609020204030204" pitchFamily="49" charset="0"/>
            </a:endParaRPr>
          </a:p>
          <a:p>
            <a:pPr marL="444500" lvl="1" indent="0">
              <a:spcAft>
                <a:spcPts val="0"/>
              </a:spcAft>
              <a:buNone/>
            </a:pPr>
            <a:r>
              <a:rPr lang="en-GB" sz="1600" dirty="0">
                <a:solidFill>
                  <a:srgbClr val="C00000"/>
                </a:solidFill>
                <a:latin typeface="Consolas" panose="020B0609020204030204" pitchFamily="49" charset="0"/>
              </a:rPr>
              <a:t>&lt;body&gt;</a:t>
            </a:r>
          </a:p>
          <a:p>
            <a:pPr marL="444500" lvl="1" indent="0">
              <a:spcAft>
                <a:spcPts val="0"/>
              </a:spcAft>
              <a:buNone/>
            </a:pPr>
            <a:endParaRPr lang="en-GB" sz="1600" dirty="0">
              <a:solidFill>
                <a:srgbClr val="C00000"/>
              </a:solidFill>
              <a:latin typeface="Consolas" panose="020B0609020204030204" pitchFamily="49" charset="0"/>
            </a:endParaRPr>
          </a:p>
          <a:p>
            <a:pPr marL="444500" lvl="1" indent="0">
              <a:spcAft>
                <a:spcPts val="0"/>
              </a:spcAft>
              <a:buNone/>
            </a:pPr>
            <a:r>
              <a:rPr lang="en-GB" sz="1600" dirty="0">
                <a:solidFill>
                  <a:srgbClr val="C00000"/>
                </a:solidFill>
                <a:latin typeface="Consolas" panose="020B0609020204030204" pitchFamily="49" charset="0"/>
              </a:rPr>
              <a:t>&lt;h1&gt;The Tully Monster&lt;/h1&gt;</a:t>
            </a:r>
          </a:p>
          <a:p>
            <a:pPr marL="444500" lvl="1" indent="0">
              <a:spcAft>
                <a:spcPts val="0"/>
              </a:spcAft>
              <a:buNone/>
            </a:pPr>
            <a:r>
              <a:rPr lang="en-GB" sz="1600" dirty="0">
                <a:solidFill>
                  <a:srgbClr val="C00000"/>
                </a:solidFill>
                <a:latin typeface="Consolas" panose="020B0609020204030204" pitchFamily="49" charset="0"/>
              </a:rPr>
              <a:t>&lt;p&gt;300 million years old&lt;/p&gt;</a:t>
            </a:r>
          </a:p>
          <a:p>
            <a:pPr marL="444500" lvl="1" indent="0">
              <a:spcAft>
                <a:spcPts val="0"/>
              </a:spcAft>
              <a:buNone/>
            </a:pPr>
            <a:endParaRPr lang="en-GB" sz="1600" dirty="0">
              <a:solidFill>
                <a:srgbClr val="C00000"/>
              </a:solidFill>
              <a:latin typeface="Consolas" panose="020B0609020204030204" pitchFamily="49" charset="0"/>
            </a:endParaRPr>
          </a:p>
          <a:p>
            <a:pPr marL="444500" lvl="1" indent="0">
              <a:spcAft>
                <a:spcPts val="0"/>
              </a:spcAft>
              <a:buNone/>
            </a:pPr>
            <a:r>
              <a:rPr lang="en-GB" sz="1600" dirty="0">
                <a:solidFill>
                  <a:srgbClr val="C00000"/>
                </a:solidFill>
                <a:latin typeface="Consolas" panose="020B0609020204030204" pitchFamily="49" charset="0"/>
              </a:rPr>
              <a:t>&lt;img src="TullyMonster.png"&gt;</a:t>
            </a:r>
          </a:p>
          <a:p>
            <a:pPr marL="444500" lvl="1" indent="0">
              <a:spcAft>
                <a:spcPts val="0"/>
              </a:spcAft>
              <a:buNone/>
            </a:pPr>
            <a:endParaRPr lang="en-GB" sz="1600" dirty="0">
              <a:solidFill>
                <a:srgbClr val="C00000"/>
              </a:solidFill>
              <a:latin typeface="Consolas" panose="020B0609020204030204" pitchFamily="49" charset="0"/>
            </a:endParaRPr>
          </a:p>
          <a:p>
            <a:pPr marL="444500" lvl="1" indent="0">
              <a:spcAft>
                <a:spcPts val="0"/>
              </a:spcAft>
              <a:buNone/>
            </a:pPr>
            <a:r>
              <a:rPr lang="en-GB" sz="1600" dirty="0">
                <a:solidFill>
                  <a:srgbClr val="C00000"/>
                </a:solidFill>
                <a:latin typeface="Consolas" panose="020B0609020204030204" pitchFamily="49" charset="0"/>
              </a:rPr>
              <a:t>&lt;/body&gt;</a:t>
            </a:r>
          </a:p>
          <a:p>
            <a:pPr marL="444500" lvl="1" indent="0">
              <a:spcAft>
                <a:spcPts val="0"/>
              </a:spcAft>
              <a:buNone/>
            </a:pPr>
            <a:r>
              <a:rPr lang="en-GB" sz="1600" dirty="0">
                <a:solidFill>
                  <a:srgbClr val="C00000"/>
                </a:solidFill>
                <a:latin typeface="Consolas" panose="020B0609020204030204" pitchFamily="49" charset="0"/>
              </a:rPr>
              <a:t>&lt;/html&gt;</a:t>
            </a:r>
            <a:endParaRPr lang="en-GB" dirty="0">
              <a:solidFill>
                <a:srgbClr val="C00000"/>
              </a:solidFill>
            </a:endParaRPr>
          </a:p>
        </p:txBody>
      </p:sp>
      <p:pic>
        <p:nvPicPr>
          <p:cNvPr id="5" name="Picture 4"/>
          <p:cNvPicPr>
            <a:picLocks noChangeAspect="1"/>
          </p:cNvPicPr>
          <p:nvPr/>
        </p:nvPicPr>
        <p:blipFill>
          <a:blip r:embed="rId2"/>
          <a:stretch>
            <a:fillRect/>
          </a:stretch>
        </p:blipFill>
        <p:spPr>
          <a:xfrm>
            <a:off x="2289783" y="4789047"/>
            <a:ext cx="4762500" cy="1362075"/>
          </a:xfrm>
          <a:prstGeom prst="rect">
            <a:avLst/>
          </a:prstGeom>
        </p:spPr>
      </p:pic>
    </p:spTree>
    <p:extLst>
      <p:ext uri="{BB962C8B-B14F-4D97-AF65-F5344CB8AC3E}">
        <p14:creationId xmlns:p14="http://schemas.microsoft.com/office/powerpoint/2010/main" val="41811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Web servers</a:t>
            </a:r>
          </a:p>
        </p:txBody>
      </p:sp>
      <p:sp>
        <p:nvSpPr>
          <p:cNvPr id="3" name="Text Placeholder 2"/>
          <p:cNvSpPr>
            <a:spLocks noGrp="1"/>
          </p:cNvSpPr>
          <p:nvPr>
            <p:ph type="body" sz="quarter" idx="14"/>
          </p:nvPr>
        </p:nvSpPr>
        <p:spPr/>
        <p:txBody>
          <a:bodyPr/>
          <a:lstStyle/>
          <a:p>
            <a:r>
              <a:rPr lang="en-US" dirty="0"/>
              <a:t>Dedicated computers that host websites and provide resources on request</a:t>
            </a:r>
          </a:p>
          <a:p>
            <a:pPr lvl="1"/>
            <a:r>
              <a:rPr lang="en-GB" dirty="0"/>
              <a:t>HTML, CSS and JavaScript are separated and broken down into their constituent parts e.g. </a:t>
            </a:r>
            <a:r>
              <a:rPr lang="en-GB" dirty="0">
                <a:latin typeface="Consolas" panose="020B0609020204030204" pitchFamily="49" charset="0"/>
              </a:rPr>
              <a:t>&lt;HEAD&gt; </a:t>
            </a:r>
            <a:r>
              <a:rPr lang="en-GB" dirty="0"/>
              <a:t>and </a:t>
            </a:r>
            <a:r>
              <a:rPr lang="en-GB" dirty="0">
                <a:latin typeface="Consolas" panose="020B0609020204030204" pitchFamily="49" charset="0"/>
              </a:rPr>
              <a:t>&lt;BODY&gt;</a:t>
            </a:r>
          </a:p>
          <a:p>
            <a:pPr lvl="1"/>
            <a:r>
              <a:rPr lang="en-US" dirty="0"/>
              <a:t>These text elements are further broken down and rendered on the client browser according to a standard hierarchical model</a:t>
            </a:r>
          </a:p>
          <a:p>
            <a:pPr lvl="1"/>
            <a:r>
              <a:rPr lang="en-US" dirty="0"/>
              <a:t>Other page resources such images, videos or scripts are subsequently downloaded as the page is rendered</a:t>
            </a:r>
          </a:p>
        </p:txBody>
      </p:sp>
    </p:spTree>
    <p:extLst>
      <p:ext uri="{BB962C8B-B14F-4D97-AF65-F5344CB8AC3E}">
        <p14:creationId xmlns:p14="http://schemas.microsoft.com/office/powerpoint/2010/main" val="1814316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a:t>
            </a:r>
          </a:p>
        </p:txBody>
      </p:sp>
      <p:sp>
        <p:nvSpPr>
          <p:cNvPr id="5" name="Text Placeholder 4"/>
          <p:cNvSpPr>
            <a:spLocks noGrp="1"/>
          </p:cNvSpPr>
          <p:nvPr>
            <p:ph type="body" sz="quarter" idx="14"/>
          </p:nvPr>
        </p:nvSpPr>
        <p:spPr/>
        <p:txBody>
          <a:bodyPr/>
          <a:lstStyle/>
          <a:p>
            <a:r>
              <a:rPr lang="en-GB" dirty="0"/>
              <a:t>Complete </a:t>
            </a:r>
            <a:r>
              <a:rPr lang="en-GB" b="1" dirty="0"/>
              <a:t>Tasks 2 and 3</a:t>
            </a:r>
          </a:p>
        </p:txBody>
      </p:sp>
    </p:spTree>
    <p:extLst>
      <p:ext uri="{BB962C8B-B14F-4D97-AF65-F5344CB8AC3E}">
        <p14:creationId xmlns:p14="http://schemas.microsoft.com/office/powerpoint/2010/main" val="1351450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Plenary</a:t>
            </a:r>
          </a:p>
        </p:txBody>
      </p:sp>
      <p:sp>
        <p:nvSpPr>
          <p:cNvPr id="3" name="Text Placeholder 2"/>
          <p:cNvSpPr>
            <a:spLocks noGrp="1"/>
          </p:cNvSpPr>
          <p:nvPr>
            <p:ph type="body" sz="quarter" idx="14"/>
          </p:nvPr>
        </p:nvSpPr>
        <p:spPr/>
        <p:txBody>
          <a:bodyPr/>
          <a:lstStyle/>
          <a:p>
            <a:r>
              <a:rPr lang="en-US" dirty="0"/>
              <a:t>Explain how a company’s internal HTML web page is transmitted across an Ethernet network connection using TCP/IP</a:t>
            </a:r>
          </a:p>
          <a:p>
            <a:pPr lvl="1"/>
            <a:r>
              <a:rPr lang="en-US" dirty="0"/>
              <a:t>Remember to explain in terms of the 4 layers of </a:t>
            </a:r>
            <a:r>
              <a:rPr lang="en-US"/>
              <a:t>the TCP/IP protocol stack</a:t>
            </a:r>
            <a:endParaRPr lang="en-US" dirty="0"/>
          </a:p>
        </p:txBody>
      </p:sp>
      <p:sp>
        <p:nvSpPr>
          <p:cNvPr id="6" name="Rectangle 5"/>
          <p:cNvSpPr/>
          <p:nvPr/>
        </p:nvSpPr>
        <p:spPr>
          <a:xfrm>
            <a:off x="4343400" y="5549900"/>
            <a:ext cx="889000" cy="787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1464622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885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GB" dirty="0"/>
              <a:t>Starter</a:t>
            </a:r>
          </a:p>
        </p:txBody>
      </p:sp>
      <p:sp>
        <p:nvSpPr>
          <p:cNvPr id="7" name="Text Placeholder 6"/>
          <p:cNvSpPr>
            <a:spLocks noGrp="1"/>
          </p:cNvSpPr>
          <p:nvPr>
            <p:ph type="body" sz="quarter" idx="14"/>
          </p:nvPr>
        </p:nvSpPr>
        <p:spPr/>
        <p:txBody>
          <a:bodyPr/>
          <a:lstStyle/>
          <a:p>
            <a:r>
              <a:rPr lang="en-GB" dirty="0"/>
              <a:t>How does a consignment of goods </a:t>
            </a:r>
            <a:r>
              <a:rPr lang="en-GB"/>
              <a:t>reach </a:t>
            </a:r>
            <a:br>
              <a:rPr lang="en-GB"/>
            </a:br>
            <a:r>
              <a:rPr lang="en-GB"/>
              <a:t>its </a:t>
            </a:r>
            <a:r>
              <a:rPr lang="en-GB" dirty="0"/>
              <a:t>destination?</a:t>
            </a:r>
          </a:p>
          <a:p>
            <a:pPr lvl="1"/>
            <a:r>
              <a:rPr lang="en-GB" dirty="0"/>
              <a:t>What processes might it undergo before being shipped?</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9513" y="3566485"/>
            <a:ext cx="2400745" cy="1476458"/>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40810" y="3618064"/>
            <a:ext cx="1489086" cy="1448882"/>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81212" y="3618064"/>
            <a:ext cx="1808463" cy="1506452"/>
          </a:xfrm>
          <a:prstGeom prst="rect">
            <a:avLst/>
          </a:prstGeom>
        </p:spPr>
      </p:pic>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flipH="1">
            <a:off x="6257752" y="3627022"/>
            <a:ext cx="2702028" cy="1448882"/>
          </a:xfrm>
          <a:prstGeom prst="rect">
            <a:avLst/>
          </a:prstGeom>
        </p:spPr>
      </p:pic>
    </p:spTree>
    <p:extLst>
      <p:ext uri="{BB962C8B-B14F-4D97-AF65-F5344CB8AC3E}">
        <p14:creationId xmlns:p14="http://schemas.microsoft.com/office/powerpoint/2010/main" val="2830155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t>TCP/IP protocol </a:t>
            </a:r>
            <a:r>
              <a:rPr lang="en-US" dirty="0"/>
              <a:t>stack</a:t>
            </a:r>
          </a:p>
        </p:txBody>
      </p:sp>
      <p:sp>
        <p:nvSpPr>
          <p:cNvPr id="3" name="Text Placeholder 2"/>
          <p:cNvSpPr>
            <a:spLocks noGrp="1"/>
          </p:cNvSpPr>
          <p:nvPr>
            <p:ph type="body" sz="quarter" idx="14"/>
          </p:nvPr>
        </p:nvSpPr>
        <p:spPr/>
        <p:txBody>
          <a:bodyPr/>
          <a:lstStyle/>
          <a:p>
            <a:r>
              <a:rPr lang="en-US" dirty="0"/>
              <a:t>The TCP/IP stack is a set of rules used in turn, to format a message so it can be sent over a network</a:t>
            </a:r>
          </a:p>
          <a:p>
            <a:pPr lvl="1"/>
            <a:r>
              <a:rPr lang="en-US" dirty="0"/>
              <a:t>Each layer provides a specific function within the transmission of the message</a:t>
            </a:r>
          </a:p>
        </p:txBody>
      </p:sp>
      <p:pic>
        <p:nvPicPr>
          <p:cNvPr id="1026" name="Picture 2" descr="C:\Users\Rob\AppData\Roaming\PixelMetrics\CaptureWiz\Temp\15.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84320" y="3508890"/>
            <a:ext cx="7677150" cy="2809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421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4280" y="928267"/>
            <a:ext cx="7816470" cy="670772"/>
          </a:xfrm>
        </p:spPr>
        <p:txBody>
          <a:bodyPr/>
          <a:lstStyle/>
          <a:p>
            <a:r>
              <a:rPr lang="en-US" dirty="0"/>
              <a:t>TCP/IP protocol stack</a:t>
            </a:r>
          </a:p>
        </p:txBody>
      </p:sp>
      <p:sp>
        <p:nvSpPr>
          <p:cNvPr id="3" name="Text Placeholder 2"/>
          <p:cNvSpPr>
            <a:spLocks noGrp="1"/>
          </p:cNvSpPr>
          <p:nvPr>
            <p:ph type="body" sz="quarter" idx="14"/>
          </p:nvPr>
        </p:nvSpPr>
        <p:spPr/>
        <p:txBody>
          <a:bodyPr/>
          <a:lstStyle/>
          <a:p>
            <a:r>
              <a:rPr lang="en-US" dirty="0"/>
              <a:t>TCP/IP uses four connected layers to allow network communication to take place</a:t>
            </a:r>
          </a:p>
          <a:p>
            <a:r>
              <a:rPr lang="en-US" dirty="0"/>
              <a:t>Each layer wraps the packets with its own header data:</a:t>
            </a:r>
          </a:p>
          <a:p>
            <a:pPr lvl="1"/>
            <a:r>
              <a:rPr lang="en-US"/>
              <a:t>Application Layer </a:t>
            </a:r>
            <a:endParaRPr lang="en-US" dirty="0"/>
          </a:p>
          <a:p>
            <a:pPr lvl="1"/>
            <a:r>
              <a:rPr lang="en-US"/>
              <a:t>Transport Layer </a:t>
            </a:r>
            <a:endParaRPr lang="en-US" dirty="0"/>
          </a:p>
          <a:p>
            <a:pPr lvl="1"/>
            <a:r>
              <a:rPr lang="en-US"/>
              <a:t>Network Layer </a:t>
            </a:r>
            <a:endParaRPr lang="en-US" dirty="0"/>
          </a:p>
          <a:p>
            <a:pPr lvl="1"/>
            <a:r>
              <a:rPr lang="en-US"/>
              <a:t>Link Layer </a:t>
            </a:r>
            <a:endParaRPr lang="en-US" dirty="0"/>
          </a:p>
          <a:p>
            <a:endParaRPr lang="en-US" dirty="0"/>
          </a:p>
        </p:txBody>
      </p:sp>
    </p:spTree>
    <p:extLst>
      <p:ext uri="{BB962C8B-B14F-4D97-AF65-F5344CB8AC3E}">
        <p14:creationId xmlns:p14="http://schemas.microsoft.com/office/powerpoint/2010/main" val="16705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t>Application Layer</a:t>
            </a:r>
            <a:endParaRPr lang="en-US" dirty="0"/>
          </a:p>
        </p:txBody>
      </p:sp>
      <p:sp>
        <p:nvSpPr>
          <p:cNvPr id="3" name="Text Placeholder 2"/>
          <p:cNvSpPr>
            <a:spLocks noGrp="1"/>
          </p:cNvSpPr>
          <p:nvPr>
            <p:ph type="body" sz="quarter" idx="14"/>
          </p:nvPr>
        </p:nvSpPr>
        <p:spPr/>
        <p:txBody>
          <a:bodyPr/>
          <a:lstStyle/>
          <a:p>
            <a:r>
              <a:rPr lang="en-US" dirty="0"/>
              <a:t>Used to provide services for applications that want to communicate across a network, often the Internet</a:t>
            </a:r>
          </a:p>
          <a:p>
            <a:pPr lvl="1"/>
            <a:r>
              <a:rPr lang="en-US" dirty="0"/>
              <a:t>Uses high-level protocols that set an agreed standard between the communicating end-points</a:t>
            </a:r>
          </a:p>
          <a:p>
            <a:pPr lvl="1"/>
            <a:r>
              <a:rPr lang="en-US" dirty="0"/>
              <a:t>For example, SMTP (for e-mail), FTP (for file transfer) and HTTP (for web browsing)</a:t>
            </a:r>
          </a:p>
          <a:p>
            <a:pPr lvl="1"/>
            <a:r>
              <a:rPr lang="en-US" dirty="0"/>
              <a:t>Does not actually determine how the data is transmitted, rather specifies the rules of what should be sent</a:t>
            </a:r>
          </a:p>
        </p:txBody>
      </p:sp>
    </p:spTree>
    <p:extLst>
      <p:ext uri="{BB962C8B-B14F-4D97-AF65-F5344CB8AC3E}">
        <p14:creationId xmlns:p14="http://schemas.microsoft.com/office/powerpoint/2010/main" val="1783574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Sending data</a:t>
            </a:r>
          </a:p>
        </p:txBody>
      </p:sp>
      <p:sp>
        <p:nvSpPr>
          <p:cNvPr id="3" name="Text Placeholder 2"/>
          <p:cNvSpPr>
            <a:spLocks noGrp="1"/>
          </p:cNvSpPr>
          <p:nvPr>
            <p:ph type="body" sz="quarter" idx="14"/>
          </p:nvPr>
        </p:nvSpPr>
        <p:spPr/>
        <p:txBody>
          <a:bodyPr/>
          <a:lstStyle/>
          <a:p>
            <a:r>
              <a:rPr lang="en-US" dirty="0"/>
              <a:t>A web page is requested by a client computer</a:t>
            </a:r>
          </a:p>
          <a:p>
            <a:pPr lvl="1"/>
            <a:r>
              <a:rPr lang="en-US" dirty="0"/>
              <a:t>As part of the web page, the </a:t>
            </a:r>
            <a:r>
              <a:rPr lang="en-US"/>
              <a:t>following .png web </a:t>
            </a:r>
            <a:r>
              <a:rPr lang="en-US" dirty="0"/>
              <a:t>image is to be requested from a web server by the client browser using the HTTP protocol:</a:t>
            </a:r>
          </a:p>
        </p:txBody>
      </p:sp>
      <p:pic>
        <p:nvPicPr>
          <p:cNvPr id="3074" name="Picture 2" descr="C:\Users\Rob\AppData\Roaming\PixelMetrics\CaptureWiz\Temp\20.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65022" y="3377878"/>
            <a:ext cx="2716519" cy="2716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720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t>Transport Layer</a:t>
            </a:r>
            <a:endParaRPr lang="en-US" dirty="0"/>
          </a:p>
        </p:txBody>
      </p:sp>
      <p:sp>
        <p:nvSpPr>
          <p:cNvPr id="3" name="Text Placeholder 2"/>
          <p:cNvSpPr>
            <a:spLocks noGrp="1"/>
          </p:cNvSpPr>
          <p:nvPr>
            <p:ph type="body" sz="quarter" idx="14"/>
          </p:nvPr>
        </p:nvSpPr>
        <p:spPr/>
        <p:txBody>
          <a:bodyPr/>
          <a:lstStyle/>
          <a:p>
            <a:r>
              <a:rPr lang="en-US" dirty="0"/>
              <a:t>Uses the Transmission Control Protocol (TCP) to establish an end‐to‐end connection with the recipient computer </a:t>
            </a:r>
          </a:p>
          <a:p>
            <a:pPr lvl="1"/>
            <a:r>
              <a:rPr lang="en-US" dirty="0"/>
              <a:t>Splits data into packets and numbers them sequentially</a:t>
            </a:r>
          </a:p>
          <a:p>
            <a:pPr lvl="1"/>
            <a:r>
              <a:rPr lang="en-US"/>
              <a:t>Adds the port </a:t>
            </a:r>
            <a:r>
              <a:rPr lang="en-US" dirty="0"/>
              <a:t>number to be used based on HTTP protocol </a:t>
            </a:r>
          </a:p>
          <a:p>
            <a:pPr lvl="1"/>
            <a:r>
              <a:rPr lang="en-US" dirty="0"/>
              <a:t>At the receiving end this layer confirms that packets have been received and requests any missing packets be resent</a:t>
            </a:r>
          </a:p>
        </p:txBody>
      </p:sp>
      <p:pic>
        <p:nvPicPr>
          <p:cNvPr id="4098" name="Picture 2" descr="C:\Users\Rob\AppData\Roaming\PixelMetrics\CaptureWiz\Temp\2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75041" y="4845816"/>
            <a:ext cx="6912960" cy="1302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83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t>Network Layer</a:t>
            </a:r>
            <a:endParaRPr lang="en-US" dirty="0"/>
          </a:p>
        </p:txBody>
      </p:sp>
      <p:sp>
        <p:nvSpPr>
          <p:cNvPr id="3" name="Text Placeholder 2"/>
          <p:cNvSpPr>
            <a:spLocks noGrp="1"/>
          </p:cNvSpPr>
          <p:nvPr>
            <p:ph type="body" sz="quarter" idx="14"/>
          </p:nvPr>
        </p:nvSpPr>
        <p:spPr/>
        <p:txBody>
          <a:bodyPr/>
          <a:lstStyle/>
          <a:p>
            <a:r>
              <a:rPr lang="en-US" dirty="0"/>
              <a:t>Uses the Internet Protocol (IP) to address packets with the source and destination IP addresses</a:t>
            </a:r>
          </a:p>
          <a:p>
            <a:pPr lvl="1"/>
            <a:r>
              <a:rPr lang="en-GB" dirty="0"/>
              <a:t>A router forwards each </a:t>
            </a:r>
            <a:r>
              <a:rPr lang="en-US" dirty="0"/>
              <a:t>packet </a:t>
            </a:r>
            <a:r>
              <a:rPr lang="en-GB" dirty="0"/>
              <a:t>towards an endpoint called </a:t>
            </a:r>
            <a:r>
              <a:rPr lang="en-US" dirty="0"/>
              <a:t>a socket, defined by the combination of IP address and port number: </a:t>
            </a:r>
            <a:r>
              <a:rPr lang="en-GB" dirty="0">
                <a:solidFill>
                  <a:srgbClr val="50AAC1"/>
                </a:solidFill>
                <a:latin typeface="Consolas" panose="020B0609020204030204" pitchFamily="49" charset="0"/>
              </a:rPr>
              <a:t>42.205.110.140:80</a:t>
            </a:r>
            <a:endParaRPr lang="en-US" dirty="0">
              <a:solidFill>
                <a:srgbClr val="50AAC1"/>
              </a:solidFill>
              <a:latin typeface="Consolas" panose="020B0609020204030204" pitchFamily="49" charset="0"/>
            </a:endParaRPr>
          </a:p>
          <a:p>
            <a:pPr lvl="1"/>
            <a:r>
              <a:rPr lang="en-US" dirty="0"/>
              <a:t>Each router uses a routing table to instruct the next hop</a:t>
            </a:r>
          </a:p>
          <a:p>
            <a:pPr lvl="1"/>
            <a:endParaRPr lang="en-US" dirty="0"/>
          </a:p>
        </p:txBody>
      </p:sp>
      <p:pic>
        <p:nvPicPr>
          <p:cNvPr id="5122" name="Picture 2" descr="C:\Users\Rob\AppData\Roaming\PixelMetrics\CaptureWiz\Temp\22.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15207" y="4296648"/>
            <a:ext cx="7034616" cy="1932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180856"/>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Unit 10</Template>
  <TotalTime>1740</TotalTime>
  <Words>1146</Words>
  <Application>Microsoft Office PowerPoint</Application>
  <PresentationFormat>On-screen Show (4:3)</PresentationFormat>
  <Paragraphs>143</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Museo900-Regular</vt:lpstr>
      <vt:lpstr>Calibri</vt:lpstr>
      <vt:lpstr>Museo 900</vt:lpstr>
      <vt:lpstr>Consolas</vt:lpstr>
      <vt:lpstr>Museo 500</vt:lpstr>
      <vt:lpstr>Arial</vt:lpstr>
      <vt:lpstr>Museo 100</vt:lpstr>
      <vt:lpstr>Museo 700</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Leonora Sheppard</dc:creator>
  <cp:lastModifiedBy>Robert Heathcote</cp:lastModifiedBy>
  <cp:revision>92</cp:revision>
  <dcterms:created xsi:type="dcterms:W3CDTF">2015-10-07T14:11:04Z</dcterms:created>
  <dcterms:modified xsi:type="dcterms:W3CDTF">2016-11-11T11:25:40Z</dcterms:modified>
</cp:coreProperties>
</file>