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0"/>
  </p:notesMasterIdLst>
  <p:sldIdLst>
    <p:sldId id="260" r:id="rId2"/>
    <p:sldId id="261" r:id="rId3"/>
    <p:sldId id="265" r:id="rId4"/>
    <p:sldId id="266" r:id="rId5"/>
    <p:sldId id="282" r:id="rId6"/>
    <p:sldId id="267" r:id="rId7"/>
    <p:sldId id="274" r:id="rId8"/>
    <p:sldId id="268" r:id="rId9"/>
    <p:sldId id="269" r:id="rId10"/>
    <p:sldId id="271" r:id="rId11"/>
    <p:sldId id="272" r:id="rId12"/>
    <p:sldId id="273" r:id="rId13"/>
    <p:sldId id="281" r:id="rId14"/>
    <p:sldId id="279" r:id="rId15"/>
    <p:sldId id="276" r:id="rId16"/>
    <p:sldId id="278" r:id="rId17"/>
    <p:sldId id="277" r:id="rId18"/>
    <p:sldId id="280" r:id="rId19"/>
  </p:sldIdLst>
  <p:sldSz cx="9144000" cy="6858000" type="screen4x3"/>
  <p:notesSz cx="6858000" cy="9144000"/>
  <p:embeddedFontLst>
    <p:embeddedFont>
      <p:font typeface="Museo 700" panose="02000000000000000000" pitchFamily="2" charset="0"/>
      <p:bold r:id="rId21"/>
    </p:embeddedFont>
    <p:embeddedFont>
      <p:font typeface="SimSun" panose="02010600030101010101" pitchFamily="2" charset="-122"/>
      <p:regular r:id="rId22"/>
    </p:embeddedFont>
    <p:embeddedFont>
      <p:font typeface="Museo 900" panose="02000000000000000000" pitchFamily="2" charset="0"/>
      <p:bold r:id="rId23"/>
    </p:embeddedFont>
    <p:embeddedFont>
      <p:font typeface="Museo 100" panose="02000000000000000000" pitchFamily="2" charset="0"/>
      <p:regular r:id="rId24"/>
    </p:embeddedFont>
    <p:embeddedFont>
      <p:font typeface="Museo 500" panose="02000000000000000000" pitchFamily="2" charset="0"/>
      <p:regular r:id="rId25"/>
    </p:embeddedFont>
    <p:embeddedFont>
      <p:font typeface="SimSun" panose="02010600030101010101" pitchFamily="2" charset="-122"/>
      <p:regular r:id="rId22"/>
    </p:embeddedFont>
    <p:embeddedFont>
      <p:font typeface="Museo900-Regular" panose="02000000000000000000" pitchFamily="2" charset="0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45">
          <p15:clr>
            <a:srgbClr val="A4A3A4"/>
          </p15:clr>
        </p15:guide>
        <p15:guide id="2" orient="horz" pos="3232">
          <p15:clr>
            <a:srgbClr val="A4A3A4"/>
          </p15:clr>
        </p15:guide>
        <p15:guide id="3" orient="horz" pos="1912">
          <p15:clr>
            <a:srgbClr val="A4A3A4"/>
          </p15:clr>
        </p15:guide>
        <p15:guide id="4" pos="5380">
          <p15:clr>
            <a:srgbClr val="A4A3A4"/>
          </p15:clr>
        </p15:guide>
        <p15:guide id="5" pos="295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lvia" initials="S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919B"/>
    <a:srgbClr val="C396A3"/>
    <a:srgbClr val="98A639"/>
    <a:srgbClr val="B2CB63"/>
    <a:srgbClr val="6C6F59"/>
    <a:srgbClr val="C0BB9E"/>
    <a:srgbClr val="2F586A"/>
    <a:srgbClr val="364656"/>
    <a:srgbClr val="274754"/>
    <a:srgbClr val="979A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4660"/>
  </p:normalViewPr>
  <p:slideViewPr>
    <p:cSldViewPr snapToGrid="0" snapToObjects="1" showGuides="1">
      <p:cViewPr varScale="1">
        <p:scale>
          <a:sx n="99" d="100"/>
          <a:sy n="99" d="100"/>
        </p:scale>
        <p:origin x="1590" y="78"/>
      </p:cViewPr>
      <p:guideLst>
        <p:guide orient="horz" pos="1245"/>
        <p:guide orient="horz" pos="3232"/>
        <p:guide orient="horz" pos="1912"/>
        <p:guide pos="5380"/>
        <p:guide pos="29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2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6C703-0827-4D98-8015-40DEE3C186A7}" type="datetimeFigureOut">
              <a:rPr lang="en-GB" smtClean="0"/>
              <a:t>15/12/2015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98D5B-57F4-4A7F-8DDC-A432FF1B0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38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98D5B-57F4-4A7F-8DDC-A432FF1B0DAA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7809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98D5B-57F4-4A7F-8DDC-A432FF1B0DAA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8648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98D5B-57F4-4A7F-8DDC-A432FF1B0DAA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2335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98D5B-57F4-4A7F-8DDC-A432FF1B0DAA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7681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Unit 5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4559300" y="1905000"/>
            <a:ext cx="0" cy="2551766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1803400" y="1841231"/>
            <a:ext cx="2527300" cy="2201863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ts val="4800"/>
              </a:lnSpc>
              <a:spcBef>
                <a:spcPts val="0"/>
              </a:spcBef>
              <a:buNone/>
              <a:defRPr sz="4500" b="1" kern="0" spc="-14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2500" kern="0" spc="-140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0">
              <a:lnSpc>
                <a:spcPts val="4800"/>
              </a:lnSpc>
              <a:spcBef>
                <a:spcPts val="0"/>
              </a:spcBef>
              <a:buNone/>
              <a:defRPr sz="4500">
                <a:solidFill>
                  <a:schemeClr val="bg1"/>
                </a:solidFill>
                <a:latin typeface="Arial"/>
                <a:cs typeface="Arial"/>
              </a:defRPr>
            </a:lvl3pPr>
            <a:lvl4pPr marL="0" indent="0">
              <a:lnSpc>
                <a:spcPts val="2600"/>
              </a:lnSpc>
              <a:spcBef>
                <a:spcPts val="0"/>
              </a:spcBef>
              <a:buNone/>
              <a:defRPr sz="3000">
                <a:solidFill>
                  <a:srgbClr val="C396A3"/>
                </a:solidFill>
                <a:latin typeface="Arial"/>
                <a:cs typeface="Arial"/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4800600" y="1841231"/>
            <a:ext cx="2768600" cy="2201863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600" b="1" kern="0" spc="-6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lnSpc>
                <a:spcPts val="2000"/>
              </a:lnSpc>
              <a:spcBef>
                <a:spcPts val="500"/>
              </a:spcBef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0">
              <a:buNone/>
              <a:defRPr sz="3000">
                <a:solidFill>
                  <a:srgbClr val="ECCC7B"/>
                </a:solidFill>
                <a:latin typeface="Arial"/>
                <a:cs typeface="Arial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8" name="Picture 7" descr="Logo.ai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0685" y="4018819"/>
            <a:ext cx="2291515" cy="456997"/>
          </a:xfrm>
          <a:prstGeom prst="rect">
            <a:avLst/>
          </a:prstGeom>
        </p:spPr>
      </p:pic>
      <p:sp>
        <p:nvSpPr>
          <p:cNvPr id="10" name="Hexagon 9"/>
          <p:cNvSpPr/>
          <p:nvPr userDrawn="1"/>
        </p:nvSpPr>
        <p:spPr>
          <a:xfrm>
            <a:off x="1072794" y="4100382"/>
            <a:ext cx="1080000" cy="972000"/>
          </a:xfrm>
          <a:prstGeom prst="hexagon">
            <a:avLst/>
          </a:prstGeom>
          <a:noFill/>
          <a:ln w="114300">
            <a:solidFill>
              <a:srgbClr val="C396A3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4500" b="1" dirty="0" smtClean="0">
                <a:solidFill>
                  <a:srgbClr val="C396A3"/>
                </a:solidFill>
                <a:latin typeface="Arial"/>
                <a:cs typeface="Arial"/>
              </a:rPr>
              <a:t>3</a:t>
            </a:r>
            <a:endParaRPr lang="en-US" sz="4500" b="1" dirty="0">
              <a:solidFill>
                <a:srgbClr val="C396A3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6385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D191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584200" y="1702800"/>
            <a:ext cx="0" cy="256129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3600" y="1702799"/>
            <a:ext cx="7861300" cy="4918133"/>
          </a:xfrm>
          <a:prstGeom prst="rect">
            <a:avLst/>
          </a:prstGeom>
        </p:spPr>
        <p:txBody>
          <a:bodyPr vert="horz" lIns="0" tIns="0" rIns="0" b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lnSpc>
                <a:spcPts val="2000"/>
              </a:lnSpc>
              <a:buNone/>
              <a:defRPr sz="2000">
                <a:solidFill>
                  <a:srgbClr val="9D9FA2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5425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rgbClr val="C396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584200" y="1702800"/>
            <a:ext cx="0" cy="2759472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3600" y="1702799"/>
            <a:ext cx="7861300" cy="4918133"/>
          </a:xfrm>
          <a:prstGeom prst="rect">
            <a:avLst/>
          </a:prstGeom>
        </p:spPr>
        <p:txBody>
          <a:bodyPr vert="horz" lIns="0" tIns="0" rIns="0" b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lnSpc>
                <a:spcPts val="2000"/>
              </a:lnSpc>
              <a:buNone/>
              <a:defRPr sz="2000">
                <a:solidFill>
                  <a:srgbClr val="9D9FA2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927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Unit 5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pic>
        <p:nvPicPr>
          <p:cNvPr id="6" name="Picture 5" descr="Untitled-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500" y="901700"/>
            <a:ext cx="2979807" cy="3251200"/>
          </a:xfrm>
          <a:prstGeom prst="rect">
            <a:avLst/>
          </a:prstGeom>
        </p:spPr>
      </p:pic>
      <p:sp>
        <p:nvSpPr>
          <p:cNvPr id="1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D1919B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C396A3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spcBef>
                <a:spcPts val="288"/>
              </a:spcBef>
            </a:pPr>
            <a:r>
              <a:rPr lang="en-GB" sz="1200" b="1" dirty="0" smtClean="0">
                <a:solidFill>
                  <a:srgbClr val="FFFFFF"/>
                </a:solidFill>
                <a:latin typeface="Arial"/>
                <a:cs typeface="Arial"/>
              </a:rPr>
              <a:t>The processor instruction set</a:t>
            </a:r>
            <a:endParaRPr lang="en-US" sz="12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Unit 5 Computer </a:t>
            </a:r>
            <a:r>
              <a:rPr lang="en-GB" sz="1200" b="0" noProof="0" dirty="0" smtClean="0">
                <a:solidFill>
                  <a:srgbClr val="FFFFFF"/>
                </a:solidFill>
                <a:latin typeface="Arial"/>
                <a:cs typeface="Arial"/>
              </a:rPr>
              <a:t>organisation</a:t>
            </a: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 and architecture</a:t>
            </a:r>
          </a:p>
        </p:txBody>
      </p:sp>
      <p:pic>
        <p:nvPicPr>
          <p:cNvPr id="32" name="Picture 31" descr="Logo Unit 5.ai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3600" y="6339600"/>
            <a:ext cx="1476000" cy="29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20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Logo Unit 5.ai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3600" y="6339600"/>
            <a:ext cx="1476000" cy="294358"/>
          </a:xfrm>
          <a:prstGeom prst="rect">
            <a:avLst/>
          </a:prstGeom>
        </p:spPr>
      </p:pic>
      <p:pic>
        <p:nvPicPr>
          <p:cNvPr id="44" name="Picture 43" descr="Unit 5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sp>
        <p:nvSpPr>
          <p:cNvPr id="4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TextBox 46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spcBef>
                <a:spcPts val="288"/>
              </a:spcBef>
            </a:pPr>
            <a:r>
              <a:rPr lang="en-GB" sz="1200" b="1" dirty="0" smtClean="0">
                <a:solidFill>
                  <a:srgbClr val="FFFFFF"/>
                </a:solidFill>
                <a:latin typeface="Arial"/>
                <a:cs typeface="Arial"/>
              </a:rPr>
              <a:t>The processor instruction set</a:t>
            </a:r>
            <a:endParaRPr lang="en-US" sz="12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Unit 5 Computer </a:t>
            </a:r>
            <a:r>
              <a:rPr lang="en-GB" sz="1200" b="0" noProof="0" dirty="0" smtClean="0">
                <a:solidFill>
                  <a:srgbClr val="FFFFFF"/>
                </a:solidFill>
                <a:latin typeface="Arial"/>
                <a:cs typeface="Arial"/>
              </a:rPr>
              <a:t>organisation</a:t>
            </a: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 and architecture</a:t>
            </a:r>
          </a:p>
        </p:txBody>
      </p:sp>
      <p:sp>
        <p:nvSpPr>
          <p:cNvPr id="4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D1919B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C396A3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0777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titled-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500" y="901700"/>
            <a:ext cx="2979807" cy="3251200"/>
          </a:xfrm>
          <a:prstGeom prst="rect">
            <a:avLst/>
          </a:prstGeom>
        </p:spPr>
      </p:pic>
      <p:pic>
        <p:nvPicPr>
          <p:cNvPr id="37" name="Picture 36" descr="Unit 5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sp>
        <p:nvSpPr>
          <p:cNvPr id="3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Box 39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spcBef>
                <a:spcPts val="288"/>
              </a:spcBef>
            </a:pPr>
            <a:r>
              <a:rPr lang="en-GB" sz="1200" b="1" dirty="0" smtClean="0">
                <a:solidFill>
                  <a:srgbClr val="FFFFFF"/>
                </a:solidFill>
                <a:latin typeface="Arial"/>
                <a:cs typeface="Arial"/>
              </a:rPr>
              <a:t>The processor instruction set</a:t>
            </a:r>
            <a:endParaRPr lang="en-US" sz="12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Unit 5 Computer </a:t>
            </a:r>
            <a:r>
              <a:rPr lang="en-GB" sz="1200" b="0" noProof="0" dirty="0" smtClean="0">
                <a:solidFill>
                  <a:srgbClr val="FFFFFF"/>
                </a:solidFill>
                <a:latin typeface="Arial"/>
                <a:cs typeface="Arial"/>
              </a:rPr>
              <a:t>organisation</a:t>
            </a: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 and architecture</a:t>
            </a:r>
          </a:p>
        </p:txBody>
      </p:sp>
      <p:sp>
        <p:nvSpPr>
          <p:cNvPr id="41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D1919B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C396A3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00860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Unit 5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sp>
        <p:nvSpPr>
          <p:cNvPr id="3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spcBef>
                <a:spcPts val="288"/>
              </a:spcBef>
            </a:pPr>
            <a:r>
              <a:rPr lang="en-GB" sz="1200" b="1" dirty="0" smtClean="0">
                <a:solidFill>
                  <a:srgbClr val="FFFFFF"/>
                </a:solidFill>
                <a:latin typeface="Arial"/>
                <a:cs typeface="Arial"/>
              </a:rPr>
              <a:t>The processor instruction set</a:t>
            </a:r>
            <a:endParaRPr lang="en-US" sz="12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Unit 5 Computer </a:t>
            </a:r>
            <a:r>
              <a:rPr lang="en-GB" sz="1200" b="0" noProof="0" dirty="0" smtClean="0">
                <a:solidFill>
                  <a:srgbClr val="FFFFFF"/>
                </a:solidFill>
                <a:latin typeface="Arial"/>
                <a:cs typeface="Arial"/>
              </a:rPr>
              <a:t>organisation</a:t>
            </a: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 and architecture</a:t>
            </a:r>
          </a:p>
        </p:txBody>
      </p:sp>
      <p:sp>
        <p:nvSpPr>
          <p:cNvPr id="35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D1919B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C396A3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15833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673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4" r:id="rId3"/>
    <p:sldLayoutId id="2147483652" r:id="rId4"/>
    <p:sldLayoutId id="2147483653" r:id="rId5"/>
    <p:sldLayoutId id="2147483655" r:id="rId6"/>
    <p:sldLayoutId id="2147483656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803399" y="1841231"/>
            <a:ext cx="2750617" cy="2201863"/>
          </a:xfrm>
        </p:spPr>
        <p:txBody>
          <a:bodyPr/>
          <a:lstStyle/>
          <a:p>
            <a:r>
              <a:rPr lang="en-US" dirty="0" smtClean="0">
                <a:latin typeface="Museo 700" panose="02000000000000000000" pitchFamily="50" charset="0"/>
              </a:rPr>
              <a:t>AQA</a:t>
            </a:r>
            <a:endParaRPr lang="en-US" b="0" dirty="0" smtClean="0">
              <a:latin typeface="Museo900-Regular"/>
              <a:cs typeface="Museo900-Regular"/>
            </a:endParaRPr>
          </a:p>
          <a:p>
            <a:pPr lvl="2"/>
            <a:r>
              <a:rPr lang="en-US" dirty="0" smtClean="0">
                <a:latin typeface="Museo 500" panose="02000000000000000000" pitchFamily="50" charset="0"/>
              </a:rPr>
              <a:t>AS Level</a:t>
            </a:r>
          </a:p>
          <a:p>
            <a:pPr lvl="3"/>
            <a:r>
              <a:rPr lang="en-US" sz="2500" dirty="0" smtClean="0">
                <a:solidFill>
                  <a:schemeClr val="bg1"/>
                </a:solidFill>
                <a:latin typeface="Museo 100" panose="02000000000000000000" pitchFamily="50" charset="0"/>
              </a:rPr>
              <a:t>Computer Science</a:t>
            </a:r>
          </a:p>
          <a:p>
            <a:pPr lvl="3">
              <a:lnSpc>
                <a:spcPts val="3000"/>
              </a:lnSpc>
            </a:pPr>
            <a:r>
              <a:rPr lang="en-US" sz="2500" dirty="0" smtClean="0">
                <a:latin typeface="Museo 100" panose="02000000000000000000" pitchFamily="50" charset="0"/>
              </a:rPr>
              <a:t>Paper </a:t>
            </a:r>
            <a:r>
              <a:rPr lang="en-US" sz="2500" dirty="0">
                <a:latin typeface="Museo 100" panose="02000000000000000000" pitchFamily="50" charset="0"/>
              </a:rPr>
              <a:t>2</a:t>
            </a:r>
            <a:endParaRPr lang="en-US" sz="2500" dirty="0" smtClean="0">
              <a:latin typeface="Museo 100" panose="02000000000000000000" pitchFamily="50" charset="0"/>
            </a:endParaRPr>
          </a:p>
          <a:p>
            <a:pPr lvl="3">
              <a:lnSpc>
                <a:spcPts val="4000"/>
              </a:lnSpc>
            </a:pPr>
            <a:endParaRPr lang="en-US" sz="3200" dirty="0">
              <a:latin typeface="Museo 100" panose="02000000000000000000" pitchFamily="50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800600" y="1860085"/>
            <a:ext cx="2768600" cy="2201863"/>
          </a:xfrm>
        </p:spPr>
        <p:txBody>
          <a:bodyPr/>
          <a:lstStyle/>
          <a:p>
            <a:r>
              <a:rPr lang="en-US" dirty="0" smtClean="0">
                <a:latin typeface="Museo 900" panose="02000000000000000000" pitchFamily="50" charset="0"/>
              </a:rPr>
              <a:t>The processor instruction set</a:t>
            </a:r>
            <a:endParaRPr lang="en-US" dirty="0" smtClean="0">
              <a:latin typeface="Museo 100" panose="02000000000000000000" pitchFamily="50" charset="0"/>
            </a:endParaRPr>
          </a:p>
          <a:p>
            <a:pPr lvl="1">
              <a:spcBef>
                <a:spcPts val="0"/>
              </a:spcBef>
            </a:pPr>
            <a:r>
              <a:rPr lang="en-US" sz="2000" dirty="0">
                <a:latin typeface="Museo 100" panose="02000000000000000000" pitchFamily="50" charset="0"/>
              </a:rPr>
              <a:t/>
            </a:r>
            <a:br>
              <a:rPr lang="en-US" sz="2000" dirty="0">
                <a:latin typeface="Museo 100" panose="02000000000000000000" pitchFamily="50" charset="0"/>
              </a:rPr>
            </a:br>
            <a:r>
              <a:rPr lang="en-US" sz="2000" dirty="0" smtClean="0">
                <a:latin typeface="Museo 100" panose="02000000000000000000" pitchFamily="50" charset="0"/>
              </a:rPr>
              <a:t>Unit </a:t>
            </a:r>
            <a:r>
              <a:rPr lang="en-US" sz="2000" dirty="0">
                <a:latin typeface="Museo 100" panose="02000000000000000000" pitchFamily="50" charset="0"/>
              </a:rPr>
              <a:t>5</a:t>
            </a:r>
            <a:endParaRPr lang="en-US" sz="2000" dirty="0" smtClean="0">
              <a:latin typeface="Museo 100" panose="02000000000000000000" pitchFamily="50" charset="0"/>
            </a:endParaRPr>
          </a:p>
          <a:p>
            <a:pPr lvl="1"/>
            <a:r>
              <a:rPr lang="en-US" sz="2000" dirty="0">
                <a:latin typeface="Museo 100" panose="02000000000000000000" pitchFamily="50" charset="0"/>
              </a:rPr>
              <a:t>Computer </a:t>
            </a:r>
            <a:r>
              <a:rPr lang="en-GB" sz="2000" dirty="0" smtClean="0">
                <a:latin typeface="Museo 100" panose="02000000000000000000" pitchFamily="50" charset="0"/>
              </a:rPr>
              <a:t>organisation</a:t>
            </a:r>
            <a:r>
              <a:rPr lang="en-US" sz="2000" dirty="0" smtClean="0">
                <a:latin typeface="Museo 100" panose="02000000000000000000" pitchFamily="50" charset="0"/>
              </a:rPr>
              <a:t> </a:t>
            </a:r>
            <a:br>
              <a:rPr lang="en-US" sz="2000" dirty="0" smtClean="0">
                <a:latin typeface="Museo 100" panose="02000000000000000000" pitchFamily="50" charset="0"/>
              </a:rPr>
            </a:br>
            <a:r>
              <a:rPr lang="en-US" sz="2000" dirty="0" smtClean="0">
                <a:latin typeface="Museo 100" panose="02000000000000000000" pitchFamily="50" charset="0"/>
              </a:rPr>
              <a:t>and </a:t>
            </a:r>
            <a:r>
              <a:rPr lang="en-US" sz="2000" dirty="0">
                <a:latin typeface="Museo 100" panose="02000000000000000000" pitchFamily="50" charset="0"/>
              </a:rPr>
              <a:t>architecture</a:t>
            </a:r>
          </a:p>
        </p:txBody>
      </p:sp>
    </p:spTree>
    <p:extLst>
      <p:ext uri="{BB962C8B-B14F-4D97-AF65-F5344CB8AC3E}">
        <p14:creationId xmlns:p14="http://schemas.microsoft.com/office/powerpoint/2010/main" val="309735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Operands and addressing modes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2216243"/>
            <a:ext cx="7797230" cy="3855373"/>
          </a:xfrm>
        </p:spPr>
        <p:txBody>
          <a:bodyPr/>
          <a:lstStyle/>
          <a:p>
            <a:r>
              <a:rPr lang="en-GB" dirty="0" smtClean="0"/>
              <a:t>The</a:t>
            </a:r>
            <a:r>
              <a:rPr lang="en-GB" b="1" dirty="0" smtClean="0"/>
              <a:t> operand</a:t>
            </a:r>
            <a:r>
              <a:rPr lang="en-GB" dirty="0" smtClean="0"/>
              <a:t> contains a reference to the data that is to be used in the instruction</a:t>
            </a:r>
          </a:p>
          <a:p>
            <a:r>
              <a:rPr lang="en-GB" dirty="0" smtClean="0"/>
              <a:t>This </a:t>
            </a:r>
            <a:r>
              <a:rPr lang="en-GB" b="1" dirty="0" smtClean="0"/>
              <a:t>data</a:t>
            </a:r>
            <a:r>
              <a:rPr lang="en-GB" dirty="0" smtClean="0"/>
              <a:t> may be either:</a:t>
            </a:r>
          </a:p>
          <a:p>
            <a:pPr lvl="1"/>
            <a:r>
              <a:rPr lang="en-GB" dirty="0" smtClean="0"/>
              <a:t>An </a:t>
            </a:r>
            <a:r>
              <a:rPr lang="en-GB" b="1" dirty="0" smtClean="0"/>
              <a:t>actual value </a:t>
            </a:r>
            <a:r>
              <a:rPr lang="en-GB" dirty="0" smtClean="0"/>
              <a:t>that can be used as presented </a:t>
            </a:r>
          </a:p>
          <a:p>
            <a:pPr lvl="1"/>
            <a:r>
              <a:rPr lang="en-GB" dirty="0" smtClean="0"/>
              <a:t>The </a:t>
            </a:r>
            <a:r>
              <a:rPr lang="en-GB" b="1" dirty="0" smtClean="0"/>
              <a:t>address in memory </a:t>
            </a:r>
            <a:r>
              <a:rPr lang="en-GB" dirty="0" smtClean="0"/>
              <a:t> where the data to be used is held</a:t>
            </a:r>
          </a:p>
          <a:p>
            <a:pPr lvl="1"/>
            <a:r>
              <a:rPr lang="en-GB" dirty="0" smtClean="0"/>
              <a:t>The </a:t>
            </a:r>
            <a:r>
              <a:rPr lang="en-GB" b="1" dirty="0" smtClean="0"/>
              <a:t>register</a:t>
            </a:r>
            <a:r>
              <a:rPr lang="en-GB" dirty="0" smtClean="0"/>
              <a:t> where the data is held</a:t>
            </a:r>
          </a:p>
          <a:p>
            <a:r>
              <a:rPr lang="en-GB" dirty="0" smtClean="0"/>
              <a:t>The </a:t>
            </a:r>
            <a:r>
              <a:rPr lang="en-GB" b="1" dirty="0" smtClean="0"/>
              <a:t>addressing mode </a:t>
            </a:r>
            <a:r>
              <a:rPr lang="en-GB" dirty="0" smtClean="0"/>
              <a:t>(typically two bits) specifies which of the above describes the data</a:t>
            </a:r>
          </a:p>
          <a:p>
            <a:endParaRPr lang="en-GB" dirty="0" smtClean="0"/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6602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Immediate addressing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The operand is the actual value to be used in the instruction 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The addressing mode </a:t>
            </a:r>
            <a:r>
              <a:rPr lang="en-GB" b="1" dirty="0" smtClean="0"/>
              <a:t>00</a:t>
            </a:r>
            <a:r>
              <a:rPr lang="en-GB" dirty="0" smtClean="0"/>
              <a:t> specifies that the data is a value (12 in this case), not an address</a:t>
            </a:r>
          </a:p>
          <a:p>
            <a:r>
              <a:rPr lang="en-GB" dirty="0" smtClean="0"/>
              <a:t>This is called </a:t>
            </a:r>
            <a:r>
              <a:rPr lang="en-GB" b="1" dirty="0" smtClean="0">
                <a:solidFill>
                  <a:srgbClr val="D1919B"/>
                </a:solidFill>
              </a:rPr>
              <a:t>immediate</a:t>
            </a:r>
            <a:r>
              <a:rPr lang="en-GB" dirty="0" smtClean="0"/>
              <a:t> addressing</a:t>
            </a:r>
          </a:p>
          <a:p>
            <a:pPr lvl="1"/>
            <a:r>
              <a:rPr lang="en-GB" dirty="0" smtClean="0"/>
              <a:t>What is the limitation of immediate addressing?</a:t>
            </a: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247502"/>
              </p:ext>
            </p:extLst>
          </p:nvPr>
        </p:nvGraphicFramePr>
        <p:xfrm>
          <a:off x="965738" y="2626398"/>
          <a:ext cx="7273488" cy="129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4593">
                  <a:extLst>
                    <a:ext uri="{9D8B030D-6E8A-4147-A177-3AD203B41FA5}">
                      <a16:colId xmlns:a16="http://schemas.microsoft.com/office/drawing/2014/main" val="3644355708"/>
                    </a:ext>
                  </a:extLst>
                </a:gridCol>
                <a:gridCol w="454593">
                  <a:extLst>
                    <a:ext uri="{9D8B030D-6E8A-4147-A177-3AD203B41FA5}">
                      <a16:colId xmlns:a16="http://schemas.microsoft.com/office/drawing/2014/main" val="574738999"/>
                    </a:ext>
                  </a:extLst>
                </a:gridCol>
                <a:gridCol w="454593">
                  <a:extLst>
                    <a:ext uri="{9D8B030D-6E8A-4147-A177-3AD203B41FA5}">
                      <a16:colId xmlns:a16="http://schemas.microsoft.com/office/drawing/2014/main" val="3182248423"/>
                    </a:ext>
                  </a:extLst>
                </a:gridCol>
                <a:gridCol w="454593">
                  <a:extLst>
                    <a:ext uri="{9D8B030D-6E8A-4147-A177-3AD203B41FA5}">
                      <a16:colId xmlns:a16="http://schemas.microsoft.com/office/drawing/2014/main" val="4288323513"/>
                    </a:ext>
                  </a:extLst>
                </a:gridCol>
                <a:gridCol w="454593">
                  <a:extLst>
                    <a:ext uri="{9D8B030D-6E8A-4147-A177-3AD203B41FA5}">
                      <a16:colId xmlns:a16="http://schemas.microsoft.com/office/drawing/2014/main" val="3791800918"/>
                    </a:ext>
                  </a:extLst>
                </a:gridCol>
                <a:gridCol w="454593">
                  <a:extLst>
                    <a:ext uri="{9D8B030D-6E8A-4147-A177-3AD203B41FA5}">
                      <a16:colId xmlns:a16="http://schemas.microsoft.com/office/drawing/2014/main" val="3880414270"/>
                    </a:ext>
                  </a:extLst>
                </a:gridCol>
                <a:gridCol w="454593">
                  <a:extLst>
                    <a:ext uri="{9D8B030D-6E8A-4147-A177-3AD203B41FA5}">
                      <a16:colId xmlns:a16="http://schemas.microsoft.com/office/drawing/2014/main" val="360522551"/>
                    </a:ext>
                  </a:extLst>
                </a:gridCol>
                <a:gridCol w="454593">
                  <a:extLst>
                    <a:ext uri="{9D8B030D-6E8A-4147-A177-3AD203B41FA5}">
                      <a16:colId xmlns:a16="http://schemas.microsoft.com/office/drawing/2014/main" val="3309457588"/>
                    </a:ext>
                  </a:extLst>
                </a:gridCol>
                <a:gridCol w="454593">
                  <a:extLst>
                    <a:ext uri="{9D8B030D-6E8A-4147-A177-3AD203B41FA5}">
                      <a16:colId xmlns:a16="http://schemas.microsoft.com/office/drawing/2014/main" val="3035232854"/>
                    </a:ext>
                  </a:extLst>
                </a:gridCol>
                <a:gridCol w="454593">
                  <a:extLst>
                    <a:ext uri="{9D8B030D-6E8A-4147-A177-3AD203B41FA5}">
                      <a16:colId xmlns:a16="http://schemas.microsoft.com/office/drawing/2014/main" val="1283469918"/>
                    </a:ext>
                  </a:extLst>
                </a:gridCol>
                <a:gridCol w="454593">
                  <a:extLst>
                    <a:ext uri="{9D8B030D-6E8A-4147-A177-3AD203B41FA5}">
                      <a16:colId xmlns:a16="http://schemas.microsoft.com/office/drawing/2014/main" val="2186563831"/>
                    </a:ext>
                  </a:extLst>
                </a:gridCol>
                <a:gridCol w="454593">
                  <a:extLst>
                    <a:ext uri="{9D8B030D-6E8A-4147-A177-3AD203B41FA5}">
                      <a16:colId xmlns:a16="http://schemas.microsoft.com/office/drawing/2014/main" val="2710537171"/>
                    </a:ext>
                  </a:extLst>
                </a:gridCol>
                <a:gridCol w="454593">
                  <a:extLst>
                    <a:ext uri="{9D8B030D-6E8A-4147-A177-3AD203B41FA5}">
                      <a16:colId xmlns:a16="http://schemas.microsoft.com/office/drawing/2014/main" val="2402277072"/>
                    </a:ext>
                  </a:extLst>
                </a:gridCol>
                <a:gridCol w="454593">
                  <a:extLst>
                    <a:ext uri="{9D8B030D-6E8A-4147-A177-3AD203B41FA5}">
                      <a16:colId xmlns:a16="http://schemas.microsoft.com/office/drawing/2014/main" val="827086036"/>
                    </a:ext>
                  </a:extLst>
                </a:gridCol>
                <a:gridCol w="454593">
                  <a:extLst>
                    <a:ext uri="{9D8B030D-6E8A-4147-A177-3AD203B41FA5}">
                      <a16:colId xmlns:a16="http://schemas.microsoft.com/office/drawing/2014/main" val="924327701"/>
                    </a:ext>
                  </a:extLst>
                </a:gridCol>
                <a:gridCol w="454593">
                  <a:extLst>
                    <a:ext uri="{9D8B030D-6E8A-4147-A177-3AD203B41FA5}">
                      <a16:colId xmlns:a16="http://schemas.microsoft.com/office/drawing/2014/main" val="1998221782"/>
                    </a:ext>
                  </a:extLst>
                </a:gridCol>
              </a:tblGrid>
              <a:tr h="411339">
                <a:tc gridSpan="8"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 code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8"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Operand(s)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5644306"/>
                  </a:ext>
                </a:extLst>
              </a:tr>
              <a:tr h="473322">
                <a:tc gridSpan="6"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Basic machine operation</a:t>
                      </a:r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Addressing mode</a:t>
                      </a:r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 vMerge="1">
                  <a:txBody>
                    <a:bodyPr/>
                    <a:lstStyle/>
                    <a:p>
                      <a:pPr algn="ctr"/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8620523"/>
                  </a:ext>
                </a:extLst>
              </a:tr>
              <a:tr h="411339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96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96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96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96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96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96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96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96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96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96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96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96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96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96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96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96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017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9591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Direct addressing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4916077"/>
          </a:xfrm>
        </p:spPr>
        <p:txBody>
          <a:bodyPr/>
          <a:lstStyle/>
          <a:p>
            <a:r>
              <a:rPr lang="en-GB" dirty="0" smtClean="0"/>
              <a:t>The operand in this case is the </a:t>
            </a:r>
            <a:r>
              <a:rPr lang="en-GB" dirty="0" smtClean="0"/>
              <a:t>address of the location </a:t>
            </a:r>
            <a:r>
              <a:rPr lang="en-GB" dirty="0" smtClean="0"/>
              <a:t>in memory of the data to be used:</a:t>
            </a:r>
          </a:p>
          <a:p>
            <a:r>
              <a:rPr lang="en-GB" dirty="0" smtClean="0"/>
              <a:t>The addressing mode has changed: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pPr>
              <a:spcBef>
                <a:spcPts val="1200"/>
              </a:spcBef>
            </a:pPr>
            <a:r>
              <a:rPr lang="en-GB" dirty="0" smtClean="0"/>
              <a:t>The </a:t>
            </a:r>
            <a:r>
              <a:rPr lang="en-GB" dirty="0"/>
              <a:t>addressing mode </a:t>
            </a:r>
            <a:r>
              <a:rPr lang="en-GB" b="1" dirty="0" smtClean="0"/>
              <a:t>01</a:t>
            </a:r>
            <a:r>
              <a:rPr lang="en-GB" dirty="0" smtClean="0"/>
              <a:t> </a:t>
            </a:r>
            <a:r>
              <a:rPr lang="en-GB" dirty="0"/>
              <a:t>specifies that the data is </a:t>
            </a:r>
            <a:r>
              <a:rPr lang="en-GB" dirty="0" smtClean="0"/>
              <a:t>an address, not a value</a:t>
            </a:r>
          </a:p>
          <a:p>
            <a:r>
              <a:rPr lang="en-GB" dirty="0"/>
              <a:t>T</a:t>
            </a:r>
            <a:r>
              <a:rPr lang="en-GB" dirty="0" smtClean="0"/>
              <a:t>his </a:t>
            </a:r>
            <a:r>
              <a:rPr lang="en-GB" dirty="0"/>
              <a:t>is called </a:t>
            </a:r>
            <a:r>
              <a:rPr lang="en-GB" b="1" dirty="0" smtClean="0">
                <a:solidFill>
                  <a:srgbClr val="D1919B"/>
                </a:solidFill>
              </a:rPr>
              <a:t>direct </a:t>
            </a:r>
            <a:r>
              <a:rPr lang="en-GB" dirty="0" smtClean="0"/>
              <a:t>addressing</a:t>
            </a:r>
            <a:endParaRPr lang="en-GB" dirty="0"/>
          </a:p>
          <a:p>
            <a:pPr marL="0" indent="0">
              <a:spcBef>
                <a:spcPts val="1200"/>
              </a:spcBef>
              <a:buNone/>
            </a:pPr>
            <a:endParaRPr lang="en-GB" dirty="0"/>
          </a:p>
          <a:p>
            <a:pPr lvl="1"/>
            <a:endParaRPr lang="en-GB" b="1" dirty="0" smtClean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193402"/>
              </p:ext>
            </p:extLst>
          </p:nvPr>
        </p:nvGraphicFramePr>
        <p:xfrm>
          <a:off x="965738" y="3430982"/>
          <a:ext cx="7273488" cy="129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4593">
                  <a:extLst>
                    <a:ext uri="{9D8B030D-6E8A-4147-A177-3AD203B41FA5}">
                      <a16:colId xmlns:a16="http://schemas.microsoft.com/office/drawing/2014/main" val="3644355708"/>
                    </a:ext>
                  </a:extLst>
                </a:gridCol>
                <a:gridCol w="454593">
                  <a:extLst>
                    <a:ext uri="{9D8B030D-6E8A-4147-A177-3AD203B41FA5}">
                      <a16:colId xmlns:a16="http://schemas.microsoft.com/office/drawing/2014/main" val="574738999"/>
                    </a:ext>
                  </a:extLst>
                </a:gridCol>
                <a:gridCol w="454593">
                  <a:extLst>
                    <a:ext uri="{9D8B030D-6E8A-4147-A177-3AD203B41FA5}">
                      <a16:colId xmlns:a16="http://schemas.microsoft.com/office/drawing/2014/main" val="3182248423"/>
                    </a:ext>
                  </a:extLst>
                </a:gridCol>
                <a:gridCol w="454593">
                  <a:extLst>
                    <a:ext uri="{9D8B030D-6E8A-4147-A177-3AD203B41FA5}">
                      <a16:colId xmlns:a16="http://schemas.microsoft.com/office/drawing/2014/main" val="4288323513"/>
                    </a:ext>
                  </a:extLst>
                </a:gridCol>
                <a:gridCol w="454593">
                  <a:extLst>
                    <a:ext uri="{9D8B030D-6E8A-4147-A177-3AD203B41FA5}">
                      <a16:colId xmlns:a16="http://schemas.microsoft.com/office/drawing/2014/main" val="3791800918"/>
                    </a:ext>
                  </a:extLst>
                </a:gridCol>
                <a:gridCol w="454593">
                  <a:extLst>
                    <a:ext uri="{9D8B030D-6E8A-4147-A177-3AD203B41FA5}">
                      <a16:colId xmlns:a16="http://schemas.microsoft.com/office/drawing/2014/main" val="3880414270"/>
                    </a:ext>
                  </a:extLst>
                </a:gridCol>
                <a:gridCol w="454593">
                  <a:extLst>
                    <a:ext uri="{9D8B030D-6E8A-4147-A177-3AD203B41FA5}">
                      <a16:colId xmlns:a16="http://schemas.microsoft.com/office/drawing/2014/main" val="360522551"/>
                    </a:ext>
                  </a:extLst>
                </a:gridCol>
                <a:gridCol w="454593">
                  <a:extLst>
                    <a:ext uri="{9D8B030D-6E8A-4147-A177-3AD203B41FA5}">
                      <a16:colId xmlns:a16="http://schemas.microsoft.com/office/drawing/2014/main" val="3309457588"/>
                    </a:ext>
                  </a:extLst>
                </a:gridCol>
                <a:gridCol w="454593">
                  <a:extLst>
                    <a:ext uri="{9D8B030D-6E8A-4147-A177-3AD203B41FA5}">
                      <a16:colId xmlns:a16="http://schemas.microsoft.com/office/drawing/2014/main" val="3035232854"/>
                    </a:ext>
                  </a:extLst>
                </a:gridCol>
                <a:gridCol w="454593">
                  <a:extLst>
                    <a:ext uri="{9D8B030D-6E8A-4147-A177-3AD203B41FA5}">
                      <a16:colId xmlns:a16="http://schemas.microsoft.com/office/drawing/2014/main" val="1283469918"/>
                    </a:ext>
                  </a:extLst>
                </a:gridCol>
                <a:gridCol w="454593">
                  <a:extLst>
                    <a:ext uri="{9D8B030D-6E8A-4147-A177-3AD203B41FA5}">
                      <a16:colId xmlns:a16="http://schemas.microsoft.com/office/drawing/2014/main" val="2186563831"/>
                    </a:ext>
                  </a:extLst>
                </a:gridCol>
                <a:gridCol w="454593">
                  <a:extLst>
                    <a:ext uri="{9D8B030D-6E8A-4147-A177-3AD203B41FA5}">
                      <a16:colId xmlns:a16="http://schemas.microsoft.com/office/drawing/2014/main" val="2710537171"/>
                    </a:ext>
                  </a:extLst>
                </a:gridCol>
                <a:gridCol w="454593">
                  <a:extLst>
                    <a:ext uri="{9D8B030D-6E8A-4147-A177-3AD203B41FA5}">
                      <a16:colId xmlns:a16="http://schemas.microsoft.com/office/drawing/2014/main" val="2402277072"/>
                    </a:ext>
                  </a:extLst>
                </a:gridCol>
                <a:gridCol w="454593">
                  <a:extLst>
                    <a:ext uri="{9D8B030D-6E8A-4147-A177-3AD203B41FA5}">
                      <a16:colId xmlns:a16="http://schemas.microsoft.com/office/drawing/2014/main" val="827086036"/>
                    </a:ext>
                  </a:extLst>
                </a:gridCol>
                <a:gridCol w="454593">
                  <a:extLst>
                    <a:ext uri="{9D8B030D-6E8A-4147-A177-3AD203B41FA5}">
                      <a16:colId xmlns:a16="http://schemas.microsoft.com/office/drawing/2014/main" val="924327701"/>
                    </a:ext>
                  </a:extLst>
                </a:gridCol>
                <a:gridCol w="454593">
                  <a:extLst>
                    <a:ext uri="{9D8B030D-6E8A-4147-A177-3AD203B41FA5}">
                      <a16:colId xmlns:a16="http://schemas.microsoft.com/office/drawing/2014/main" val="1998221782"/>
                    </a:ext>
                  </a:extLst>
                </a:gridCol>
              </a:tblGrid>
              <a:tr h="411339">
                <a:tc gridSpan="8"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 code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8"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Operand(s)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5644306"/>
                  </a:ext>
                </a:extLst>
              </a:tr>
              <a:tr h="473322">
                <a:tc gridSpan="6"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Basic machine operation</a:t>
                      </a:r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Addressing mode</a:t>
                      </a:r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 vMerge="1">
                  <a:txBody>
                    <a:bodyPr/>
                    <a:lstStyle/>
                    <a:p>
                      <a:pPr algn="ctr"/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8620523"/>
                  </a:ext>
                </a:extLst>
              </a:tr>
              <a:tr h="411339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96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96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96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96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96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96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96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96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96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96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96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96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96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96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96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96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017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8395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Other addressing modes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There are other addressing modes but they are not covered in this course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878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Worksheet 3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Complete </a:t>
            </a:r>
            <a:r>
              <a:rPr lang="en-GB" b="1" dirty="0" smtClean="0"/>
              <a:t>Tasks 1 </a:t>
            </a:r>
            <a:r>
              <a:rPr lang="en-GB" dirty="0" smtClean="0"/>
              <a:t>and</a:t>
            </a:r>
            <a:r>
              <a:rPr lang="en-GB" b="1" dirty="0" smtClean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008513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Worksheet 3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4605181"/>
          </a:xfrm>
        </p:spPr>
        <p:txBody>
          <a:bodyPr/>
          <a:lstStyle/>
          <a:p>
            <a:r>
              <a:rPr lang="en-GB" b="1" dirty="0" smtClean="0"/>
              <a:t>Task 2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841410"/>
              </p:ext>
            </p:extLst>
          </p:nvPr>
        </p:nvGraphicFramePr>
        <p:xfrm>
          <a:off x="1000943" y="2477212"/>
          <a:ext cx="7244382" cy="3503520"/>
        </p:xfrm>
        <a:graphic>
          <a:graphicData uri="http://schemas.openxmlformats.org/drawingml/2006/table">
            <a:tbl>
              <a:tblPr firstRow="1" firstCol="1" bandRow="1"/>
              <a:tblGrid>
                <a:gridCol w="1124735">
                  <a:extLst>
                    <a:ext uri="{9D8B030D-6E8A-4147-A177-3AD203B41FA5}">
                      <a16:colId xmlns:a16="http://schemas.microsoft.com/office/drawing/2014/main" val="2177438229"/>
                    </a:ext>
                  </a:extLst>
                </a:gridCol>
                <a:gridCol w="1638592">
                  <a:extLst>
                    <a:ext uri="{9D8B030D-6E8A-4147-A177-3AD203B41FA5}">
                      <a16:colId xmlns:a16="http://schemas.microsoft.com/office/drawing/2014/main" val="2906432686"/>
                    </a:ext>
                  </a:extLst>
                </a:gridCol>
                <a:gridCol w="1447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2900">
                  <a:extLst>
                    <a:ext uri="{9D8B030D-6E8A-4147-A177-3AD203B41FA5}">
                      <a16:colId xmlns:a16="http://schemas.microsoft.com/office/drawing/2014/main" val="4074205446"/>
                    </a:ext>
                  </a:extLst>
                </a:gridCol>
                <a:gridCol w="1710345">
                  <a:extLst>
                    <a:ext uri="{9D8B030D-6E8A-4147-A177-3AD203B41FA5}">
                      <a16:colId xmlns:a16="http://schemas.microsoft.com/office/drawing/2014/main" val="1215741872"/>
                    </a:ext>
                  </a:extLst>
                </a:gridCol>
              </a:tblGrid>
              <a:tr h="5547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Bits used for opcode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96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Number of possible operations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96A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600" b="1" kern="120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Bits used for addressing mode</a:t>
                      </a:r>
                      <a:endParaRPr lang="en-GB" sz="16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96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Bits used for operand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96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6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Maximum value available for operand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96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60502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GB" sz="24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en-GB" sz="24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2</a:t>
                      </a:r>
                      <a:endParaRPr lang="en-GB" sz="2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</a:t>
                      </a:r>
                      <a:endParaRPr lang="en-GB" sz="24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24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414198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24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24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2</a:t>
                      </a:r>
                      <a:endParaRPr lang="en-GB" sz="2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</a:t>
                      </a:r>
                      <a:endParaRPr lang="en-GB" sz="24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24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142972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GB" sz="24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32</a:t>
                      </a:r>
                      <a:endParaRPr lang="en-GB" sz="24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2</a:t>
                      </a:r>
                      <a:endParaRPr lang="en-GB" sz="2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en-GB" sz="24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511</a:t>
                      </a:r>
                      <a:endParaRPr lang="en-GB" sz="24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009332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20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24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64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2</a:t>
                      </a:r>
                      <a:endParaRPr lang="en-GB" sz="2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24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24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660894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en-GB" sz="24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128</a:t>
                      </a:r>
                      <a:endParaRPr lang="en-GB" sz="24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2</a:t>
                      </a:r>
                      <a:endParaRPr lang="en-GB" sz="2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en-GB" sz="24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127</a:t>
                      </a:r>
                      <a:endParaRPr lang="en-GB" sz="24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61047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</a:t>
                      </a:r>
                      <a:endParaRPr lang="en-GB" sz="24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20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24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2</a:t>
                      </a:r>
                      <a:endParaRPr lang="en-GB" sz="2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24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24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671825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20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24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20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24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2</a:t>
                      </a:r>
                      <a:endParaRPr lang="en-GB" sz="2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20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24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GB" sz="24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4773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815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High- and low-level languages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Machine code uses pure binary instructions</a:t>
            </a:r>
          </a:p>
          <a:p>
            <a:r>
              <a:rPr lang="en-GB" dirty="0" smtClean="0"/>
              <a:t>Assembly language uses mnemonics for instructions, for example LDA, ADD and MOV</a:t>
            </a:r>
          </a:p>
          <a:p>
            <a:r>
              <a:rPr lang="en-GB" dirty="0" smtClean="0"/>
              <a:t>Both of these are </a:t>
            </a:r>
            <a:r>
              <a:rPr lang="en-GB" dirty="0" smtClean="0">
                <a:solidFill>
                  <a:srgbClr val="D1919B"/>
                </a:solidFill>
              </a:rPr>
              <a:t>low level languages</a:t>
            </a:r>
          </a:p>
          <a:p>
            <a:r>
              <a:rPr lang="en-GB" dirty="0" smtClean="0"/>
              <a:t>Assembly language is much easier for programmers to code, but still much harder than a </a:t>
            </a:r>
            <a:r>
              <a:rPr lang="en-GB" dirty="0" smtClean="0">
                <a:solidFill>
                  <a:srgbClr val="D1919B"/>
                </a:solidFill>
              </a:rPr>
              <a:t>high-level language</a:t>
            </a:r>
            <a:r>
              <a:rPr lang="en-GB" dirty="0" smtClean="0"/>
              <a:t> such as Python or Delphi!</a:t>
            </a:r>
          </a:p>
        </p:txBody>
      </p:sp>
    </p:spTree>
    <p:extLst>
      <p:ext uri="{BB962C8B-B14F-4D97-AF65-F5344CB8AC3E}">
        <p14:creationId xmlns:p14="http://schemas.microsoft.com/office/powerpoint/2010/main" val="4111175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Plenary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Fill in the blanks:</a:t>
            </a:r>
          </a:p>
          <a:p>
            <a:pPr marL="444500" lvl="1" indent="0">
              <a:buNone/>
            </a:pPr>
            <a:r>
              <a:rPr lang="en-GB" dirty="0" smtClean="0"/>
              <a:t>The format of instructions is determined by the processor ____________ set. This defines what the __________ code instructions mean and how the processor should execute them. 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Instructions are made up of two parts: ____________, (which includes the addressing mode) and ____________. 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The address mode determines how data used by the instruction can be found. _____________ addressing means the operand is the actual value to be used in the instruction. </a:t>
            </a:r>
          </a:p>
          <a:p>
            <a:pPr marL="444500" lvl="1" indent="0">
              <a:buNone/>
            </a:pPr>
            <a:r>
              <a:rPr lang="en-GB" dirty="0" smtClean="0"/>
              <a:t>_____________ addressing indicates that operand is the address of the data to be used.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2826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Plenary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4568605"/>
          </a:xfrm>
        </p:spPr>
        <p:txBody>
          <a:bodyPr/>
          <a:lstStyle/>
          <a:p>
            <a:r>
              <a:rPr lang="en-GB" dirty="0" smtClean="0"/>
              <a:t>Fill in the blanks:</a:t>
            </a:r>
          </a:p>
          <a:p>
            <a:pPr marL="444500" lvl="1" indent="0">
              <a:buNone/>
            </a:pPr>
            <a:r>
              <a:rPr lang="en-GB" dirty="0" smtClean="0"/>
              <a:t>The format of instructions is determined by the processor </a:t>
            </a:r>
            <a:r>
              <a:rPr lang="en-GB" dirty="0" smtClean="0">
                <a:solidFill>
                  <a:schemeClr val="tx1"/>
                </a:solidFill>
              </a:rPr>
              <a:t>instruction</a:t>
            </a:r>
            <a:r>
              <a:rPr lang="en-GB" dirty="0" smtClean="0"/>
              <a:t> set. This defines what the </a:t>
            </a:r>
            <a:r>
              <a:rPr lang="en-GB" dirty="0" smtClean="0">
                <a:solidFill>
                  <a:schemeClr val="tx1"/>
                </a:solidFill>
              </a:rPr>
              <a:t>machine</a:t>
            </a:r>
            <a:r>
              <a:rPr lang="en-GB" dirty="0" smtClean="0"/>
              <a:t> code instructions mean and how the processor should execute them. 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Instructions are made up of two parts: </a:t>
            </a:r>
            <a:r>
              <a:rPr lang="en-GB" dirty="0" smtClean="0">
                <a:solidFill>
                  <a:schemeClr val="tx1"/>
                </a:solidFill>
              </a:rPr>
              <a:t>opcode</a:t>
            </a:r>
            <a:r>
              <a:rPr lang="en-GB" dirty="0"/>
              <a:t>, (which includes the addressing mode) </a:t>
            </a:r>
            <a:r>
              <a:rPr lang="en-GB" dirty="0" smtClean="0"/>
              <a:t>and </a:t>
            </a:r>
            <a:r>
              <a:rPr lang="en-GB" dirty="0" smtClean="0">
                <a:solidFill>
                  <a:schemeClr val="tx1"/>
                </a:solidFill>
              </a:rPr>
              <a:t>operand</a:t>
            </a:r>
            <a:r>
              <a:rPr lang="en-GB" dirty="0" smtClean="0"/>
              <a:t>. 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The address mode determines how data used by the instruction can be found. </a:t>
            </a:r>
            <a:r>
              <a:rPr lang="en-GB" dirty="0" smtClean="0">
                <a:solidFill>
                  <a:schemeClr val="tx1"/>
                </a:solidFill>
              </a:rPr>
              <a:t>Immediate </a:t>
            </a:r>
            <a:r>
              <a:rPr lang="en-GB" dirty="0" smtClean="0"/>
              <a:t>addressing means the operand is the actual value to be used in the instruction. </a:t>
            </a:r>
          </a:p>
          <a:p>
            <a:pPr marL="444500" lvl="1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Direct</a:t>
            </a:r>
            <a:r>
              <a:rPr lang="en-GB" dirty="0" smtClean="0"/>
              <a:t> addressing indicates that operand is the address of the data to be used.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6665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96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GB" dirty="0" smtClean="0"/>
              <a:t>Describe the role of an instruction set within processors</a:t>
            </a:r>
          </a:p>
          <a:p>
            <a:pPr lvl="0"/>
            <a:r>
              <a:rPr lang="en-GB" dirty="0" smtClean="0"/>
              <a:t>Explore the format of processor instructions and the role various components perform</a:t>
            </a:r>
          </a:p>
          <a:p>
            <a:pPr lvl="0"/>
            <a:r>
              <a:rPr lang="en-GB" dirty="0" smtClean="0"/>
              <a:t>Compare direct and immediate addressing within processor instructions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0658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Giving instructions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What do the following sentences have in common? How are they different?</a:t>
            </a:r>
          </a:p>
          <a:p>
            <a:pPr lvl="1"/>
            <a:r>
              <a:rPr lang="en-GB" dirty="0" smtClean="0"/>
              <a:t>Walk forward 10 steps, turn right 90 degrees</a:t>
            </a:r>
          </a:p>
          <a:p>
            <a:pPr lvl="1"/>
            <a:r>
              <a:rPr lang="fr-FR" dirty="0"/>
              <a:t>Avancez 10 marches, </a:t>
            </a:r>
            <a:r>
              <a:rPr lang="fr-FR" dirty="0" smtClean="0"/>
              <a:t>tournez </a:t>
            </a:r>
            <a:r>
              <a:rPr lang="fr-FR" dirty="0"/>
              <a:t>à droite à 90 </a:t>
            </a:r>
            <a:r>
              <a:rPr lang="fr-FR" dirty="0" smtClean="0"/>
              <a:t>degrés</a:t>
            </a:r>
          </a:p>
          <a:p>
            <a:pPr lvl="1"/>
            <a:r>
              <a:rPr lang="es-ES" dirty="0"/>
              <a:t>Caminar hacia adelante 10 </a:t>
            </a:r>
            <a:r>
              <a:rPr lang="es-ES" dirty="0" smtClean="0"/>
              <a:t>pasos, </a:t>
            </a:r>
            <a:r>
              <a:rPr lang="es-ES" dirty="0"/>
              <a:t>gire a la derecha 90 </a:t>
            </a:r>
            <a:r>
              <a:rPr lang="es-ES" dirty="0" smtClean="0"/>
              <a:t>grados</a:t>
            </a:r>
          </a:p>
          <a:p>
            <a:pPr lvl="1"/>
            <a:r>
              <a:rPr lang="zh-CN" altLang="en-US" dirty="0"/>
              <a:t>向前走</a:t>
            </a:r>
            <a:r>
              <a:rPr lang="en-US" altLang="zh-CN" dirty="0"/>
              <a:t>10</a:t>
            </a:r>
            <a:r>
              <a:rPr lang="zh-CN" altLang="en-US" dirty="0"/>
              <a:t>步，向右转</a:t>
            </a:r>
            <a:r>
              <a:rPr lang="en-US" altLang="zh-CN" dirty="0"/>
              <a:t>90</a:t>
            </a:r>
            <a:r>
              <a:rPr lang="zh-CN" altLang="en-US" dirty="0"/>
              <a:t>度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88536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Instruction set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Computer processors have different ways of expressing instructions</a:t>
            </a:r>
          </a:p>
          <a:p>
            <a:r>
              <a:rPr lang="en-GB" dirty="0" smtClean="0"/>
              <a:t>An instruction set describes the commands a processor can perform</a:t>
            </a:r>
          </a:p>
          <a:p>
            <a:r>
              <a:rPr lang="en-GB" dirty="0" smtClean="0"/>
              <a:t>Different types of processors have their own instruction sets but they may perform similar or identical operations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052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Types of instruction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4294285"/>
          </a:xfrm>
        </p:spPr>
        <p:txBody>
          <a:bodyPr/>
          <a:lstStyle/>
          <a:p>
            <a:r>
              <a:rPr lang="en-GB" dirty="0" smtClean="0"/>
              <a:t>An instruction may have the following types of instruction:</a:t>
            </a:r>
          </a:p>
          <a:p>
            <a:pPr lvl="1"/>
            <a:r>
              <a:rPr lang="en-GB" b="1" dirty="0" smtClean="0"/>
              <a:t>Data transfer </a:t>
            </a:r>
            <a:r>
              <a:rPr lang="en-GB" dirty="0" smtClean="0"/>
              <a:t>such as LOAD, STORE</a:t>
            </a:r>
          </a:p>
          <a:p>
            <a:pPr lvl="1"/>
            <a:r>
              <a:rPr lang="en-GB" b="1" dirty="0" smtClean="0"/>
              <a:t>Arithmetic </a:t>
            </a:r>
            <a:r>
              <a:rPr lang="en-GB" dirty="0" smtClean="0"/>
              <a:t>operations</a:t>
            </a:r>
            <a:r>
              <a:rPr lang="en-GB" b="1" dirty="0" smtClean="0"/>
              <a:t> </a:t>
            </a:r>
            <a:r>
              <a:rPr lang="en-GB" dirty="0" smtClean="0"/>
              <a:t>such as ADD, SUBTRACT</a:t>
            </a:r>
          </a:p>
          <a:p>
            <a:pPr lvl="1"/>
            <a:r>
              <a:rPr lang="en-GB" b="1" dirty="0" smtClean="0"/>
              <a:t>Comparison </a:t>
            </a:r>
            <a:r>
              <a:rPr lang="en-GB" dirty="0" smtClean="0"/>
              <a:t>operations</a:t>
            </a:r>
            <a:r>
              <a:rPr lang="en-GB" b="1" dirty="0" smtClean="0"/>
              <a:t> </a:t>
            </a:r>
            <a:r>
              <a:rPr lang="en-GB" dirty="0" smtClean="0"/>
              <a:t>to compare two values</a:t>
            </a:r>
          </a:p>
          <a:p>
            <a:pPr lvl="1"/>
            <a:r>
              <a:rPr lang="en-GB" b="1" dirty="0" smtClean="0"/>
              <a:t>Logical </a:t>
            </a:r>
            <a:r>
              <a:rPr lang="en-GB" dirty="0" smtClean="0"/>
              <a:t>operations such as AND, OR, NOT</a:t>
            </a:r>
          </a:p>
          <a:p>
            <a:pPr lvl="1"/>
            <a:r>
              <a:rPr lang="en-GB" b="1" dirty="0" smtClean="0"/>
              <a:t>Branch</a:t>
            </a:r>
            <a:r>
              <a:rPr lang="en-GB" dirty="0" smtClean="0"/>
              <a:t> – conditional and unconditional</a:t>
            </a:r>
          </a:p>
          <a:p>
            <a:pPr lvl="1"/>
            <a:r>
              <a:rPr lang="en-GB" b="1" dirty="0" smtClean="0"/>
              <a:t>Shift</a:t>
            </a:r>
            <a:r>
              <a:rPr lang="en-GB" dirty="0" smtClean="0"/>
              <a:t> operations – shift bits left or right in a register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5405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Machine code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The instruction set defines all the instructions and how they are represented</a:t>
            </a:r>
          </a:p>
          <a:p>
            <a:r>
              <a:rPr lang="en-GB" dirty="0" smtClean="0"/>
              <a:t>Instructions are combinations of binary 1s and 0s; the number of bits used depends on the word length of the processor</a:t>
            </a:r>
          </a:p>
          <a:p>
            <a:r>
              <a:rPr lang="en-GB" dirty="0" smtClean="0"/>
              <a:t>This is known as </a:t>
            </a:r>
            <a:r>
              <a:rPr lang="en-GB" b="1" dirty="0" smtClean="0"/>
              <a:t>machine code </a:t>
            </a:r>
            <a:r>
              <a:rPr lang="en-GB" dirty="0" smtClean="0"/>
              <a:t>and is the only language the processor can understand</a:t>
            </a:r>
            <a:endParaRPr lang="en-GB" dirty="0"/>
          </a:p>
        </p:txBody>
      </p:sp>
      <p:pic>
        <p:nvPicPr>
          <p:cNvPr id="1026" name="Picture 2" descr="C:\Users\Rob\AppData\Roaming\PixelMetrics\CaptureWiz\Temp\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26" y="4825064"/>
            <a:ext cx="9153625" cy="105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212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Example instruction set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4513741"/>
          </a:xfrm>
        </p:spPr>
        <p:txBody>
          <a:bodyPr/>
          <a:lstStyle/>
          <a:p>
            <a:r>
              <a:rPr lang="en-GB" dirty="0" smtClean="0"/>
              <a:t>Each instruction has a unique machine code equivalent, for example </a:t>
            </a:r>
            <a:r>
              <a:rPr lang="en-GB" dirty="0" smtClean="0"/>
              <a:t>a very </a:t>
            </a:r>
            <a:r>
              <a:rPr lang="en-GB" dirty="0" smtClean="0"/>
              <a:t>basic processor might hold each instruction in a single byte: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146204"/>
              </p:ext>
            </p:extLst>
          </p:nvPr>
        </p:nvGraphicFramePr>
        <p:xfrm>
          <a:off x="1264118" y="3304745"/>
          <a:ext cx="60960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711183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72572225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1275261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Machine code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96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Instruction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96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96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68649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0000 1111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STORE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 15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1327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0010 1111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LOAD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LDA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15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8264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0100 1111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 15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3912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1000 1111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 15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890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1111 0000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HALT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HALT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1759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7550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Instruction components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4147981"/>
          </a:xfrm>
        </p:spPr>
        <p:txBody>
          <a:bodyPr/>
          <a:lstStyle/>
          <a:p>
            <a:r>
              <a:rPr lang="en-GB" dirty="0" smtClean="0"/>
              <a:t>An instruction typically includes two parts:</a:t>
            </a:r>
          </a:p>
          <a:p>
            <a:r>
              <a:rPr lang="en-GB" b="1" dirty="0" smtClean="0"/>
              <a:t>Operation code (opcode) which includes</a:t>
            </a:r>
          </a:p>
          <a:p>
            <a:pPr lvl="1"/>
            <a:r>
              <a:rPr lang="en-GB" dirty="0" smtClean="0"/>
              <a:t>– the </a:t>
            </a:r>
            <a:r>
              <a:rPr lang="en-GB" b="1" dirty="0" smtClean="0"/>
              <a:t>actual command </a:t>
            </a:r>
            <a:r>
              <a:rPr lang="en-GB" dirty="0" smtClean="0"/>
              <a:t>the processor needs to carry out, </a:t>
            </a:r>
            <a:r>
              <a:rPr lang="en-GB" dirty="0" err="1" smtClean="0"/>
              <a:t>eg</a:t>
            </a:r>
            <a:r>
              <a:rPr lang="en-GB" dirty="0" smtClean="0"/>
              <a:t>. ADD, SUB, etc.</a:t>
            </a:r>
          </a:p>
          <a:p>
            <a:pPr lvl="1"/>
            <a:r>
              <a:rPr lang="en-GB" dirty="0" smtClean="0"/>
              <a:t>the</a:t>
            </a:r>
            <a:r>
              <a:rPr lang="en-GB" b="1" dirty="0" smtClean="0"/>
              <a:t> addressing mode </a:t>
            </a:r>
            <a:r>
              <a:rPr lang="en-GB" dirty="0" smtClean="0"/>
              <a:t>– specifies whether the operand is the actual data, the memory address where the data is held, or a register</a:t>
            </a:r>
          </a:p>
          <a:p>
            <a:r>
              <a:rPr lang="en-GB" b="1" dirty="0" smtClean="0"/>
              <a:t>Operand(s)</a:t>
            </a:r>
            <a:r>
              <a:rPr lang="en-GB" dirty="0" smtClean="0"/>
              <a:t> – one or more items of </a:t>
            </a:r>
            <a:r>
              <a:rPr lang="en-GB" dirty="0"/>
              <a:t>data (which can be </a:t>
            </a:r>
            <a:r>
              <a:rPr lang="en-GB" dirty="0" smtClean="0"/>
              <a:t>values</a:t>
            </a:r>
            <a:r>
              <a:rPr lang="en-GB" dirty="0"/>
              <a:t>, memory addresses or </a:t>
            </a:r>
            <a:r>
              <a:rPr lang="en-GB" dirty="0" smtClean="0"/>
              <a:t>registers) that are to be used in the instruction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73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Instruction format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The number of bits allocated to the opcode and operand will vary according to the processor used</a:t>
            </a:r>
          </a:p>
          <a:p>
            <a:pPr lvl="1"/>
            <a:r>
              <a:rPr lang="en-GB" dirty="0" smtClean="0"/>
              <a:t>The example below shows a possible arrangement for an instruction used in a processor with a </a:t>
            </a:r>
            <a:r>
              <a:rPr lang="en-GB" dirty="0"/>
              <a:t>16-bit word </a:t>
            </a:r>
            <a:r>
              <a:rPr lang="en-GB" dirty="0" smtClean="0"/>
              <a:t>length: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239541"/>
              </p:ext>
            </p:extLst>
          </p:nvPr>
        </p:nvGraphicFramePr>
        <p:xfrm>
          <a:off x="965738" y="3766132"/>
          <a:ext cx="7273488" cy="129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4593">
                  <a:extLst>
                    <a:ext uri="{9D8B030D-6E8A-4147-A177-3AD203B41FA5}">
                      <a16:colId xmlns:a16="http://schemas.microsoft.com/office/drawing/2014/main" val="3644355708"/>
                    </a:ext>
                  </a:extLst>
                </a:gridCol>
                <a:gridCol w="454593">
                  <a:extLst>
                    <a:ext uri="{9D8B030D-6E8A-4147-A177-3AD203B41FA5}">
                      <a16:colId xmlns:a16="http://schemas.microsoft.com/office/drawing/2014/main" val="574738999"/>
                    </a:ext>
                  </a:extLst>
                </a:gridCol>
                <a:gridCol w="454593">
                  <a:extLst>
                    <a:ext uri="{9D8B030D-6E8A-4147-A177-3AD203B41FA5}">
                      <a16:colId xmlns:a16="http://schemas.microsoft.com/office/drawing/2014/main" val="3182248423"/>
                    </a:ext>
                  </a:extLst>
                </a:gridCol>
                <a:gridCol w="454593">
                  <a:extLst>
                    <a:ext uri="{9D8B030D-6E8A-4147-A177-3AD203B41FA5}">
                      <a16:colId xmlns:a16="http://schemas.microsoft.com/office/drawing/2014/main" val="4288323513"/>
                    </a:ext>
                  </a:extLst>
                </a:gridCol>
                <a:gridCol w="454593">
                  <a:extLst>
                    <a:ext uri="{9D8B030D-6E8A-4147-A177-3AD203B41FA5}">
                      <a16:colId xmlns:a16="http://schemas.microsoft.com/office/drawing/2014/main" val="3791800918"/>
                    </a:ext>
                  </a:extLst>
                </a:gridCol>
                <a:gridCol w="454593">
                  <a:extLst>
                    <a:ext uri="{9D8B030D-6E8A-4147-A177-3AD203B41FA5}">
                      <a16:colId xmlns:a16="http://schemas.microsoft.com/office/drawing/2014/main" val="3880414270"/>
                    </a:ext>
                  </a:extLst>
                </a:gridCol>
                <a:gridCol w="454593">
                  <a:extLst>
                    <a:ext uri="{9D8B030D-6E8A-4147-A177-3AD203B41FA5}">
                      <a16:colId xmlns:a16="http://schemas.microsoft.com/office/drawing/2014/main" val="360522551"/>
                    </a:ext>
                  </a:extLst>
                </a:gridCol>
                <a:gridCol w="454593">
                  <a:extLst>
                    <a:ext uri="{9D8B030D-6E8A-4147-A177-3AD203B41FA5}">
                      <a16:colId xmlns:a16="http://schemas.microsoft.com/office/drawing/2014/main" val="3309457588"/>
                    </a:ext>
                  </a:extLst>
                </a:gridCol>
                <a:gridCol w="454593">
                  <a:extLst>
                    <a:ext uri="{9D8B030D-6E8A-4147-A177-3AD203B41FA5}">
                      <a16:colId xmlns:a16="http://schemas.microsoft.com/office/drawing/2014/main" val="3035232854"/>
                    </a:ext>
                  </a:extLst>
                </a:gridCol>
                <a:gridCol w="454593">
                  <a:extLst>
                    <a:ext uri="{9D8B030D-6E8A-4147-A177-3AD203B41FA5}">
                      <a16:colId xmlns:a16="http://schemas.microsoft.com/office/drawing/2014/main" val="1283469918"/>
                    </a:ext>
                  </a:extLst>
                </a:gridCol>
                <a:gridCol w="454593">
                  <a:extLst>
                    <a:ext uri="{9D8B030D-6E8A-4147-A177-3AD203B41FA5}">
                      <a16:colId xmlns:a16="http://schemas.microsoft.com/office/drawing/2014/main" val="2186563831"/>
                    </a:ext>
                  </a:extLst>
                </a:gridCol>
                <a:gridCol w="454593">
                  <a:extLst>
                    <a:ext uri="{9D8B030D-6E8A-4147-A177-3AD203B41FA5}">
                      <a16:colId xmlns:a16="http://schemas.microsoft.com/office/drawing/2014/main" val="2710537171"/>
                    </a:ext>
                  </a:extLst>
                </a:gridCol>
                <a:gridCol w="454593">
                  <a:extLst>
                    <a:ext uri="{9D8B030D-6E8A-4147-A177-3AD203B41FA5}">
                      <a16:colId xmlns:a16="http://schemas.microsoft.com/office/drawing/2014/main" val="2402277072"/>
                    </a:ext>
                  </a:extLst>
                </a:gridCol>
                <a:gridCol w="454593">
                  <a:extLst>
                    <a:ext uri="{9D8B030D-6E8A-4147-A177-3AD203B41FA5}">
                      <a16:colId xmlns:a16="http://schemas.microsoft.com/office/drawing/2014/main" val="827086036"/>
                    </a:ext>
                  </a:extLst>
                </a:gridCol>
                <a:gridCol w="454593">
                  <a:extLst>
                    <a:ext uri="{9D8B030D-6E8A-4147-A177-3AD203B41FA5}">
                      <a16:colId xmlns:a16="http://schemas.microsoft.com/office/drawing/2014/main" val="924327701"/>
                    </a:ext>
                  </a:extLst>
                </a:gridCol>
                <a:gridCol w="454593">
                  <a:extLst>
                    <a:ext uri="{9D8B030D-6E8A-4147-A177-3AD203B41FA5}">
                      <a16:colId xmlns:a16="http://schemas.microsoft.com/office/drawing/2014/main" val="1998221782"/>
                    </a:ext>
                  </a:extLst>
                </a:gridCol>
              </a:tblGrid>
              <a:tr h="411339">
                <a:tc gridSpan="8"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 code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8"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Operand(s)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5644306"/>
                  </a:ext>
                </a:extLst>
              </a:tr>
              <a:tr h="473322">
                <a:tc gridSpan="6"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Basic machine operation</a:t>
                      </a:r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Addressing mode</a:t>
                      </a:r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 vMerge="1">
                  <a:txBody>
                    <a:bodyPr/>
                    <a:lstStyle/>
                    <a:p>
                      <a:pPr algn="ctr"/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8620523"/>
                  </a:ext>
                </a:extLst>
              </a:tr>
              <a:tr h="411339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96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96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96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96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96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96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96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96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96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96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96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96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96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96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96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96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017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332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t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 5</Template>
  <TotalTime>2096</TotalTime>
  <Words>865</Words>
  <Application>Microsoft Office PowerPoint</Application>
  <PresentationFormat>On-screen Show (4:3)</PresentationFormat>
  <Paragraphs>209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Museo 700</vt:lpstr>
      <vt:lpstr>SimSun</vt:lpstr>
      <vt:lpstr>Times New Roman</vt:lpstr>
      <vt:lpstr>Arial</vt:lpstr>
      <vt:lpstr>Museo 900</vt:lpstr>
      <vt:lpstr>Museo 100</vt:lpstr>
      <vt:lpstr>Museo 500</vt:lpstr>
      <vt:lpstr>SimSun</vt:lpstr>
      <vt:lpstr>Museo900-Regular</vt:lpstr>
      <vt:lpstr>Calibri</vt:lpstr>
      <vt:lpstr>Unit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PG Online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Heathcote</dc:creator>
  <cp:lastModifiedBy>Rob Heathcote</cp:lastModifiedBy>
  <cp:revision>149</cp:revision>
  <dcterms:created xsi:type="dcterms:W3CDTF">2015-08-13T09:52:03Z</dcterms:created>
  <dcterms:modified xsi:type="dcterms:W3CDTF">2015-12-15T12:47:37Z</dcterms:modified>
</cp:coreProperties>
</file>