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84" r:id="rId3"/>
    <p:sldId id="264" r:id="rId4"/>
    <p:sldId id="294" r:id="rId5"/>
    <p:sldId id="266" r:id="rId6"/>
    <p:sldId id="287" r:id="rId7"/>
    <p:sldId id="268" r:id="rId8"/>
    <p:sldId id="286" r:id="rId9"/>
    <p:sldId id="289" r:id="rId10"/>
    <p:sldId id="290" r:id="rId11"/>
    <p:sldId id="270" r:id="rId12"/>
    <p:sldId id="271" r:id="rId13"/>
    <p:sldId id="275" r:id="rId14"/>
    <p:sldId id="273" r:id="rId15"/>
    <p:sldId id="282" r:id="rId16"/>
    <p:sldId id="272" r:id="rId17"/>
    <p:sldId id="291" r:id="rId18"/>
    <p:sldId id="276" r:id="rId19"/>
    <p:sldId id="278" r:id="rId20"/>
    <p:sldId id="277" r:id="rId21"/>
    <p:sldId id="293" r:id="rId22"/>
    <p:sldId id="283" r:id="rId23"/>
    <p:sldId id="280" r:id="rId24"/>
    <p:sldId id="295" r:id="rId25"/>
  </p:sldIdLst>
  <p:sldSz cx="9144000" cy="6858000" type="screen4x3"/>
  <p:notesSz cx="6858000" cy="9144000"/>
  <p:embeddedFontLst>
    <p:embeddedFont>
      <p:font typeface="Museo 700" panose="02000000000000000000" pitchFamily="2" charset="0"/>
      <p:bold r:id="rId27"/>
    </p:embeddedFon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900" panose="02000000000000000000" pitchFamily="2" charset="0"/>
      <p:bold r:id="rId33"/>
    </p:embeddedFont>
    <p:embeddedFont>
      <p:font typeface="Museo 500" panose="02000000000000000000" pitchFamily="2" charset="0"/>
      <p:regular r:id="rId34"/>
    </p:embeddedFont>
    <p:embeddedFont>
      <p:font typeface="Museo900-Regular"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4" clrIdx="0">
    <p:extLst>
      <p:ext uri="{19B8F6BF-5375-455C-9EA6-DF929625EA0E}">
        <p15:presenceInfo xmlns:p15="http://schemas.microsoft.com/office/powerpoint/2012/main" userId="f91a954299b6cd1a" providerId="Windows Live"/>
      </p:ext>
    </p:extLst>
  </p:cmAuthor>
  <p:cmAuthor id="2" name="CSelby" initials="CCS" lastIdx="2"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8" autoAdjust="0"/>
    <p:restoredTop sz="86364" autoAdjust="0"/>
  </p:normalViewPr>
  <p:slideViewPr>
    <p:cSldViewPr snapToGrid="0" snapToObjects="1" showGuides="1">
      <p:cViewPr varScale="1">
        <p:scale>
          <a:sx n="92" d="100"/>
          <a:sy n="92" d="100"/>
        </p:scale>
        <p:origin x="1074"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23/11/2016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37012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dirty="0"/>
          </a:p>
        </p:txBody>
      </p:sp>
    </p:spTree>
    <p:extLst>
      <p:ext uri="{BB962C8B-B14F-4D97-AF65-F5344CB8AC3E}">
        <p14:creationId xmlns:p14="http://schemas.microsoft.com/office/powerpoint/2010/main" val="270862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928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6276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6" name="Picture 5" descr="Logo Unit 9.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1065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7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The Turing Machine</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Turing machine</a:t>
            </a:r>
          </a:p>
        </p:txBody>
      </p:sp>
      <p:sp>
        <p:nvSpPr>
          <p:cNvPr id="5" name="Text Placeholder 4"/>
          <p:cNvSpPr>
            <a:spLocks noGrp="1"/>
          </p:cNvSpPr>
          <p:nvPr>
            <p:ph type="body" sz="quarter" idx="14"/>
          </p:nvPr>
        </p:nvSpPr>
        <p:spPr/>
        <p:txBody>
          <a:bodyPr/>
          <a:lstStyle/>
          <a:p>
            <a:r>
              <a:rPr lang="en-GB"/>
              <a:t>This machine is designed to find the first blank cell on the tape to the right of the current position of the read-write head</a:t>
            </a:r>
            <a:endParaRPr lang="en-GB" dirty="0"/>
          </a:p>
        </p:txBody>
      </p:sp>
      <p:sp>
        <p:nvSpPr>
          <p:cNvPr id="7" name="TextBox 6"/>
          <p:cNvSpPr txBox="1"/>
          <p:nvPr/>
        </p:nvSpPr>
        <p:spPr>
          <a:xfrm>
            <a:off x="6791510" y="2919293"/>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8" name="TextBox 7"/>
          <p:cNvSpPr txBox="1"/>
          <p:nvPr/>
        </p:nvSpPr>
        <p:spPr>
          <a:xfrm>
            <a:off x="6791510" y="3632430"/>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9" name="TextBox 8"/>
          <p:cNvSpPr txBox="1"/>
          <p:nvPr/>
        </p:nvSpPr>
        <p:spPr>
          <a:xfrm>
            <a:off x="6791510" y="4345567"/>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10" name="TextBox 9"/>
          <p:cNvSpPr txBox="1"/>
          <p:nvPr/>
        </p:nvSpPr>
        <p:spPr>
          <a:xfrm>
            <a:off x="6791510" y="5058704"/>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S1</a:t>
            </a:r>
          </a:p>
        </p:txBody>
      </p:sp>
      <p:sp>
        <p:nvSpPr>
          <p:cNvPr id="11" name="TextBox 10"/>
          <p:cNvSpPr txBox="1"/>
          <p:nvPr/>
        </p:nvSpPr>
        <p:spPr>
          <a:xfrm>
            <a:off x="6791510" y="5771840"/>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S2</a:t>
            </a:r>
          </a:p>
        </p:txBody>
      </p:sp>
      <p:pic>
        <p:nvPicPr>
          <p:cNvPr id="2" name="Picture 1"/>
          <p:cNvPicPr>
            <a:picLocks noChangeAspect="1"/>
          </p:cNvPicPr>
          <p:nvPr/>
        </p:nvPicPr>
        <p:blipFill>
          <a:blip r:embed="rId2"/>
          <a:stretch>
            <a:fillRect/>
          </a:stretch>
        </p:blipFill>
        <p:spPr>
          <a:xfrm>
            <a:off x="3022432" y="2891421"/>
            <a:ext cx="3080371" cy="3530161"/>
          </a:xfrm>
          <a:prstGeom prst="rect">
            <a:avLst/>
          </a:prstGeom>
        </p:spPr>
      </p:pic>
    </p:spTree>
    <p:extLst>
      <p:ext uri="{BB962C8B-B14F-4D97-AF65-F5344CB8AC3E}">
        <p14:creationId xmlns:p14="http://schemas.microsoft.com/office/powerpoint/2010/main" val="407213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158029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Transition function</a:t>
            </a:r>
          </a:p>
        </p:txBody>
      </p:sp>
      <p:sp>
        <p:nvSpPr>
          <p:cNvPr id="3" name="Text Placeholder 2"/>
          <p:cNvSpPr>
            <a:spLocks noGrp="1"/>
          </p:cNvSpPr>
          <p:nvPr>
            <p:ph type="body" sz="quarter" idx="14"/>
          </p:nvPr>
        </p:nvSpPr>
        <p:spPr>
          <a:xfrm>
            <a:off x="724280" y="1704179"/>
            <a:ext cx="7797230" cy="4204252"/>
          </a:xfrm>
        </p:spPr>
        <p:txBody>
          <a:bodyPr/>
          <a:lstStyle/>
          <a:p>
            <a:r>
              <a:rPr lang="en-GB" dirty="0"/>
              <a:t>A transition function is a way to represent the transition arc between two states on a state transition diagram</a:t>
            </a:r>
          </a:p>
          <a:p>
            <a:r>
              <a:rPr lang="en-GB" dirty="0"/>
              <a:t>The symbol </a:t>
            </a:r>
            <a:r>
              <a:rPr lang="el-GR" dirty="0"/>
              <a:t>δ </a:t>
            </a:r>
            <a:r>
              <a:rPr lang="en-GB" dirty="0"/>
              <a:t>is the lower case Greek letter delta  </a:t>
            </a:r>
          </a:p>
          <a:p>
            <a:pPr lvl="1"/>
            <a:r>
              <a:rPr lang="en-GB" dirty="0"/>
              <a:t>It means a small change </a:t>
            </a:r>
          </a:p>
          <a:p>
            <a:r>
              <a:rPr lang="en-GB" dirty="0"/>
              <a:t>Each transition arc on a state transition diagram can be represented by the </a:t>
            </a:r>
            <a:r>
              <a:rPr lang="el-GR" dirty="0"/>
              <a:t>δ </a:t>
            </a:r>
            <a:r>
              <a:rPr lang="en-GB" dirty="0"/>
              <a:t>function using a pattern:</a:t>
            </a:r>
          </a:p>
          <a:p>
            <a:pPr lvl="1"/>
            <a:r>
              <a:rPr lang="el-GR" dirty="0"/>
              <a:t>δ</a:t>
            </a:r>
            <a:r>
              <a:rPr lang="en-GB" dirty="0"/>
              <a:t> (Current state, Input symbol) = (Next state, Output symbol, Head move)</a:t>
            </a:r>
          </a:p>
        </p:txBody>
      </p:sp>
    </p:spTree>
    <p:extLst>
      <p:ext uri="{BB962C8B-B14F-4D97-AF65-F5344CB8AC3E}">
        <p14:creationId xmlns:p14="http://schemas.microsoft.com/office/powerpoint/2010/main" val="384042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l-GR" dirty="0"/>
              <a:t>δ</a:t>
            </a:r>
            <a:r>
              <a:rPr lang="en-GB" dirty="0"/>
              <a:t> function - interpretation</a:t>
            </a:r>
          </a:p>
        </p:txBody>
      </p:sp>
      <p:sp>
        <p:nvSpPr>
          <p:cNvPr id="3" name="Text Placeholder 2"/>
          <p:cNvSpPr>
            <a:spLocks noGrp="1"/>
          </p:cNvSpPr>
          <p:nvPr>
            <p:ph type="body" sz="quarter" idx="14"/>
          </p:nvPr>
        </p:nvSpPr>
        <p:spPr/>
        <p:txBody>
          <a:bodyPr/>
          <a:lstStyle/>
          <a:p>
            <a:r>
              <a:rPr lang="en-GB" dirty="0"/>
              <a:t>Pattern</a:t>
            </a:r>
          </a:p>
          <a:p>
            <a:pPr lvl="1"/>
            <a:r>
              <a:rPr lang="el-GR" dirty="0"/>
              <a:t>δ</a:t>
            </a:r>
            <a:r>
              <a:rPr lang="en-GB" dirty="0"/>
              <a:t> (Current state, Input symbol) = (Next state, output symbol, Head move)</a:t>
            </a:r>
          </a:p>
          <a:p>
            <a:r>
              <a:rPr lang="el-GR" dirty="0"/>
              <a:t>δ</a:t>
            </a:r>
            <a:r>
              <a:rPr lang="en-GB" dirty="0"/>
              <a:t> (S0, 1) = (S1, 0, L)</a:t>
            </a:r>
          </a:p>
          <a:p>
            <a:pPr lvl="1"/>
            <a:r>
              <a:rPr lang="en-GB" dirty="0"/>
              <a:t>“If the machine is currently in state S0 and the symbol 1 is read from the tape, then transition to state S1, write 0 on the tape, and move head left.”</a:t>
            </a:r>
          </a:p>
          <a:p>
            <a:r>
              <a:rPr lang="en-GB" dirty="0"/>
              <a:t>Interpret the following </a:t>
            </a:r>
            <a:r>
              <a:rPr lang="el-GR" dirty="0"/>
              <a:t>δ</a:t>
            </a:r>
            <a:r>
              <a:rPr lang="en-GB" dirty="0"/>
              <a:t> function:</a:t>
            </a:r>
          </a:p>
          <a:p>
            <a:pPr lvl="1"/>
            <a:r>
              <a:rPr lang="el-GR" dirty="0"/>
              <a:t>δ</a:t>
            </a:r>
            <a:r>
              <a:rPr lang="en-GB" dirty="0"/>
              <a:t> (S7, 1) = (S3, 1, R)</a:t>
            </a:r>
          </a:p>
        </p:txBody>
      </p:sp>
    </p:spTree>
    <p:extLst>
      <p:ext uri="{BB962C8B-B14F-4D97-AF65-F5344CB8AC3E}">
        <p14:creationId xmlns:p14="http://schemas.microsoft.com/office/powerpoint/2010/main" val="336718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Write the transition functions for this Turing machine</a:t>
            </a:r>
          </a:p>
          <a:p>
            <a:pPr lvl="1"/>
            <a:r>
              <a:rPr lang="el-GR" dirty="0"/>
              <a:t>δ</a:t>
            </a:r>
            <a:r>
              <a:rPr lang="en-GB" dirty="0"/>
              <a:t> (Current state, Input symbol) = (Next state, output symbol, Head move)</a:t>
            </a:r>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15705364"/>
              </p:ext>
            </p:extLst>
          </p:nvPr>
        </p:nvGraphicFramePr>
        <p:xfrm>
          <a:off x="4744526" y="3662272"/>
          <a:ext cx="3378635" cy="2225040"/>
        </p:xfrm>
        <a:graphic>
          <a:graphicData uri="http://schemas.openxmlformats.org/drawingml/2006/table">
            <a:tbl>
              <a:tblPr firstRow="1" bandRow="1">
                <a:tableStyleId>{5C22544A-7EE6-4342-B048-85BDC9FD1C3A}</a:tableStyleId>
              </a:tblPr>
              <a:tblGrid>
                <a:gridCol w="3378635">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chemeClr val="tx1"/>
                          </a:solidFill>
                          <a:latin typeface="Arial" panose="020B0604020202020204" pitchFamily="34" charset="0"/>
                          <a:cs typeface="Arial" panose="020B0604020202020204" pitchFamily="34" charset="0"/>
                        </a:rPr>
                        <a:t>δ</a:t>
                      </a:r>
                      <a:r>
                        <a:rPr lang="en-GB" b="0" dirty="0">
                          <a:solidFill>
                            <a:schemeClr val="tx1"/>
                          </a:solidFill>
                          <a:latin typeface="Arial" panose="020B0604020202020204" pitchFamily="34" charset="0"/>
                          <a:cs typeface="Arial" panose="020B0604020202020204" pitchFamily="34" charset="0"/>
                        </a:rPr>
                        <a:t> (S0, 0) = (S0, 0, R)</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1026" name="Picture 2"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06" y="3503827"/>
            <a:ext cx="3455971" cy="28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7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Exercise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Write the transition functions for this Turing machine</a:t>
            </a:r>
          </a:p>
          <a:p>
            <a:pPr lvl="1"/>
            <a:r>
              <a:rPr lang="el-GR" dirty="0"/>
              <a:t>δ</a:t>
            </a:r>
            <a:r>
              <a:rPr lang="en-GB" dirty="0"/>
              <a:t> (Current state, Input symbol) = (Next state, output symbol, Head move)</a:t>
            </a:r>
          </a:p>
          <a:p>
            <a:endParaRPr lang="en-GB" dirty="0"/>
          </a:p>
          <a:p>
            <a:endParaRPr lang="en-GB" dirty="0"/>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802860717"/>
              </p:ext>
            </p:extLst>
          </p:nvPr>
        </p:nvGraphicFramePr>
        <p:xfrm>
          <a:off x="4744526" y="3662272"/>
          <a:ext cx="3378635" cy="2225040"/>
        </p:xfrm>
        <a:graphic>
          <a:graphicData uri="http://schemas.openxmlformats.org/drawingml/2006/table">
            <a:tbl>
              <a:tblPr firstRow="1" bandRow="1">
                <a:tableStyleId>{5C22544A-7EE6-4342-B048-85BDC9FD1C3A}</a:tableStyleId>
              </a:tblPr>
              <a:tblGrid>
                <a:gridCol w="3378635">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chemeClr val="tx1"/>
                          </a:solidFill>
                          <a:latin typeface="Arial" panose="020B0604020202020204" pitchFamily="34" charset="0"/>
                          <a:cs typeface="Arial" panose="020B0604020202020204" pitchFamily="34" charset="0"/>
                        </a:rPr>
                        <a:t>δ</a:t>
                      </a:r>
                      <a:r>
                        <a:rPr lang="en-GB" b="0" dirty="0">
                          <a:solidFill>
                            <a:schemeClr val="tx1"/>
                          </a:solidFill>
                          <a:latin typeface="Arial" panose="020B0604020202020204" pitchFamily="34" charset="0"/>
                          <a:cs typeface="Arial" panose="020B0604020202020204" pitchFamily="34" charset="0"/>
                        </a:rPr>
                        <a:t> (S0, 0) = (S0, 0, R)</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(S0, 1) = (</a:t>
                      </a:r>
                      <a:r>
                        <a:rPr lang="en-GB" b="0" baseline="0" dirty="0">
                          <a:solidFill>
                            <a:srgbClr val="FF0000"/>
                          </a:solidFill>
                          <a:latin typeface="Arial" panose="020B0604020202020204" pitchFamily="34" charset="0"/>
                          <a:cs typeface="Arial" panose="020B0604020202020204" pitchFamily="34" charset="0"/>
                        </a:rPr>
                        <a:t>S1, </a:t>
                      </a:r>
                      <a:r>
                        <a:rPr lang="en-GB" b="0" dirty="0">
                          <a:solidFill>
                            <a:srgbClr val="FF0000"/>
                          </a:solidFill>
                          <a:latin typeface="Arial" panose="020B0604020202020204" pitchFamily="34" charset="0"/>
                          <a:cs typeface="Arial" panose="020B0604020202020204" pitchFamily="34" charset="0"/>
                        </a:rPr>
                        <a:t>1,</a:t>
                      </a:r>
                      <a:r>
                        <a:rPr lang="en-GB" b="0" baseline="0" dirty="0">
                          <a:solidFill>
                            <a:srgbClr val="FF0000"/>
                          </a:solidFill>
                          <a:latin typeface="Arial" panose="020B0604020202020204" pitchFamily="34" charset="0"/>
                          <a:cs typeface="Arial" panose="020B0604020202020204" pitchFamily="34" charset="0"/>
                        </a:rPr>
                        <a:t> R)</a:t>
                      </a: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(S0,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 (</a:t>
                      </a:r>
                      <a:r>
                        <a:rPr lang="en-GB" b="0" baseline="0" dirty="0">
                          <a:solidFill>
                            <a:srgbClr val="FF0000"/>
                          </a:solidFill>
                          <a:latin typeface="Arial" panose="020B0604020202020204" pitchFamily="34" charset="0"/>
                          <a:cs typeface="Arial" panose="020B0604020202020204" pitchFamily="34" charset="0"/>
                        </a:rPr>
                        <a:t>S0,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a:t>
                      </a:r>
                      <a:r>
                        <a:rPr lang="en-GB" b="0" baseline="0" dirty="0">
                          <a:solidFill>
                            <a:srgbClr val="FF0000"/>
                          </a:solidFill>
                          <a:latin typeface="Arial" panose="020B0604020202020204" pitchFamily="34" charset="0"/>
                          <a:cs typeface="Arial" panose="020B0604020202020204" pitchFamily="34" charset="0"/>
                        </a:rPr>
                        <a:t> R)</a:t>
                      </a:r>
                      <a:endParaRPr lang="en-GB" b="0" dirty="0">
                        <a:solidFill>
                          <a:srgbClr val="FF0000"/>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0) =  (S2, 0,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1) = (S2, 1,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b="0" dirty="0">
                          <a:solidFill>
                            <a:srgbClr val="FF0000"/>
                          </a:solidFill>
                          <a:latin typeface="Arial" panose="020B0604020202020204" pitchFamily="34" charset="0"/>
                          <a:cs typeface="Arial" panose="020B0604020202020204" pitchFamily="34" charset="0"/>
                        </a:rPr>
                        <a:t>δ</a:t>
                      </a:r>
                      <a:r>
                        <a:rPr lang="en-GB" b="0" dirty="0">
                          <a:solidFill>
                            <a:srgbClr val="FF0000"/>
                          </a:solidFill>
                          <a:latin typeface="Arial" panose="020B0604020202020204" pitchFamily="34" charset="0"/>
                          <a:cs typeface="Arial" panose="020B0604020202020204" pitchFamily="34" charset="0"/>
                        </a:rPr>
                        <a:t> (S1,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 (S2, </a:t>
                      </a:r>
                      <a:r>
                        <a:rPr lang="en-GB" sz="1800" kern="1200" dirty="0">
                          <a:solidFill>
                            <a:srgbClr val="FF0000"/>
                          </a:solidFill>
                          <a:effectLst/>
                          <a:latin typeface="+mn-lt"/>
                          <a:ea typeface="+mn-ea"/>
                          <a:cs typeface="+mn-cs"/>
                          <a:sym typeface="Symbol" panose="05050102010706020507" pitchFamily="18" charset="2"/>
                        </a:rPr>
                        <a:t></a:t>
                      </a:r>
                      <a:r>
                        <a:rPr lang="en-GB" b="0" dirty="0">
                          <a:solidFill>
                            <a:srgbClr val="FF0000"/>
                          </a:solidFill>
                          <a:latin typeface="Arial" panose="020B0604020202020204" pitchFamily="34" charset="0"/>
                          <a:cs typeface="Arial" panose="020B0604020202020204" pitchFamily="34" charset="0"/>
                        </a:rPr>
                        <a:t>, L)</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10" name="Picture 2"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06" y="3503827"/>
            <a:ext cx="3455971" cy="28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9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10038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importance of the TM</a:t>
            </a:r>
          </a:p>
        </p:txBody>
      </p:sp>
      <p:sp>
        <p:nvSpPr>
          <p:cNvPr id="3" name="Text Placeholder 2"/>
          <p:cNvSpPr>
            <a:spLocks noGrp="1"/>
          </p:cNvSpPr>
          <p:nvPr>
            <p:ph type="body" sz="quarter" idx="14"/>
          </p:nvPr>
        </p:nvSpPr>
        <p:spPr/>
        <p:txBody>
          <a:bodyPr/>
          <a:lstStyle/>
          <a:p>
            <a:r>
              <a:rPr lang="en-GB" dirty="0"/>
              <a:t>It provides a definition of what is </a:t>
            </a:r>
            <a:r>
              <a:rPr lang="en-GB" dirty="0">
                <a:solidFill>
                  <a:srgbClr val="8D8959"/>
                </a:solidFill>
              </a:rPr>
              <a:t>computable</a:t>
            </a:r>
          </a:p>
          <a:p>
            <a:r>
              <a:rPr lang="en-GB" dirty="0"/>
              <a:t>It can be proven mathematically that a Turing Machine is capable of computing anything that is computable </a:t>
            </a:r>
          </a:p>
          <a:p>
            <a:pPr lvl="1"/>
            <a:r>
              <a:rPr lang="en-GB" dirty="0"/>
              <a:t>The mathematical definition of a Turing machine defines what is computable</a:t>
            </a:r>
          </a:p>
          <a:p>
            <a:endParaRPr lang="en-GB" dirty="0"/>
          </a:p>
          <a:p>
            <a:endParaRPr lang="en-GB" dirty="0"/>
          </a:p>
          <a:p>
            <a:endParaRPr lang="en-GB" dirty="0"/>
          </a:p>
        </p:txBody>
      </p:sp>
    </p:spTree>
    <p:extLst>
      <p:ext uri="{BB962C8B-B14F-4D97-AF65-F5344CB8AC3E}">
        <p14:creationId xmlns:p14="http://schemas.microsoft.com/office/powerpoint/2010/main" val="356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many Turing machines?</a:t>
            </a:r>
          </a:p>
        </p:txBody>
      </p:sp>
      <p:sp>
        <p:nvSpPr>
          <p:cNvPr id="3" name="Text Placeholder 2"/>
          <p:cNvSpPr>
            <a:spLocks noGrp="1"/>
          </p:cNvSpPr>
          <p:nvPr>
            <p:ph type="body" sz="quarter" idx="14"/>
          </p:nvPr>
        </p:nvSpPr>
        <p:spPr/>
        <p:txBody>
          <a:bodyPr/>
          <a:lstStyle/>
          <a:p>
            <a:r>
              <a:rPr lang="en-GB" dirty="0"/>
              <a:t>A Turing machine:</a:t>
            </a:r>
          </a:p>
          <a:p>
            <a:pPr lvl="1"/>
            <a:r>
              <a:rPr lang="en-GB" dirty="0"/>
              <a:t>is a general model of computation</a:t>
            </a:r>
          </a:p>
          <a:p>
            <a:pPr lvl="1"/>
            <a:r>
              <a:rPr lang="en-GB" dirty="0"/>
              <a:t>can be defined to represent any computation  </a:t>
            </a:r>
          </a:p>
          <a:p>
            <a:r>
              <a:rPr lang="en-GB" dirty="0"/>
              <a:t>However, a different Turing machine would be needed for each </a:t>
            </a:r>
            <a:r>
              <a:rPr lang="en-GB"/>
              <a:t>individual operation</a:t>
            </a:r>
            <a:endParaRPr lang="en-GB" dirty="0"/>
          </a:p>
          <a:p>
            <a:endParaRPr lang="en-GB" dirty="0"/>
          </a:p>
          <a:p>
            <a:endParaRPr lang="en-GB" dirty="0"/>
          </a:p>
          <a:p>
            <a:r>
              <a:rPr lang="en-GB" dirty="0"/>
              <a:t>Turing came up with the idea of a </a:t>
            </a:r>
            <a:r>
              <a:rPr lang="en-GB" dirty="0">
                <a:solidFill>
                  <a:srgbClr val="8D8959"/>
                </a:solidFill>
              </a:rPr>
              <a:t>Universal Turing Machine</a:t>
            </a:r>
            <a:r>
              <a:rPr lang="en-GB" dirty="0"/>
              <a:t> (</a:t>
            </a:r>
            <a:r>
              <a:rPr lang="en-GB" err="1"/>
              <a:t>UTM</a:t>
            </a:r>
            <a:r>
              <a:rPr lang="en-GB"/>
              <a:t>)</a:t>
            </a:r>
            <a:endParaRPr lang="en-GB" dirty="0"/>
          </a:p>
          <a:p>
            <a:endParaRPr lang="en-GB" dirty="0"/>
          </a:p>
          <a:p>
            <a:endParaRPr lang="en-GB" dirty="0"/>
          </a:p>
        </p:txBody>
      </p:sp>
      <p:pic>
        <p:nvPicPr>
          <p:cNvPr id="9218" name="Picture 2" descr="C:\Users\Gavin Parsons\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123" y="4113664"/>
            <a:ext cx="1772732" cy="97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9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Universal Turing Machine</a:t>
            </a:r>
          </a:p>
        </p:txBody>
      </p:sp>
      <p:sp>
        <p:nvSpPr>
          <p:cNvPr id="3" name="Text Placeholder 2"/>
          <p:cNvSpPr>
            <a:spLocks noGrp="1"/>
          </p:cNvSpPr>
          <p:nvPr>
            <p:ph type="body" sz="quarter" idx="14"/>
          </p:nvPr>
        </p:nvSpPr>
        <p:spPr/>
        <p:txBody>
          <a:bodyPr/>
          <a:lstStyle/>
          <a:p>
            <a:r>
              <a:rPr lang="en-GB" dirty="0"/>
              <a:t>The Universal Turing Machine reads from the tape:</a:t>
            </a:r>
          </a:p>
          <a:p>
            <a:pPr lvl="1"/>
            <a:r>
              <a:rPr lang="en-GB" dirty="0"/>
              <a:t>the definition of a Turing machine T (i.e. the program)</a:t>
            </a:r>
          </a:p>
          <a:p>
            <a:pPr lvl="1"/>
            <a:r>
              <a:rPr lang="en-GB" dirty="0"/>
              <a:t>the input data D</a:t>
            </a:r>
          </a:p>
          <a:p>
            <a:r>
              <a:rPr lang="en-GB" dirty="0"/>
              <a:t>In this way, the Universal Turing Machine simulates the behaviour of </a:t>
            </a:r>
            <a:r>
              <a:rPr lang="en-GB" i="1" dirty="0"/>
              <a:t>any</a:t>
            </a:r>
            <a:r>
              <a:rPr lang="en-GB" dirty="0"/>
              <a:t> Turing machine</a:t>
            </a:r>
          </a:p>
        </p:txBody>
      </p:sp>
      <p:pic>
        <p:nvPicPr>
          <p:cNvPr id="2050"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61" y="4114138"/>
            <a:ext cx="5615698" cy="225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0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structure and use of Turing machines that perform simple computations</a:t>
            </a:r>
          </a:p>
          <a:p>
            <a:r>
              <a:rPr lang="en-GB" dirty="0"/>
              <a:t>Understand that a Turing machine can be viewed as a computer with a single fixed program</a:t>
            </a:r>
          </a:p>
          <a:p>
            <a:r>
              <a:rPr lang="en-GB" dirty="0"/>
              <a:t>Represent transition rules using a transition function or state transition diagram</a:t>
            </a:r>
          </a:p>
          <a:p>
            <a:r>
              <a:rPr lang="en-GB" dirty="0"/>
              <a:t>Hand-trace a simple Turing machine</a:t>
            </a:r>
          </a:p>
          <a:p>
            <a:r>
              <a:rPr lang="en-GB" dirty="0"/>
              <a:t>Explain the importance of Turing machines and the Universal Turing machine to the subject of computation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stored program computer</a:t>
            </a:r>
          </a:p>
        </p:txBody>
      </p:sp>
      <p:sp>
        <p:nvSpPr>
          <p:cNvPr id="3" name="Text Placeholder 2"/>
          <p:cNvSpPr>
            <a:spLocks noGrp="1"/>
          </p:cNvSpPr>
          <p:nvPr>
            <p:ph type="body" sz="quarter" idx="14"/>
          </p:nvPr>
        </p:nvSpPr>
        <p:spPr/>
        <p:txBody>
          <a:bodyPr/>
          <a:lstStyle/>
          <a:p>
            <a:r>
              <a:rPr lang="en-GB" dirty="0"/>
              <a:t>The Universal Turing Machine was the breakthrough that led to the idea of the </a:t>
            </a:r>
            <a:r>
              <a:rPr lang="en-GB" dirty="0">
                <a:solidFill>
                  <a:srgbClr val="8D8959"/>
                </a:solidFill>
              </a:rPr>
              <a:t>stored program computer</a:t>
            </a:r>
          </a:p>
          <a:p>
            <a:r>
              <a:rPr lang="en-GB" dirty="0">
                <a:solidFill>
                  <a:srgbClr val="8D8959"/>
                </a:solidFill>
              </a:rPr>
              <a:t>John von Neumann </a:t>
            </a:r>
            <a:r>
              <a:rPr lang="en-GB" dirty="0"/>
              <a:t>designed a</a:t>
            </a:r>
            <a:r>
              <a:rPr lang="en-GB" dirty="0">
                <a:solidFill>
                  <a:srgbClr val="8D8959"/>
                </a:solidFill>
              </a:rPr>
              <a:t> </a:t>
            </a:r>
            <a:r>
              <a:rPr lang="en-GB" dirty="0"/>
              <a:t>computer in which both the program and its data were stored in memory</a:t>
            </a:r>
          </a:p>
          <a:p>
            <a:r>
              <a:rPr lang="en-GB" dirty="0"/>
              <a:t>A computer based on von Neumann’s design was built in the 1940s</a:t>
            </a:r>
          </a:p>
          <a:p>
            <a:r>
              <a:rPr lang="en-GB" dirty="0"/>
              <a:t>Most computers today are still based on this model</a:t>
            </a:r>
          </a:p>
          <a:p>
            <a:endParaRPr lang="en-GB" dirty="0"/>
          </a:p>
          <a:p>
            <a:endParaRPr lang="en-GB" dirty="0"/>
          </a:p>
        </p:txBody>
      </p:sp>
    </p:spTree>
    <p:extLst>
      <p:ext uri="{BB962C8B-B14F-4D97-AF65-F5344CB8AC3E}">
        <p14:creationId xmlns:p14="http://schemas.microsoft.com/office/powerpoint/2010/main" val="343499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importance of the UTM</a:t>
            </a:r>
          </a:p>
        </p:txBody>
      </p:sp>
      <p:sp>
        <p:nvSpPr>
          <p:cNvPr id="3" name="Text Placeholder 2"/>
          <p:cNvSpPr>
            <a:spLocks noGrp="1"/>
          </p:cNvSpPr>
          <p:nvPr>
            <p:ph type="body" sz="quarter" idx="14"/>
          </p:nvPr>
        </p:nvSpPr>
        <p:spPr/>
        <p:txBody>
          <a:bodyPr/>
          <a:lstStyle/>
          <a:p>
            <a:r>
              <a:rPr lang="en-GB" dirty="0"/>
              <a:t>The theory of the </a:t>
            </a:r>
            <a:r>
              <a:rPr lang="en-GB" dirty="0">
                <a:solidFill>
                  <a:srgbClr val="8D8959"/>
                </a:solidFill>
              </a:rPr>
              <a:t>Universal Turing Machine </a:t>
            </a:r>
            <a:r>
              <a:rPr lang="en-GB" dirty="0"/>
              <a:t>is very important to the subject of computation</a:t>
            </a:r>
          </a:p>
          <a:p>
            <a:r>
              <a:rPr lang="en-GB" dirty="0"/>
              <a:t>It provides a definition of what is </a:t>
            </a:r>
            <a:r>
              <a:rPr lang="en-GB" dirty="0">
                <a:solidFill>
                  <a:srgbClr val="8D8959"/>
                </a:solidFill>
              </a:rPr>
              <a:t>computable</a:t>
            </a:r>
          </a:p>
          <a:p>
            <a:r>
              <a:rPr lang="en-GB" dirty="0"/>
              <a:t>It can be proven mathematically that a Universal Turing Machine is capable of computing anything that is computable </a:t>
            </a:r>
          </a:p>
          <a:p>
            <a:endParaRPr lang="en-GB" dirty="0"/>
          </a:p>
          <a:p>
            <a:endParaRPr lang="en-GB" dirty="0"/>
          </a:p>
          <a:p>
            <a:endParaRPr lang="en-GB" dirty="0"/>
          </a:p>
        </p:txBody>
      </p:sp>
    </p:spTree>
    <p:extLst>
      <p:ext uri="{BB962C8B-B14F-4D97-AF65-F5344CB8AC3E}">
        <p14:creationId xmlns:p14="http://schemas.microsoft.com/office/powerpoint/2010/main" val="215410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 Extension</a:t>
            </a:r>
            <a:endParaRPr lang="en-GB" dirty="0"/>
          </a:p>
        </p:txBody>
      </p:sp>
      <p:sp>
        <p:nvSpPr>
          <p:cNvPr id="4" name="Text Placeholder 3"/>
          <p:cNvSpPr>
            <a:spLocks noGrp="1"/>
          </p:cNvSpPr>
          <p:nvPr>
            <p:ph type="body" sz="quarter" idx="14"/>
          </p:nvPr>
        </p:nvSpPr>
        <p:spPr/>
        <p:txBody>
          <a:bodyPr/>
          <a:lstStyle/>
          <a:p>
            <a:r>
              <a:rPr lang="en-GB" dirty="0"/>
              <a:t>If time permits, complete Extension </a:t>
            </a:r>
            <a:r>
              <a:rPr lang="en-GB" b="1" dirty="0"/>
              <a:t>Task 3 </a:t>
            </a:r>
            <a:r>
              <a:rPr lang="en-GB" dirty="0"/>
              <a:t>on the worksheet</a:t>
            </a:r>
          </a:p>
        </p:txBody>
      </p:sp>
    </p:spTree>
    <p:extLst>
      <p:ext uri="{BB962C8B-B14F-4D97-AF65-F5344CB8AC3E}">
        <p14:creationId xmlns:p14="http://schemas.microsoft.com/office/powerpoint/2010/main" val="425334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State the </a:t>
            </a:r>
            <a:r>
              <a:rPr lang="en-GB" b="1" dirty="0"/>
              <a:t>four</a:t>
            </a:r>
            <a:r>
              <a:rPr lang="en-GB" dirty="0"/>
              <a:t> components that are used to express a Turing machine</a:t>
            </a:r>
          </a:p>
          <a:p>
            <a:r>
              <a:rPr lang="en-GB" dirty="0"/>
              <a:t>Describe a state transition diagram</a:t>
            </a:r>
          </a:p>
          <a:p>
            <a:r>
              <a:rPr lang="en-GB" dirty="0"/>
              <a:t>Describe the relationship between a transition function and a state transition diagram</a:t>
            </a:r>
          </a:p>
          <a:p>
            <a:r>
              <a:rPr lang="en-GB" dirty="0"/>
              <a:t>Explain the impact of the Turing machine on the subject of computation</a:t>
            </a:r>
          </a:p>
          <a:p>
            <a:r>
              <a:rPr lang="en-GB" dirty="0"/>
              <a:t>Explain why a Universal Turing machine can be considered an interpreter</a:t>
            </a:r>
          </a:p>
        </p:txBody>
      </p:sp>
    </p:spTree>
    <p:extLst>
      <p:ext uri="{BB962C8B-B14F-4D97-AF65-F5344CB8AC3E}">
        <p14:creationId xmlns:p14="http://schemas.microsoft.com/office/powerpoint/2010/main" val="135095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9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Turing machine - background</a:t>
            </a:r>
          </a:p>
        </p:txBody>
      </p:sp>
      <p:sp>
        <p:nvSpPr>
          <p:cNvPr id="5" name="Text Placeholder 4"/>
          <p:cNvSpPr>
            <a:spLocks noGrp="1"/>
          </p:cNvSpPr>
          <p:nvPr>
            <p:ph type="body" sz="quarter" idx="14"/>
          </p:nvPr>
        </p:nvSpPr>
        <p:spPr>
          <a:xfrm>
            <a:off x="724281" y="1704179"/>
            <a:ext cx="4554480" cy="3453607"/>
          </a:xfrm>
        </p:spPr>
        <p:txBody>
          <a:bodyPr/>
          <a:lstStyle/>
          <a:p>
            <a:r>
              <a:rPr lang="en-GB" dirty="0"/>
              <a:t>Mathematician Alan Turing was interested in defining </a:t>
            </a:r>
            <a:r>
              <a:rPr lang="en-GB" dirty="0">
                <a:solidFill>
                  <a:srgbClr val="8D8959"/>
                </a:solidFill>
              </a:rPr>
              <a:t>computability</a:t>
            </a:r>
            <a:r>
              <a:rPr lang="en-GB" dirty="0"/>
              <a:t>, or what is mathematically computable </a:t>
            </a:r>
          </a:p>
          <a:p>
            <a:r>
              <a:rPr lang="en-GB" dirty="0"/>
              <a:t>A Turing machine is a </a:t>
            </a:r>
            <a:r>
              <a:rPr lang="en-GB" dirty="0">
                <a:solidFill>
                  <a:srgbClr val="8D8959"/>
                </a:solidFill>
              </a:rPr>
              <a:t>theoretical</a:t>
            </a:r>
            <a:r>
              <a:rPr lang="en-GB" dirty="0"/>
              <a:t> machine, rather than a physical object, thought up by Turing in 1936 </a:t>
            </a:r>
          </a:p>
          <a:p>
            <a:pPr lvl="1"/>
            <a:r>
              <a:rPr lang="en-GB" dirty="0"/>
              <a:t>It can carry out </a:t>
            </a:r>
            <a:r>
              <a:rPr lang="en-GB" dirty="0">
                <a:solidFill>
                  <a:srgbClr val="8D8959"/>
                </a:solidFill>
              </a:rPr>
              <a:t>ANY</a:t>
            </a:r>
            <a:r>
              <a:rPr lang="en-GB" dirty="0"/>
              <a:t> computer algorithm, no matter how complex</a:t>
            </a:r>
          </a:p>
        </p:txBody>
      </p:sp>
      <p:pic>
        <p:nvPicPr>
          <p:cNvPr id="6" name="Picture 5" descr="http://www.rutherfordjournal.org/images/TAHC_Turing_1A.jpg"/>
          <p:cNvPicPr/>
          <p:nvPr/>
        </p:nvPicPr>
        <p:blipFill rotWithShape="1">
          <a:blip r:embed="rId2" cstate="print">
            <a:extLst>
              <a:ext uri="{28A0092B-C50C-407E-A947-70E740481C1C}">
                <a14:useLocalDpi xmlns:a14="http://schemas.microsoft.com/office/drawing/2010/main" val="0"/>
              </a:ext>
            </a:extLst>
          </a:blip>
          <a:srcRect l="13541"/>
          <a:stretch/>
        </p:blipFill>
        <p:spPr bwMode="auto">
          <a:xfrm>
            <a:off x="5278760" y="1808088"/>
            <a:ext cx="3261990" cy="4270594"/>
          </a:xfrm>
          <a:prstGeom prst="rect">
            <a:avLst/>
          </a:prstGeom>
          <a:noFill/>
          <a:ln>
            <a:noFill/>
          </a:ln>
        </p:spPr>
      </p:pic>
    </p:spTree>
    <p:extLst>
      <p:ext uri="{BB962C8B-B14F-4D97-AF65-F5344CB8AC3E}">
        <p14:creationId xmlns:p14="http://schemas.microsoft.com/office/powerpoint/2010/main" val="376016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Turing machine?</a:t>
            </a:r>
          </a:p>
        </p:txBody>
      </p:sp>
      <p:sp>
        <p:nvSpPr>
          <p:cNvPr id="3" name="Text Placeholder 2"/>
          <p:cNvSpPr>
            <a:spLocks noGrp="1"/>
          </p:cNvSpPr>
          <p:nvPr>
            <p:ph type="body" sz="quarter" idx="14"/>
          </p:nvPr>
        </p:nvSpPr>
        <p:spPr/>
        <p:txBody>
          <a:bodyPr/>
          <a:lstStyle/>
          <a:p>
            <a:pPr lvl="0"/>
            <a:r>
              <a:rPr lang="en-GB" sz="2800" dirty="0"/>
              <a:t>a Turing machine can be viewed as a computer with a single fixed program, expressed using:</a:t>
            </a:r>
          </a:p>
          <a:p>
            <a:pPr lvl="1"/>
            <a:r>
              <a:rPr lang="en-GB" dirty="0"/>
              <a:t>a finite set of states in a state transition diagram</a:t>
            </a:r>
          </a:p>
          <a:p>
            <a:pPr lvl="1"/>
            <a:r>
              <a:rPr lang="en-GB" dirty="0"/>
              <a:t>a finite alphabet of symbols</a:t>
            </a:r>
          </a:p>
          <a:p>
            <a:pPr lvl="1"/>
            <a:r>
              <a:rPr lang="en-GB" dirty="0"/>
              <a:t>an infinite tape with marked off squares</a:t>
            </a:r>
          </a:p>
          <a:p>
            <a:pPr lvl="1"/>
            <a:r>
              <a:rPr lang="en-GB" dirty="0"/>
              <a:t>a sensing read-write head that can travel along the tape, one square at a time</a:t>
            </a:r>
            <a:r>
              <a:rPr lang="en-GB" sz="1200" dirty="0"/>
              <a:t> </a:t>
            </a:r>
            <a:endParaRPr lang="en-GB" dirty="0"/>
          </a:p>
          <a:p>
            <a:pPr marL="0" indent="0">
              <a:buNone/>
            </a:pPr>
            <a:endParaRPr lang="en-GB" dirty="0"/>
          </a:p>
        </p:txBody>
      </p:sp>
    </p:spTree>
    <p:extLst>
      <p:ext uri="{BB962C8B-B14F-4D97-AF65-F5344CB8AC3E}">
        <p14:creationId xmlns:p14="http://schemas.microsoft.com/office/powerpoint/2010/main" val="124778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vin Parsons\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4" y="4076862"/>
            <a:ext cx="7915402" cy="1475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The Turing machine</a:t>
            </a:r>
          </a:p>
        </p:txBody>
      </p:sp>
      <p:sp>
        <p:nvSpPr>
          <p:cNvPr id="3" name="Text Placeholder 2"/>
          <p:cNvSpPr>
            <a:spLocks noGrp="1"/>
          </p:cNvSpPr>
          <p:nvPr>
            <p:ph type="body" sz="quarter" idx="14"/>
          </p:nvPr>
        </p:nvSpPr>
        <p:spPr>
          <a:xfrm>
            <a:off x="724280" y="1704179"/>
            <a:ext cx="7797230" cy="2983217"/>
          </a:xfrm>
        </p:spPr>
        <p:txBody>
          <a:bodyPr/>
          <a:lstStyle/>
          <a:p>
            <a:r>
              <a:rPr lang="en-GB" dirty="0"/>
              <a:t>A Turing Machine consists of two parts: the tape that the machine can read and write, and the controller (the program</a:t>
            </a:r>
            <a:r>
              <a:rPr lang="en-GB"/>
              <a:t>) determines </a:t>
            </a:r>
            <a:r>
              <a:rPr lang="en-GB" dirty="0"/>
              <a:t>what happens at each cell</a:t>
            </a:r>
          </a:p>
          <a:p>
            <a:pPr lvl="1"/>
            <a:r>
              <a:rPr lang="en-GB" dirty="0"/>
              <a:t>It has a read-write head that can read symbols from the tape</a:t>
            </a:r>
          </a:p>
          <a:p>
            <a:pPr lvl="1"/>
            <a:r>
              <a:rPr lang="en-GB" dirty="0"/>
              <a:t>The tape is infinitely long, with marked-off squares</a:t>
            </a:r>
          </a:p>
        </p:txBody>
      </p:sp>
    </p:spTree>
    <p:extLst>
      <p:ext uri="{BB962C8B-B14F-4D97-AF65-F5344CB8AC3E}">
        <p14:creationId xmlns:p14="http://schemas.microsoft.com/office/powerpoint/2010/main" val="13719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Turing machine</a:t>
            </a:r>
          </a:p>
        </p:txBody>
      </p:sp>
      <p:sp>
        <p:nvSpPr>
          <p:cNvPr id="3" name="Text Placeholder 2"/>
          <p:cNvSpPr>
            <a:spLocks noGrp="1"/>
          </p:cNvSpPr>
          <p:nvPr>
            <p:ph type="body" sz="quarter" idx="14"/>
          </p:nvPr>
        </p:nvSpPr>
        <p:spPr>
          <a:xfrm>
            <a:off x="724280" y="1704179"/>
            <a:ext cx="7797230" cy="3996534"/>
          </a:xfrm>
        </p:spPr>
        <p:txBody>
          <a:bodyPr/>
          <a:lstStyle/>
          <a:p>
            <a:r>
              <a:rPr lang="en-GB" dirty="0">
                <a:sym typeface="Symbol" panose="05050102010706020507" pitchFamily="18" charset="2"/>
              </a:rPr>
              <a:t>The machine must have a start state and at least one state, the </a:t>
            </a:r>
            <a:r>
              <a:rPr lang="en-GB" dirty="0">
                <a:solidFill>
                  <a:srgbClr val="8D8959"/>
                </a:solidFill>
                <a:sym typeface="Symbol" panose="05050102010706020507" pitchFamily="18" charset="2"/>
              </a:rPr>
              <a:t>halting</a:t>
            </a:r>
            <a:r>
              <a:rPr lang="en-GB" dirty="0">
                <a:sym typeface="Symbol" panose="05050102010706020507" pitchFamily="18" charset="2"/>
              </a:rPr>
              <a:t> state, that causes it to halt for some inputs</a:t>
            </a:r>
            <a:endParaRPr lang="en-GB" dirty="0"/>
          </a:p>
          <a:p>
            <a:r>
              <a:rPr lang="en-GB" dirty="0"/>
              <a:t>Any alphabet of symbols may be used but we will generally use only a binary alphabet of 0, 1 and </a:t>
            </a:r>
            <a:r>
              <a:rPr lang="en-GB" dirty="0">
                <a:sym typeface="Symbol" panose="05050102010706020507" pitchFamily="18" charset="2"/>
              </a:rPr>
              <a:t> (representing a blank)</a:t>
            </a:r>
          </a:p>
        </p:txBody>
      </p:sp>
      <p:pic>
        <p:nvPicPr>
          <p:cNvPr id="9" name="Picture 2" descr="C:\Users\Gavin Parsons\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4" y="4294061"/>
            <a:ext cx="7915402" cy="147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1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controller – an FSM</a:t>
            </a:r>
          </a:p>
        </p:txBody>
      </p:sp>
      <p:sp>
        <p:nvSpPr>
          <p:cNvPr id="3" name="Text Placeholder 2"/>
          <p:cNvSpPr>
            <a:spLocks noGrp="1"/>
          </p:cNvSpPr>
          <p:nvPr>
            <p:ph type="body" sz="quarter" idx="14"/>
          </p:nvPr>
        </p:nvSpPr>
        <p:spPr>
          <a:xfrm>
            <a:off x="724280" y="1704179"/>
            <a:ext cx="7797230" cy="2924971"/>
          </a:xfrm>
        </p:spPr>
        <p:txBody>
          <a:bodyPr/>
          <a:lstStyle/>
          <a:p>
            <a:r>
              <a:rPr lang="en-GB" dirty="0"/>
              <a:t>The “controller” is a finite state machine which tells the machine what to do next</a:t>
            </a:r>
          </a:p>
          <a:p>
            <a:r>
              <a:rPr lang="en-GB" dirty="0"/>
              <a:t>In any one transition, the machine can:</a:t>
            </a:r>
          </a:p>
          <a:p>
            <a:pPr lvl="1"/>
            <a:r>
              <a:rPr lang="en-GB" dirty="0"/>
              <a:t>Read the symbol on the tape</a:t>
            </a:r>
          </a:p>
          <a:p>
            <a:pPr lvl="1"/>
            <a:r>
              <a:rPr lang="en-GB" dirty="0"/>
              <a:t>Erase or write a new symbol on the tape</a:t>
            </a:r>
          </a:p>
          <a:p>
            <a:pPr lvl="1"/>
            <a:r>
              <a:rPr lang="en-GB" dirty="0"/>
              <a:t>Move the head left or right by a single space</a:t>
            </a:r>
          </a:p>
        </p:txBody>
      </p:sp>
      <p:pic>
        <p:nvPicPr>
          <p:cNvPr id="2050" name="Picture 2" descr="C:\Users\Rob\AppData\Roaming\PixelMetrics\CaptureWiz\Temp\1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1" y="4780906"/>
            <a:ext cx="7331927" cy="108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0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816470" cy="3453607"/>
          </a:xfrm>
        </p:spPr>
        <p:txBody>
          <a:bodyPr/>
          <a:lstStyle/>
          <a:p>
            <a:r>
              <a:rPr lang="en-GB" dirty="0"/>
              <a:t>Below is a state transition diagram.</a:t>
            </a:r>
          </a:p>
          <a:p>
            <a:r>
              <a:rPr lang="en-GB" dirty="0"/>
              <a:t>Transitions on this FSM have three parameters:</a:t>
            </a:r>
          </a:p>
          <a:p>
            <a:pPr lvl="1"/>
            <a:r>
              <a:rPr lang="en-GB" dirty="0"/>
              <a:t>Input, output, head movement</a:t>
            </a:r>
          </a:p>
          <a:p>
            <a:endParaRPr lang="en-GB" dirty="0"/>
          </a:p>
          <a:p>
            <a:pPr marL="0" indent="0">
              <a:buNone/>
            </a:pPr>
            <a:endParaRPr lang="en-GB" dirty="0"/>
          </a:p>
          <a:p>
            <a:pPr>
              <a:spcAft>
                <a:spcPts val="0"/>
              </a:spcAft>
            </a:pPr>
            <a:endParaRPr lang="en-GB" dirty="0"/>
          </a:p>
          <a:p>
            <a:r>
              <a:rPr lang="en-GB" dirty="0"/>
              <a:t>With an input string of 110</a:t>
            </a:r>
            <a:r>
              <a:rPr lang="en-GB" dirty="0">
                <a:sym typeface="Symbol" panose="05050102010706020507" pitchFamily="18" charset="2"/>
              </a:rPr>
              <a:t></a:t>
            </a:r>
            <a:r>
              <a:rPr lang="en-GB" dirty="0"/>
              <a:t> , the tape starts off like this:</a:t>
            </a:r>
          </a:p>
        </p:txBody>
      </p:sp>
      <p:sp>
        <p:nvSpPr>
          <p:cNvPr id="2" name="Text Placeholder 1"/>
          <p:cNvSpPr>
            <a:spLocks noGrp="1"/>
          </p:cNvSpPr>
          <p:nvPr>
            <p:ph type="body" sz="quarter" idx="13"/>
          </p:nvPr>
        </p:nvSpPr>
        <p:spPr/>
        <p:txBody>
          <a:bodyPr/>
          <a:lstStyle/>
          <a:p>
            <a:r>
              <a:rPr lang="en-GB" dirty="0"/>
              <a:t>So, how does it work?</a:t>
            </a:r>
          </a:p>
        </p:txBody>
      </p:sp>
      <p:sp>
        <p:nvSpPr>
          <p:cNvPr id="14" name="TextBox 13"/>
          <p:cNvSpPr txBox="1"/>
          <p:nvPr/>
        </p:nvSpPr>
        <p:spPr>
          <a:xfrm>
            <a:off x="6771659" y="5556063"/>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pic>
        <p:nvPicPr>
          <p:cNvPr id="9" name="Picture 2" descr="C:\Users\Rob\AppData\Roaming\PixelMetrics\CaptureWiz\Temp\1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43" y="3166197"/>
            <a:ext cx="6181139" cy="14769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b\AppData\Roaming\PixelMetrics\CaptureWiz\Temp\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16" y="5449484"/>
            <a:ext cx="43529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8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8004084" cy="3453607"/>
          </a:xfrm>
        </p:spPr>
        <p:txBody>
          <a:bodyPr/>
          <a:lstStyle/>
          <a:p>
            <a:r>
              <a:rPr lang="en-GB" dirty="0"/>
              <a:t>Use the cards to move the read-write head and change state and symbols on the tape</a:t>
            </a:r>
          </a:p>
          <a:p>
            <a:endParaRPr lang="en-GB" dirty="0"/>
          </a:p>
          <a:p>
            <a:endParaRPr lang="en-GB" dirty="0"/>
          </a:p>
          <a:p>
            <a:endParaRPr lang="en-GB" dirty="0"/>
          </a:p>
          <a:p>
            <a:endParaRPr lang="en-GB" dirty="0"/>
          </a:p>
          <a:p>
            <a:pPr marL="0" indent="0">
              <a:buNone/>
            </a:pPr>
            <a:br>
              <a:rPr lang="en-GB" dirty="0"/>
            </a:br>
            <a:endParaRPr lang="en-GB" dirty="0"/>
          </a:p>
          <a:p>
            <a:pPr lvl="1"/>
            <a:r>
              <a:rPr lang="en-GB" dirty="0"/>
              <a:t>What state do you end up in, and where is the read-write head?</a:t>
            </a:r>
          </a:p>
          <a:p>
            <a:endParaRPr lang="en-GB" dirty="0"/>
          </a:p>
          <a:p>
            <a:endParaRPr lang="en-GB" dirty="0"/>
          </a:p>
          <a:p>
            <a:endParaRPr lang="en-GB" dirty="0"/>
          </a:p>
          <a:p>
            <a:endParaRPr lang="en-GB" dirty="0"/>
          </a:p>
          <a:p>
            <a:endParaRPr lang="en-GB" dirty="0"/>
          </a:p>
        </p:txBody>
      </p:sp>
      <p:grpSp>
        <p:nvGrpSpPr>
          <p:cNvPr id="5" name="Group 4"/>
          <p:cNvGrpSpPr/>
          <p:nvPr/>
        </p:nvGrpSpPr>
        <p:grpSpPr>
          <a:xfrm>
            <a:off x="6801177" y="4203897"/>
            <a:ext cx="761023" cy="1410732"/>
            <a:chOff x="6947674" y="4560604"/>
            <a:chExt cx="761023" cy="1410732"/>
          </a:xfrm>
        </p:grpSpPr>
        <p:sp>
          <p:nvSpPr>
            <p:cNvPr id="8" name="TextBox 7"/>
            <p:cNvSpPr txBox="1"/>
            <p:nvPr/>
          </p:nvSpPr>
          <p:spPr>
            <a:xfrm>
              <a:off x="6947674" y="4560604"/>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sp>
          <p:nvSpPr>
            <p:cNvPr id="9" name="TextBox 8"/>
            <p:cNvSpPr txBox="1"/>
            <p:nvPr/>
          </p:nvSpPr>
          <p:spPr>
            <a:xfrm>
              <a:off x="6947674" y="5509671"/>
              <a:ext cx="761023" cy="461665"/>
            </a:xfrm>
            <a:prstGeom prst="rect">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S0</a:t>
              </a:r>
            </a:p>
          </p:txBody>
        </p:sp>
      </p:grpSp>
      <p:sp>
        <p:nvSpPr>
          <p:cNvPr id="2" name="Text Placeholder 1"/>
          <p:cNvSpPr>
            <a:spLocks noGrp="1"/>
          </p:cNvSpPr>
          <p:nvPr>
            <p:ph type="body" sz="quarter" idx="13"/>
          </p:nvPr>
        </p:nvSpPr>
        <p:spPr/>
        <p:txBody>
          <a:bodyPr/>
          <a:lstStyle/>
          <a:p>
            <a:r>
              <a:rPr lang="en-GB" dirty="0"/>
              <a:t>A kinaesthetic activity</a:t>
            </a:r>
          </a:p>
        </p:txBody>
      </p:sp>
      <p:pic>
        <p:nvPicPr>
          <p:cNvPr id="1026" name="Picture 2" descr="C:\Users\Rob\AppData\Roaming\PixelMetrics\CaptureWiz\Temp\1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43" y="2561599"/>
            <a:ext cx="6181139" cy="1476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795155" y="4155955"/>
            <a:ext cx="3600882" cy="1685688"/>
          </a:xfrm>
          <a:prstGeom prst="rect">
            <a:avLst/>
          </a:prstGeom>
        </p:spPr>
      </p:pic>
    </p:spTree>
    <p:extLst>
      <p:ext uri="{BB962C8B-B14F-4D97-AF65-F5344CB8AC3E}">
        <p14:creationId xmlns:p14="http://schemas.microsoft.com/office/powerpoint/2010/main" val="5903218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11172</TotalTime>
  <Words>1096</Words>
  <Application>Microsoft Office PowerPoint</Application>
  <PresentationFormat>On-screen Show (4:3)</PresentationFormat>
  <Paragraphs>137</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Museo 700</vt:lpstr>
      <vt:lpstr>Calibri</vt:lpstr>
      <vt:lpstr>Symbol</vt:lpstr>
      <vt:lpstr>Museo 100</vt:lpstr>
      <vt:lpstr>Arial</vt:lpstr>
      <vt:lpstr>Museo 900</vt:lpstr>
      <vt:lpstr>Museo 500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446</cp:revision>
  <cp:lastPrinted>2015-09-23T14:40:10Z</cp:lastPrinted>
  <dcterms:created xsi:type="dcterms:W3CDTF">2015-08-24T13:39:16Z</dcterms:created>
  <dcterms:modified xsi:type="dcterms:W3CDTF">2016-11-23T15:05:01Z</dcterms:modified>
</cp:coreProperties>
</file>