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0" r:id="rId12"/>
    <p:sldId id="269" r:id="rId13"/>
  </p:sldIdLst>
  <p:sldSz cx="9144000" cy="6858000" type="screen4x3"/>
  <p:notesSz cx="6858000" cy="9144000"/>
  <p:embeddedFontLst>
    <p:embeddedFont>
      <p:font typeface="Museo 700" panose="02000000000000000000" pitchFamily="2" charset="0"/>
      <p:bold r:id="rId15"/>
    </p:embeddedFont>
    <p:embeddedFont>
      <p:font typeface="Museo 500" panose="02000000000000000000" pitchFamily="2" charset="0"/>
      <p:regular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Museo900-Regular" panose="02000000000000000000" pitchFamily="2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useo 100" panose="02000000000000000000" pitchFamily="2" charset="0"/>
      <p:regular r:id="rId26"/>
    </p:embeddedFont>
    <p:embeddedFont>
      <p:font typeface="Museo 900" panose="02000000000000000000" pitchFamily="2" charset="0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754"/>
    <a:srgbClr val="E35999"/>
    <a:srgbClr val="EE3127"/>
    <a:srgbClr val="A41E21"/>
    <a:srgbClr val="238296"/>
    <a:srgbClr val="5C89A4"/>
    <a:srgbClr val="D1919B"/>
    <a:srgbClr val="C396A3"/>
    <a:srgbClr val="98A639"/>
    <a:srgbClr val="B2C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1350" y="96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t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E35999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E35999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E35999"/>
                </a:solidFill>
                <a:latin typeface="Arial"/>
                <a:cs typeface="Arial"/>
              </a:rPr>
              <a:t>4</a:t>
            </a:r>
            <a:endParaRPr lang="en-US" sz="4500" b="1" dirty="0">
              <a:solidFill>
                <a:srgbClr val="E359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843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3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243712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it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1" name="Picture 40" descr="Logo Unit 2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Logo Unit 2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60" name="Picture 59" descr="Unit 2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6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50" name="Picture 49" descr="Unit 2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Unit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Testing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2</a:t>
            </a: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Problem solving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theory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Sample trace table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hat is output by the following algorithm?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= 5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count  = 1 to n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sz="2400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400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= n - count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b = 3 * a + count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b</a:t>
            </a: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solidFill>
                <a:srgbClr val="E359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826724"/>
              </p:ext>
            </p:extLst>
          </p:nvPr>
        </p:nvGraphicFramePr>
        <p:xfrm>
          <a:off x="4873857" y="2255270"/>
          <a:ext cx="3131999" cy="30296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6639"/>
                <a:gridCol w="434966"/>
                <a:gridCol w="800197"/>
                <a:gridCol w="800197"/>
              </a:tblGrid>
              <a:tr h="46675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5999"/>
                    </a:solidFill>
                  </a:tcPr>
                </a:tc>
              </a:tr>
              <a:tr h="51145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45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45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45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45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4280" y="5582795"/>
            <a:ext cx="79465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1400"/>
              </a:spcAft>
              <a:buFont typeface="Arial"/>
              <a:buChar char="•"/>
            </a:pPr>
            <a:r>
              <a:rPr lang="en-GB" sz="2500" dirty="0">
                <a:latin typeface="Arial"/>
                <a:cs typeface="Arial"/>
              </a:rPr>
              <a:t>Complete the trace table to </a:t>
            </a:r>
            <a:r>
              <a:rPr lang="en-GB" sz="2500" dirty="0">
                <a:latin typeface="Arial"/>
                <a:cs typeface="Arial"/>
              </a:rPr>
              <a:t>find </a:t>
            </a:r>
            <a:r>
              <a:rPr lang="en-GB" sz="2500" dirty="0" smtClean="0">
                <a:latin typeface="Arial"/>
                <a:cs typeface="Arial"/>
              </a:rPr>
              <a:t>out</a:t>
            </a:r>
            <a:endParaRPr lang="en-GB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4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</a:t>
            </a:r>
            <a:r>
              <a:rPr lang="en-GB" b="1" dirty="0" smtClean="0"/>
              <a:t>Task 2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4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Devising an effective test plan is an important stage of writing a program</a:t>
            </a:r>
          </a:p>
          <a:p>
            <a:r>
              <a:rPr lang="en-GB" dirty="0" smtClean="0"/>
              <a:t>You should include </a:t>
            </a:r>
            <a:r>
              <a:rPr lang="en-GB" dirty="0" smtClean="0">
                <a:solidFill>
                  <a:srgbClr val="E35999"/>
                </a:solidFill>
              </a:rPr>
              <a:t>normal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E35999"/>
                </a:solidFill>
              </a:rPr>
              <a:t>boundary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E35999"/>
                </a:solidFill>
              </a:rPr>
              <a:t>erroneous</a:t>
            </a:r>
            <a:r>
              <a:rPr lang="en-GB" dirty="0" smtClean="0"/>
              <a:t> data in your tests</a:t>
            </a:r>
          </a:p>
          <a:p>
            <a:r>
              <a:rPr lang="en-GB" dirty="0" smtClean="0"/>
              <a:t>A good test is one which uncovers an error in the program</a:t>
            </a:r>
          </a:p>
          <a:p>
            <a:r>
              <a:rPr lang="en-GB" dirty="0" smtClean="0">
                <a:solidFill>
                  <a:srgbClr val="E35999"/>
                </a:solidFill>
              </a:rPr>
              <a:t>Trace tables </a:t>
            </a:r>
            <a:r>
              <a:rPr lang="en-GB" dirty="0" smtClean="0"/>
              <a:t>are useful to find out where the error is!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07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Understand the purpose of testing</a:t>
            </a:r>
          </a:p>
          <a:p>
            <a:r>
              <a:rPr lang="en-GB" dirty="0" smtClean="0"/>
              <a:t>Devise a test plan</a:t>
            </a:r>
          </a:p>
          <a:p>
            <a:r>
              <a:rPr lang="en-GB" dirty="0" smtClean="0"/>
              <a:t>Select test data covering normal (typical), boundary and erroneous data</a:t>
            </a:r>
          </a:p>
          <a:p>
            <a:r>
              <a:rPr lang="en-GB" dirty="0" smtClean="0"/>
              <a:t>Be able to hand-trace algorithms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6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Testing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Write down what you think is the purpose of testing</a:t>
            </a:r>
          </a:p>
          <a:p>
            <a:r>
              <a:rPr lang="en-GB" dirty="0" smtClean="0"/>
              <a:t>If you were asked to test someone else’s program, what would be your strategy? </a:t>
            </a:r>
          </a:p>
          <a:p>
            <a:r>
              <a:rPr lang="en-GB" dirty="0" smtClean="0"/>
              <a:t>What would you describe as a “good” or “successful” test? </a:t>
            </a:r>
          </a:p>
          <a:p>
            <a:r>
              <a:rPr lang="en-GB" dirty="0" smtClean="0"/>
              <a:t>Do you need to know how the program works, in order to test it properly?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2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purpose of testing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purpose of testing software is to reveal errors</a:t>
            </a:r>
          </a:p>
          <a:p>
            <a:r>
              <a:rPr lang="en-GB" dirty="0" smtClean="0"/>
              <a:t>It is </a:t>
            </a:r>
            <a:r>
              <a:rPr lang="en-GB" b="1" dirty="0" smtClean="0">
                <a:solidFill>
                  <a:srgbClr val="E35999"/>
                </a:solidFill>
              </a:rPr>
              <a:t>not</a:t>
            </a:r>
            <a:r>
              <a:rPr lang="en-GB" dirty="0" smtClean="0"/>
              <a:t> to prove that the system works most of the time!</a:t>
            </a:r>
          </a:p>
          <a:p>
            <a:r>
              <a:rPr lang="en-GB" dirty="0" smtClean="0"/>
              <a:t>A good test is one which shows up an error</a:t>
            </a:r>
          </a:p>
          <a:p>
            <a:r>
              <a:rPr lang="en-GB" dirty="0" smtClean="0"/>
              <a:t>You don’t need to know how the program works – you just need to know what it is supposed to 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57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6856">
            <a:off x="5896649" y="3846174"/>
            <a:ext cx="2759711" cy="22519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Stages of testing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412842"/>
          </a:xfrm>
        </p:spPr>
        <p:txBody>
          <a:bodyPr/>
          <a:lstStyle/>
          <a:p>
            <a:r>
              <a:rPr lang="en-GB" dirty="0" smtClean="0"/>
              <a:t>When a computer system is being developed, it goes through various testing stages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Module testing – make sure each subroutine works correctly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Program testing – make sure each program in the system works correctly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System testing – make sure the whole </a:t>
            </a:r>
            <a:r>
              <a:rPr lang="en-GB" dirty="0" smtClean="0">
                <a:solidFill>
                  <a:srgbClr val="E35999"/>
                </a:solidFill>
              </a:rPr>
              <a:t/>
            </a:r>
            <a:br>
              <a:rPr lang="en-GB" dirty="0" smtClean="0">
                <a:solidFill>
                  <a:srgbClr val="E35999"/>
                </a:solidFill>
              </a:rPr>
            </a:br>
            <a:r>
              <a:rPr lang="en-GB" dirty="0" smtClean="0">
                <a:solidFill>
                  <a:srgbClr val="E35999"/>
                </a:solidFill>
              </a:rPr>
              <a:t>system </a:t>
            </a:r>
            <a:r>
              <a:rPr lang="en-GB" dirty="0" smtClean="0">
                <a:solidFill>
                  <a:srgbClr val="E35999"/>
                </a:solidFill>
              </a:rPr>
              <a:t>works as expected, and does </a:t>
            </a:r>
            <a:r>
              <a:rPr lang="en-GB" dirty="0" smtClean="0">
                <a:solidFill>
                  <a:srgbClr val="E35999"/>
                </a:solidFill>
              </a:rPr>
              <a:t/>
            </a:r>
            <a:br>
              <a:rPr lang="en-GB" dirty="0" smtClean="0">
                <a:solidFill>
                  <a:srgbClr val="E35999"/>
                </a:solidFill>
              </a:rPr>
            </a:br>
            <a:r>
              <a:rPr lang="en-GB" dirty="0" smtClean="0">
                <a:solidFill>
                  <a:srgbClr val="E35999"/>
                </a:solidFill>
              </a:rPr>
              <a:t>what </a:t>
            </a:r>
            <a:r>
              <a:rPr lang="en-GB" dirty="0" smtClean="0">
                <a:solidFill>
                  <a:srgbClr val="E35999"/>
                </a:solidFill>
              </a:rPr>
              <a:t>the original specification required</a:t>
            </a:r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0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Designing a test plan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191654"/>
          </a:xfrm>
        </p:spPr>
        <p:txBody>
          <a:bodyPr/>
          <a:lstStyle/>
          <a:p>
            <a:r>
              <a:rPr lang="en-GB" dirty="0" smtClean="0"/>
              <a:t>Test data has to be carefully selected</a:t>
            </a:r>
          </a:p>
          <a:p>
            <a:r>
              <a:rPr lang="en-GB" dirty="0" smtClean="0"/>
              <a:t>It should include normal (typical) data, boundary data and erroneous data</a:t>
            </a:r>
          </a:p>
          <a:p>
            <a:r>
              <a:rPr lang="en-GB" dirty="0" smtClean="0"/>
              <a:t>Suppose you are testing a module which allows a user to set a password. The password must be at least 8 characters, must include both uppercase and lowercase letters, at least one numeric character and no spaces</a:t>
            </a:r>
          </a:p>
          <a:p>
            <a:r>
              <a:rPr lang="en-GB" dirty="0" smtClean="0"/>
              <a:t>What test data could you use?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9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test plan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test plan needs to have the following columns: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49886"/>
              </p:ext>
            </p:extLst>
          </p:nvPr>
        </p:nvGraphicFramePr>
        <p:xfrm>
          <a:off x="903306" y="2474384"/>
          <a:ext cx="7353454" cy="277199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62162"/>
                <a:gridCol w="1960486"/>
                <a:gridCol w="1351128"/>
                <a:gridCol w="1460310"/>
                <a:gridCol w="1419368"/>
              </a:tblGrid>
              <a:tr h="7816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number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data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 of test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outcome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outcome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5999"/>
                    </a:solidFill>
                  </a:tcPr>
                </a:tc>
              </a:tr>
              <a:tr h="497586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solidFill>
                            <a:srgbClr val="8437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solidFill>
                          <a:srgbClr val="84375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586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solidFill>
                            <a:srgbClr val="8437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500" dirty="0">
                        <a:solidFill>
                          <a:srgbClr val="84375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586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solidFill>
                            <a:srgbClr val="8437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500" dirty="0">
                        <a:solidFill>
                          <a:srgbClr val="84375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586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solidFill>
                            <a:srgbClr val="8437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500" dirty="0">
                        <a:solidFill>
                          <a:srgbClr val="84375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5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0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4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200" dirty="0" smtClean="0"/>
              <a:t>Try </a:t>
            </a:r>
            <a:r>
              <a:rPr lang="en-GB" sz="3200" b="1" dirty="0" smtClean="0"/>
              <a:t>Task 1</a:t>
            </a:r>
            <a:r>
              <a:rPr lang="en-GB" sz="3200" dirty="0" smtClean="0"/>
              <a:t> on the worksheet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0861" y="2379906"/>
            <a:ext cx="3356302" cy="3060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968" y="4084035"/>
            <a:ext cx="2520999" cy="20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Hand-tracing algorithms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14233"/>
          </a:xfrm>
        </p:spPr>
        <p:txBody>
          <a:bodyPr/>
          <a:lstStyle/>
          <a:p>
            <a:r>
              <a:rPr lang="en-GB" dirty="0" smtClean="0"/>
              <a:t>Hand-tracing is useful for: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Figuring out how an algorithm works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Finding out why an algorithm is not working properly</a:t>
            </a:r>
          </a:p>
          <a:p>
            <a:r>
              <a:rPr lang="en-GB" dirty="0" smtClean="0"/>
              <a:t>A </a:t>
            </a:r>
            <a:r>
              <a:rPr lang="en-GB" dirty="0" smtClean="0">
                <a:solidFill>
                  <a:srgbClr val="E35999"/>
                </a:solidFill>
              </a:rPr>
              <a:t>trace table </a:t>
            </a:r>
            <a:r>
              <a:rPr lang="en-GB" dirty="0" smtClean="0"/>
              <a:t>is used to write down the contents of each variable as it changes during execution</a:t>
            </a:r>
          </a:p>
          <a:p>
            <a:r>
              <a:rPr lang="en-GB" dirty="0" smtClean="0"/>
              <a:t>If the program contains a loop, a helpful technique is to put the loop condition as the first column in the trace table, even if other variables </a:t>
            </a:r>
            <a:r>
              <a:rPr lang="en-GB" dirty="0" smtClean="0"/>
              <a:t>have been defined </a:t>
            </a:r>
            <a:r>
              <a:rPr lang="en-GB" dirty="0" smtClean="0"/>
              <a:t>before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2</Template>
  <TotalTime>1539</TotalTime>
  <Words>483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Museo 700</vt:lpstr>
      <vt:lpstr>Museo 500</vt:lpstr>
      <vt:lpstr>Consolas</vt:lpstr>
      <vt:lpstr>Arial</vt:lpstr>
      <vt:lpstr>Museo900-Regular</vt:lpstr>
      <vt:lpstr>Calibri</vt:lpstr>
      <vt:lpstr>Museo 100</vt:lpstr>
      <vt:lpstr>Museo 900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Robert Heathcote</cp:lastModifiedBy>
  <cp:revision>21</cp:revision>
  <dcterms:created xsi:type="dcterms:W3CDTF">2015-03-16T11:36:39Z</dcterms:created>
  <dcterms:modified xsi:type="dcterms:W3CDTF">2015-04-23T11:56:07Z</dcterms:modified>
</cp:coreProperties>
</file>