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305" r:id="rId3"/>
    <p:sldId id="306" r:id="rId4"/>
    <p:sldId id="307" r:id="rId5"/>
    <p:sldId id="304" r:id="rId6"/>
    <p:sldId id="308" r:id="rId7"/>
    <p:sldId id="309" r:id="rId8"/>
    <p:sldId id="310" r:id="rId9"/>
    <p:sldId id="311" r:id="rId10"/>
    <p:sldId id="312" r:id="rId11"/>
    <p:sldId id="313" r:id="rId12"/>
    <p:sldId id="314" r:id="rId13"/>
    <p:sldId id="315" r:id="rId14"/>
    <p:sldId id="316" r:id="rId15"/>
    <p:sldId id="317" r:id="rId16"/>
    <p:sldId id="318" r:id="rId17"/>
    <p:sldId id="319" r:id="rId18"/>
    <p:sldId id="320" r:id="rId19"/>
    <p:sldId id="321" r:id="rId20"/>
    <p:sldId id="322" r:id="rId21"/>
    <p:sldId id="323" r:id="rId22"/>
    <p:sldId id="325" r:id="rId23"/>
    <p:sldId id="326" r:id="rId24"/>
    <p:sldId id="327" r:id="rId25"/>
    <p:sldId id="328" r:id="rId26"/>
    <p:sldId id="329" r:id="rId27"/>
    <p:sldId id="330" r:id="rId28"/>
    <p:sldId id="331" r:id="rId29"/>
    <p:sldId id="332" r:id="rId30"/>
    <p:sldId id="333" r:id="rId31"/>
    <p:sldId id="345" r:id="rId32"/>
    <p:sldId id="334" r:id="rId33"/>
    <p:sldId id="344" r:id="rId34"/>
    <p:sldId id="335" r:id="rId35"/>
    <p:sldId id="336" r:id="rId36"/>
    <p:sldId id="337" r:id="rId37"/>
    <p:sldId id="338" r:id="rId38"/>
    <p:sldId id="343" r:id="rId39"/>
    <p:sldId id="339" r:id="rId40"/>
    <p:sldId id="340" r:id="rId41"/>
    <p:sldId id="342" r:id="rId42"/>
    <p:sldId id="341"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54CC"/>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3548" autoAdjust="0"/>
  </p:normalViewPr>
  <p:slideViewPr>
    <p:cSldViewPr>
      <p:cViewPr varScale="1">
        <p:scale>
          <a:sx n="101" d="100"/>
          <a:sy n="101" d="100"/>
        </p:scale>
        <p:origin x="29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883646-9890-446C-A997-D80EB7498C58}" type="datetimeFigureOut">
              <a:rPr lang="en-GB" smtClean="0"/>
              <a:pPr/>
              <a:t>27/09/2017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24F28C-1F90-4DAC-AF59-9FC4ADDFBBFD}" type="slidenum">
              <a:rPr lang="en-GB" smtClean="0"/>
              <a:pPr/>
              <a:t>‹#›</a:t>
            </a:fld>
            <a:endParaRPr lang="en-GB"/>
          </a:p>
        </p:txBody>
      </p:sp>
    </p:spTree>
    <p:extLst>
      <p:ext uri="{BB962C8B-B14F-4D97-AF65-F5344CB8AC3E}">
        <p14:creationId xmlns:p14="http://schemas.microsoft.com/office/powerpoint/2010/main" val="2474300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E6BF09-1A2D-4BFE-ABD1-55CD54C2ECE4}" type="datetimeFigureOut">
              <a:rPr lang="en-GB" smtClean="0"/>
              <a:pPr/>
              <a:t>27/09/2017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5579EFE-BC51-4B47-BD33-2478B89932A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E6BF09-1A2D-4BFE-ABD1-55CD54C2ECE4}" type="datetimeFigureOut">
              <a:rPr lang="en-GB" smtClean="0"/>
              <a:pPr/>
              <a:t>27/09/2017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79EFE-BC51-4B47-BD33-2478B89932A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i="1" dirty="0" smtClean="0">
                <a:solidFill>
                  <a:schemeClr val="bg1"/>
                </a:solidFill>
              </a:rPr>
              <a:t>Star Wars: Main Title/Rebel Blockade Runner</a:t>
            </a:r>
          </a:p>
        </p:txBody>
      </p:sp>
      <p:sp>
        <p:nvSpPr>
          <p:cNvPr id="3" name="Subtitle 2"/>
          <p:cNvSpPr>
            <a:spLocks noGrp="1"/>
          </p:cNvSpPr>
          <p:nvPr>
            <p:ph type="subTitle" idx="1"/>
          </p:nvPr>
        </p:nvSpPr>
        <p:spPr/>
        <p:txBody>
          <a:bodyPr/>
          <a:lstStyle/>
          <a:p>
            <a:r>
              <a:rPr lang="en-GB" dirty="0" smtClean="0">
                <a:solidFill>
                  <a:schemeClr val="bg1"/>
                </a:solidFill>
              </a:rPr>
              <a:t>John Williams</a:t>
            </a:r>
            <a:endParaRPr lang="en-GB"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chemeClr val="bg1"/>
                </a:solidFill>
              </a:rPr>
              <a:t>Bars 1 – 3: Introductory Fanfare</a:t>
            </a:r>
            <a:endParaRPr lang="en-GB" dirty="0"/>
          </a:p>
        </p:txBody>
      </p:sp>
      <p:sp>
        <p:nvSpPr>
          <p:cNvPr id="3" name="Content Placeholder 2"/>
          <p:cNvSpPr>
            <a:spLocks noGrp="1"/>
          </p:cNvSpPr>
          <p:nvPr>
            <p:ph idx="1"/>
          </p:nvPr>
        </p:nvSpPr>
        <p:spPr/>
        <p:txBody>
          <a:bodyPr/>
          <a:lstStyle/>
          <a:p>
            <a:pPr algn="ctr">
              <a:buNone/>
            </a:pPr>
            <a:r>
              <a:rPr lang="en-GB" dirty="0" smtClean="0">
                <a:solidFill>
                  <a:srgbClr val="FF33CC"/>
                </a:solidFill>
              </a:rPr>
              <a:t>The whole of the three bars of the fanfare are based on the Bb chord with added 4ths and 7ths. If you listen to the first three bar, you can sense that the fourth note (</a:t>
            </a:r>
            <a:r>
              <a:rPr lang="en-GB" dirty="0" err="1" smtClean="0">
                <a:solidFill>
                  <a:srgbClr val="FF33CC"/>
                </a:solidFill>
              </a:rPr>
              <a:t>Eb</a:t>
            </a:r>
            <a:r>
              <a:rPr lang="en-GB" dirty="0" smtClean="0">
                <a:solidFill>
                  <a:srgbClr val="FF33CC"/>
                </a:solidFill>
              </a:rPr>
              <a:t>) is part of a 4-3 suspension that finally resolves to D (the 3</a:t>
            </a:r>
            <a:r>
              <a:rPr lang="en-GB" baseline="30000" dirty="0" smtClean="0">
                <a:solidFill>
                  <a:srgbClr val="FF33CC"/>
                </a:solidFill>
              </a:rPr>
              <a:t>rd</a:t>
            </a:r>
            <a:r>
              <a:rPr lang="en-GB" dirty="0" smtClean="0">
                <a:solidFill>
                  <a:srgbClr val="FF33CC"/>
                </a:solidFill>
              </a:rPr>
              <a:t> of </a:t>
            </a:r>
            <a:r>
              <a:rPr lang="en-GB" smtClean="0">
                <a:solidFill>
                  <a:srgbClr val="FF33CC"/>
                </a:solidFill>
              </a:rPr>
              <a:t>the </a:t>
            </a:r>
            <a:r>
              <a:rPr lang="en-GB" smtClean="0">
                <a:solidFill>
                  <a:srgbClr val="FF33CC"/>
                </a:solidFill>
              </a:rPr>
              <a:t>Bb </a:t>
            </a:r>
            <a:r>
              <a:rPr lang="en-GB" dirty="0" smtClean="0">
                <a:solidFill>
                  <a:srgbClr val="FF33CC"/>
                </a:solidFill>
              </a:rPr>
              <a:t>chord) at bar 4, beat 1.</a:t>
            </a:r>
          </a:p>
          <a:p>
            <a:pPr algn="ctr">
              <a:buNone/>
            </a:pPr>
            <a:endParaRPr lang="en-GB"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lstStyle/>
          <a:p>
            <a:pPr algn="ctr">
              <a:buNone/>
            </a:pPr>
            <a:r>
              <a:rPr lang="en-GB" dirty="0" smtClean="0">
                <a:solidFill>
                  <a:srgbClr val="FF33CC"/>
                </a:solidFill>
              </a:rPr>
              <a:t>The harmony of the brass parts that follow the opening chords comprises broken chords. Looking at the harmony produced vertically reveals a chord built on 4ths, or what is known as </a:t>
            </a:r>
            <a:r>
              <a:rPr lang="en-GB" dirty="0" err="1" smtClean="0">
                <a:solidFill>
                  <a:srgbClr val="FF33CC"/>
                </a:solidFill>
              </a:rPr>
              <a:t>quartal</a:t>
            </a:r>
            <a:r>
              <a:rPr lang="en-GB" dirty="0" smtClean="0">
                <a:solidFill>
                  <a:srgbClr val="FF33CC"/>
                </a:solidFill>
              </a:rPr>
              <a:t> harmony. The chord generated in bar 2 comprises the notes F – Bb – </a:t>
            </a:r>
            <a:r>
              <a:rPr lang="en-GB" dirty="0" err="1" smtClean="0">
                <a:solidFill>
                  <a:srgbClr val="FF33CC"/>
                </a:solidFill>
              </a:rPr>
              <a:t>Eb</a:t>
            </a:r>
            <a:r>
              <a:rPr lang="en-GB" dirty="0" smtClean="0">
                <a:solidFill>
                  <a:srgbClr val="FF33CC"/>
                </a:solidFill>
              </a:rPr>
              <a:t> – Ab.</a:t>
            </a:r>
          </a:p>
          <a:p>
            <a:pPr>
              <a:buNone/>
            </a:pPr>
            <a:r>
              <a:rPr lang="en-GB" dirty="0" smtClean="0">
                <a:solidFill>
                  <a:schemeClr val="bg1"/>
                </a:solidFill>
              </a:rPr>
              <a:t> </a:t>
            </a:r>
            <a:endParaRPr lang="en-GB" dirty="0">
              <a:solidFill>
                <a:schemeClr val="bg1"/>
              </a:solidFill>
            </a:endParaRPr>
          </a:p>
        </p:txBody>
      </p:sp>
      <p:pic>
        <p:nvPicPr>
          <p:cNvPr id="4" name="Picture 3" descr="quartal harmony.bmp.jpg"/>
          <p:cNvPicPr>
            <a:picLocks noChangeAspect="1"/>
          </p:cNvPicPr>
          <p:nvPr/>
        </p:nvPicPr>
        <p:blipFill>
          <a:blip r:embed="rId2" cstate="print"/>
          <a:stretch>
            <a:fillRect/>
          </a:stretch>
        </p:blipFill>
        <p:spPr>
          <a:xfrm>
            <a:off x="2411760" y="4437112"/>
            <a:ext cx="4314825" cy="13620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2000" fill="hold"/>
                                        <p:tgtEl>
                                          <p:spTgt spid="4"/>
                                        </p:tgtEl>
                                        <p:attrNameLst>
                                          <p:attrName>ppt_x</p:attrName>
                                        </p:attrNameLst>
                                      </p:cBhvr>
                                      <p:tavLst>
                                        <p:tav tm="0">
                                          <p:val>
                                            <p:strVal val="#ppt_x"/>
                                          </p:val>
                                        </p:tav>
                                        <p:tav tm="100000">
                                          <p:val>
                                            <p:strVal val="#ppt_x"/>
                                          </p:val>
                                        </p:tav>
                                      </p:tavLst>
                                    </p:anim>
                                    <p:anim calcmode="lin" valueType="num">
                                      <p:cBhvr additive="base">
                                        <p:cTn id="14"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GB" dirty="0" smtClean="0">
                <a:solidFill>
                  <a:srgbClr val="FF33CC"/>
                </a:solidFill>
              </a:rPr>
              <a:t>In bar 3 the Bb harmony with added 4ths and 7ths continues until Williams write octave dominant triplet Fs on beat 4. This is the triplet upbeat to the main Star Wars theme. The first chord of bar 4 is a tonic Bb chord, completing a perfect cadence  from bar 3, beat 4. </a:t>
            </a:r>
            <a:endParaRPr lang="en-GB" dirty="0">
              <a:solidFill>
                <a:srgbClr val="FF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algn="ctr">
              <a:buNone/>
            </a:pPr>
            <a:r>
              <a:rPr lang="en-GB" dirty="0" smtClean="0">
                <a:solidFill>
                  <a:srgbClr val="FF33CC"/>
                </a:solidFill>
              </a:rPr>
              <a:t>This pattern of harmony underlines the entire	main theme that follows:</a:t>
            </a:r>
          </a:p>
          <a:p>
            <a:pPr algn="ctr">
              <a:buNone/>
            </a:pPr>
            <a:endParaRPr lang="en-GB" dirty="0" smtClean="0">
              <a:solidFill>
                <a:srgbClr val="FF33CC"/>
              </a:solidFill>
            </a:endParaRPr>
          </a:p>
          <a:p>
            <a:pPr>
              <a:buNone/>
            </a:pPr>
            <a:r>
              <a:rPr lang="en-GB" dirty="0" smtClean="0">
                <a:solidFill>
                  <a:srgbClr val="FF33CC"/>
                </a:solidFill>
              </a:rPr>
              <a:t>Bar 1: 	Bb major chord</a:t>
            </a:r>
          </a:p>
          <a:p>
            <a:pPr>
              <a:buNone/>
            </a:pPr>
            <a:r>
              <a:rPr lang="en-GB" dirty="0" smtClean="0">
                <a:solidFill>
                  <a:srgbClr val="FF33CC"/>
                </a:solidFill>
              </a:rPr>
              <a:t>Bar 2: 	F </a:t>
            </a:r>
            <a:r>
              <a:rPr lang="en-GB" dirty="0" err="1" smtClean="0">
                <a:solidFill>
                  <a:srgbClr val="FF33CC"/>
                </a:solidFill>
              </a:rPr>
              <a:t>quartal</a:t>
            </a:r>
            <a:r>
              <a:rPr lang="en-GB" dirty="0" smtClean="0">
                <a:solidFill>
                  <a:srgbClr val="FF33CC"/>
                </a:solidFill>
              </a:rPr>
              <a:t> harmony</a:t>
            </a:r>
          </a:p>
          <a:p>
            <a:pPr>
              <a:buNone/>
            </a:pPr>
            <a:r>
              <a:rPr lang="en-GB" dirty="0" smtClean="0">
                <a:solidFill>
                  <a:srgbClr val="FF33CC"/>
                </a:solidFill>
              </a:rPr>
              <a:t>Bar 3:  	beats 1 &amp; 2: </a:t>
            </a:r>
            <a:r>
              <a:rPr lang="en-GB" dirty="0" err="1" smtClean="0">
                <a:solidFill>
                  <a:srgbClr val="FF33CC"/>
                </a:solidFill>
              </a:rPr>
              <a:t>quartal</a:t>
            </a:r>
            <a:r>
              <a:rPr lang="en-GB" dirty="0" smtClean="0">
                <a:solidFill>
                  <a:srgbClr val="FF33CC"/>
                </a:solidFill>
              </a:rPr>
              <a:t> harmony</a:t>
            </a:r>
          </a:p>
          <a:p>
            <a:pPr>
              <a:buNone/>
            </a:pPr>
            <a:r>
              <a:rPr lang="en-GB" dirty="0" smtClean="0">
                <a:solidFill>
                  <a:srgbClr val="FF33CC"/>
                </a:solidFill>
              </a:rPr>
              <a:t>			beat 3: chord I7d</a:t>
            </a:r>
          </a:p>
          <a:p>
            <a:pPr>
              <a:buNone/>
            </a:pPr>
            <a:r>
              <a:rPr lang="en-GB" dirty="0" smtClean="0">
                <a:solidFill>
                  <a:srgbClr val="FF33CC"/>
                </a:solidFill>
              </a:rPr>
              <a:t>			beat 4: octave F (dominant note)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algn="ctr">
              <a:buNone/>
            </a:pPr>
            <a:endParaRPr lang="en-GB" dirty="0" smtClean="0">
              <a:solidFill>
                <a:schemeClr val="bg1"/>
              </a:solidFill>
            </a:endParaRPr>
          </a:p>
          <a:p>
            <a:pPr algn="ctr">
              <a:buNone/>
            </a:pPr>
            <a:r>
              <a:rPr lang="en-GB" dirty="0" smtClean="0">
                <a:solidFill>
                  <a:srgbClr val="FFFF00"/>
                </a:solidFill>
              </a:rPr>
              <a:t>The whole piece is highly unified in both its musical structure </a:t>
            </a:r>
            <a:r>
              <a:rPr lang="en-GB" dirty="0" smtClean="0">
                <a:solidFill>
                  <a:schemeClr val="bg1"/>
                </a:solidFill>
              </a:rPr>
              <a:t>and its </a:t>
            </a:r>
            <a:r>
              <a:rPr lang="en-GB" dirty="0" smtClean="0">
                <a:solidFill>
                  <a:srgbClr val="FFC000"/>
                </a:solidFill>
              </a:rPr>
              <a:t>expressive qualities. </a:t>
            </a:r>
            <a:r>
              <a:rPr lang="en-GB" dirty="0" smtClean="0">
                <a:solidFill>
                  <a:schemeClr val="bg1"/>
                </a:solidFill>
              </a:rPr>
              <a:t>We hear the </a:t>
            </a:r>
            <a:r>
              <a:rPr lang="en-GB" dirty="0" smtClean="0">
                <a:solidFill>
                  <a:srgbClr val="00B050"/>
                </a:solidFill>
              </a:rPr>
              <a:t>same melodic motifs,</a:t>
            </a:r>
            <a:r>
              <a:rPr lang="en-GB" dirty="0" smtClean="0">
                <a:solidFill>
                  <a:schemeClr val="bg1"/>
                </a:solidFill>
              </a:rPr>
              <a:t> </a:t>
            </a:r>
            <a:r>
              <a:rPr lang="en-GB" dirty="0" smtClean="0">
                <a:solidFill>
                  <a:srgbClr val="FF33CC"/>
                </a:solidFill>
              </a:rPr>
              <a:t>the same harmonies, </a:t>
            </a:r>
            <a:r>
              <a:rPr lang="en-GB" dirty="0" smtClean="0">
                <a:solidFill>
                  <a:srgbClr val="9954CC"/>
                </a:solidFill>
              </a:rPr>
              <a:t>and the same rhythms </a:t>
            </a:r>
            <a:r>
              <a:rPr lang="en-GB" dirty="0" smtClean="0">
                <a:solidFill>
                  <a:schemeClr val="bg1"/>
                </a:solidFill>
              </a:rPr>
              <a:t>played again and again but in slightly different guises.</a:t>
            </a:r>
          </a:p>
          <a:p>
            <a:pPr algn="ctr">
              <a:buNone/>
            </a:pPr>
            <a:endParaRPr lang="en-GB" dirty="0" smtClean="0">
              <a:solidFill>
                <a:schemeClr val="bg1"/>
              </a:solidFill>
            </a:endParaRPr>
          </a:p>
          <a:p>
            <a:pPr algn="ctr">
              <a:buNone/>
            </a:pPr>
            <a:r>
              <a:rPr lang="en-GB" dirty="0" smtClean="0">
                <a:solidFill>
                  <a:srgbClr val="FFFF00"/>
                </a:solidFill>
              </a:rPr>
              <a:t>The main theme is organised into a ternary structure. </a:t>
            </a:r>
            <a:endParaRPr lang="en-GB"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4 - 11</a:t>
            </a:r>
            <a:endParaRPr lang="en-GB" dirty="0">
              <a:solidFill>
                <a:schemeClr val="bg1"/>
              </a:solidFill>
            </a:endParaRPr>
          </a:p>
        </p:txBody>
      </p:sp>
      <p:sp>
        <p:nvSpPr>
          <p:cNvPr id="3" name="Content Placeholder 2"/>
          <p:cNvSpPr>
            <a:spLocks noGrp="1"/>
          </p:cNvSpPr>
          <p:nvPr>
            <p:ph idx="1"/>
          </p:nvPr>
        </p:nvSpPr>
        <p:spPr/>
        <p:txBody>
          <a:bodyPr/>
          <a:lstStyle/>
          <a:p>
            <a:pPr algn="ctr">
              <a:buNone/>
            </a:pPr>
            <a:r>
              <a:rPr lang="en-GB" u="sng" dirty="0" smtClean="0">
                <a:solidFill>
                  <a:srgbClr val="FFFF00"/>
                </a:solidFill>
              </a:rPr>
              <a:t>Main Star Wars theme – Section A</a:t>
            </a:r>
          </a:p>
          <a:p>
            <a:pPr algn="ctr">
              <a:buNone/>
            </a:pPr>
            <a:r>
              <a:rPr lang="en-GB" dirty="0" smtClean="0">
                <a:solidFill>
                  <a:schemeClr val="bg2">
                    <a:lumMod val="75000"/>
                  </a:schemeClr>
                </a:solidFill>
              </a:rPr>
              <a:t>The grand Star Wars theme is played by the full orchestra. </a:t>
            </a:r>
            <a:r>
              <a:rPr lang="en-GB" dirty="0" smtClean="0">
                <a:solidFill>
                  <a:srgbClr val="00B050"/>
                </a:solidFill>
              </a:rPr>
              <a:t>The melody opens with a string upward 5</a:t>
            </a:r>
            <a:r>
              <a:rPr lang="en-GB" baseline="30000" dirty="0" smtClean="0">
                <a:solidFill>
                  <a:srgbClr val="00B050"/>
                </a:solidFill>
              </a:rPr>
              <a:t>th</a:t>
            </a:r>
            <a:r>
              <a:rPr lang="en-GB" dirty="0" smtClean="0">
                <a:solidFill>
                  <a:srgbClr val="00B050"/>
                </a:solidFill>
              </a:rPr>
              <a:t> interval from the tonic to the dominant (Bb to F) in bars 5-11. Notice the intervals of the 4</a:t>
            </a:r>
            <a:r>
              <a:rPr lang="en-GB" baseline="30000" dirty="0" smtClean="0">
                <a:solidFill>
                  <a:srgbClr val="00B050"/>
                </a:solidFill>
              </a:rPr>
              <a:t>th</a:t>
            </a:r>
            <a:r>
              <a:rPr lang="en-GB" dirty="0" smtClean="0">
                <a:solidFill>
                  <a:srgbClr val="00B050"/>
                </a:solidFill>
              </a:rPr>
              <a:t> and 7</a:t>
            </a:r>
            <a:r>
              <a:rPr lang="en-GB" baseline="30000" dirty="0" smtClean="0">
                <a:solidFill>
                  <a:srgbClr val="00B050"/>
                </a:solidFill>
              </a:rPr>
              <a:t>th</a:t>
            </a:r>
            <a:r>
              <a:rPr lang="en-GB" dirty="0" smtClean="0">
                <a:solidFill>
                  <a:srgbClr val="00B050"/>
                </a:solidFill>
              </a:rPr>
              <a:t> in both the melody and harmony. </a:t>
            </a:r>
            <a:endParaRPr lang="en-GB" dirty="0">
              <a:solidFill>
                <a:srgbClr val="00B05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 – 11: </a:t>
            </a:r>
            <a:r>
              <a:rPr lang="en-GB" dirty="0" smtClean="0">
                <a:solidFill>
                  <a:srgbClr val="00B050"/>
                </a:solidFill>
              </a:rPr>
              <a:t>Melody</a:t>
            </a:r>
            <a:endParaRPr lang="en-GB" dirty="0">
              <a:solidFill>
                <a:srgbClr val="00B050"/>
              </a:solidFill>
            </a:endParaRPr>
          </a:p>
        </p:txBody>
      </p:sp>
      <p:sp>
        <p:nvSpPr>
          <p:cNvPr id="3" name="Content Placeholder 2"/>
          <p:cNvSpPr>
            <a:spLocks noGrp="1"/>
          </p:cNvSpPr>
          <p:nvPr>
            <p:ph idx="1"/>
          </p:nvPr>
        </p:nvSpPr>
        <p:spPr/>
        <p:txBody>
          <a:bodyPr>
            <a:normAutofit fontScale="92500" lnSpcReduction="20000"/>
          </a:bodyPr>
          <a:lstStyle/>
          <a:p>
            <a:pPr>
              <a:buNone/>
            </a:pPr>
            <a:r>
              <a:rPr lang="en-GB" b="1" u="sng" dirty="0" smtClean="0">
                <a:solidFill>
                  <a:srgbClr val="00B050"/>
                </a:solidFill>
              </a:rPr>
              <a:t>Interval of a 4th</a:t>
            </a:r>
          </a:p>
          <a:p>
            <a:r>
              <a:rPr lang="en-GB" dirty="0" smtClean="0">
                <a:solidFill>
                  <a:srgbClr val="00B050"/>
                </a:solidFill>
              </a:rPr>
              <a:t>Bar 4 (beat 3) to bar 5 (last quaver triplet note of beat one) features the </a:t>
            </a:r>
            <a:r>
              <a:rPr lang="en-GB" b="1" dirty="0" smtClean="0">
                <a:solidFill>
                  <a:srgbClr val="00B050"/>
                </a:solidFill>
              </a:rPr>
              <a:t>descending pitches of F – E – D – C </a:t>
            </a:r>
            <a:r>
              <a:rPr lang="en-GB" dirty="0" smtClean="0">
                <a:solidFill>
                  <a:srgbClr val="00B050"/>
                </a:solidFill>
              </a:rPr>
              <a:t>over a 4</a:t>
            </a:r>
            <a:r>
              <a:rPr lang="en-GB" baseline="30000" dirty="0" smtClean="0">
                <a:solidFill>
                  <a:srgbClr val="00B050"/>
                </a:solidFill>
              </a:rPr>
              <a:t>th</a:t>
            </a:r>
            <a:r>
              <a:rPr lang="en-GB" dirty="0" smtClean="0">
                <a:solidFill>
                  <a:srgbClr val="00B050"/>
                </a:solidFill>
              </a:rPr>
              <a:t>. </a:t>
            </a:r>
          </a:p>
          <a:p>
            <a:r>
              <a:rPr lang="en-GB" dirty="0" smtClean="0">
                <a:solidFill>
                  <a:srgbClr val="00B050"/>
                </a:solidFill>
              </a:rPr>
              <a:t>Bar 5(beat 2)  features a high Bb which moves down a 4</a:t>
            </a:r>
            <a:r>
              <a:rPr lang="en-GB" baseline="30000" dirty="0" smtClean="0">
                <a:solidFill>
                  <a:srgbClr val="00B050"/>
                </a:solidFill>
              </a:rPr>
              <a:t>th</a:t>
            </a:r>
            <a:r>
              <a:rPr lang="en-GB" dirty="0" smtClean="0">
                <a:solidFill>
                  <a:srgbClr val="00B050"/>
                </a:solidFill>
              </a:rPr>
              <a:t> to the crotchet F at bar 5 (beat 4)</a:t>
            </a:r>
          </a:p>
          <a:p>
            <a:r>
              <a:rPr lang="en-GB" dirty="0" smtClean="0">
                <a:solidFill>
                  <a:srgbClr val="00B050"/>
                </a:solidFill>
              </a:rPr>
              <a:t>The last F in bar 5 to bar 6 (last quaver triplet note of beat one) features the </a:t>
            </a:r>
            <a:r>
              <a:rPr lang="en-GB" b="1" dirty="0" smtClean="0">
                <a:solidFill>
                  <a:srgbClr val="00B050"/>
                </a:solidFill>
              </a:rPr>
              <a:t>descending pitches of F – E – D – C </a:t>
            </a:r>
            <a:r>
              <a:rPr lang="en-GB" dirty="0" smtClean="0">
                <a:solidFill>
                  <a:srgbClr val="00B050"/>
                </a:solidFill>
              </a:rPr>
              <a:t>over a 4</a:t>
            </a:r>
            <a:r>
              <a:rPr lang="en-GB" baseline="30000" dirty="0" smtClean="0">
                <a:solidFill>
                  <a:srgbClr val="00B050"/>
                </a:solidFill>
              </a:rPr>
              <a:t>th</a:t>
            </a:r>
            <a:r>
              <a:rPr lang="en-GB" dirty="0" smtClean="0">
                <a:solidFill>
                  <a:srgbClr val="00B050"/>
                </a:solidFill>
              </a:rPr>
              <a:t>. </a:t>
            </a:r>
          </a:p>
          <a:p>
            <a:r>
              <a:rPr lang="en-GB" dirty="0" smtClean="0">
                <a:solidFill>
                  <a:srgbClr val="00B050"/>
                </a:solidFill>
              </a:rPr>
              <a:t>Bar 6 is a repetition of Bar 5</a:t>
            </a:r>
          </a:p>
          <a:p>
            <a:endParaRPr lang="en-GB" dirty="0">
              <a:solidFill>
                <a:srgbClr val="00B05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 – 11: </a:t>
            </a:r>
            <a:r>
              <a:rPr lang="en-GB" dirty="0" smtClean="0">
                <a:solidFill>
                  <a:srgbClr val="00B050"/>
                </a:solidFill>
              </a:rPr>
              <a:t>Melody</a:t>
            </a:r>
            <a:endParaRPr lang="en-GB" dirty="0"/>
          </a:p>
        </p:txBody>
      </p:sp>
      <p:sp>
        <p:nvSpPr>
          <p:cNvPr id="3" name="Content Placeholder 2"/>
          <p:cNvSpPr>
            <a:spLocks noGrp="1"/>
          </p:cNvSpPr>
          <p:nvPr>
            <p:ph idx="1"/>
          </p:nvPr>
        </p:nvSpPr>
        <p:spPr/>
        <p:txBody>
          <a:bodyPr/>
          <a:lstStyle/>
          <a:p>
            <a:pPr>
              <a:buNone/>
            </a:pPr>
            <a:endParaRPr lang="en-GB" b="1" u="sng" dirty="0" smtClean="0">
              <a:solidFill>
                <a:srgbClr val="00B050"/>
              </a:solidFill>
            </a:endParaRPr>
          </a:p>
          <a:p>
            <a:pPr>
              <a:buNone/>
            </a:pPr>
            <a:endParaRPr lang="en-GB" b="1" u="sng" dirty="0" smtClean="0">
              <a:solidFill>
                <a:srgbClr val="00B050"/>
              </a:solidFill>
            </a:endParaRPr>
          </a:p>
          <a:p>
            <a:pPr>
              <a:buNone/>
            </a:pPr>
            <a:endParaRPr lang="en-GB" b="1" u="sng" dirty="0" smtClean="0">
              <a:solidFill>
                <a:srgbClr val="00B050"/>
              </a:solidFill>
            </a:endParaRPr>
          </a:p>
          <a:p>
            <a:pPr>
              <a:buNone/>
            </a:pPr>
            <a:r>
              <a:rPr lang="en-GB" b="1" u="sng" dirty="0" smtClean="0">
                <a:solidFill>
                  <a:srgbClr val="00B050"/>
                </a:solidFill>
              </a:rPr>
              <a:t>Interval of a 7</a:t>
            </a:r>
            <a:r>
              <a:rPr lang="en-GB" b="1" u="sng" baseline="30000" dirty="0" smtClean="0">
                <a:solidFill>
                  <a:srgbClr val="00B050"/>
                </a:solidFill>
              </a:rPr>
              <a:t>th</a:t>
            </a:r>
            <a:endParaRPr lang="en-GB" b="1" u="sng" dirty="0" smtClean="0">
              <a:solidFill>
                <a:srgbClr val="00B050"/>
              </a:solidFill>
            </a:endParaRPr>
          </a:p>
          <a:p>
            <a:r>
              <a:rPr lang="en-GB" dirty="0" smtClean="0">
                <a:solidFill>
                  <a:srgbClr val="00B050"/>
                </a:solidFill>
              </a:rPr>
              <a:t>Bars 5 and 6 both feature a rise of a 7</a:t>
            </a:r>
            <a:r>
              <a:rPr lang="en-GB" baseline="30000" dirty="0" smtClean="0">
                <a:solidFill>
                  <a:srgbClr val="00B050"/>
                </a:solidFill>
              </a:rPr>
              <a:t>th</a:t>
            </a:r>
            <a:r>
              <a:rPr lang="en-GB" dirty="0" smtClean="0">
                <a:solidFill>
                  <a:srgbClr val="00B050"/>
                </a:solidFill>
              </a:rPr>
              <a:t> from C to Bb as we move from beat 1 to beat 2. </a:t>
            </a:r>
          </a:p>
          <a:p>
            <a:r>
              <a:rPr lang="en-GB" dirty="0" smtClean="0">
                <a:solidFill>
                  <a:srgbClr val="00B050"/>
                </a:solidFill>
              </a:rPr>
              <a:t>The same pattern can be found again when this repeats in bars 8-11</a:t>
            </a:r>
            <a:endParaRPr lang="en-GB" dirty="0">
              <a:solidFill>
                <a:srgbClr val="00B050"/>
              </a:solidFill>
            </a:endParaRPr>
          </a:p>
        </p:txBody>
      </p:sp>
      <p:pic>
        <p:nvPicPr>
          <p:cNvPr id="4" name="Content Placeholder 3" descr="sw melody b4-6.bmp"/>
          <p:cNvPicPr>
            <a:picLocks noChangeAspect="1"/>
          </p:cNvPicPr>
          <p:nvPr/>
        </p:nvPicPr>
        <p:blipFill>
          <a:blip r:embed="rId2" cstate="print"/>
          <a:stretch>
            <a:fillRect/>
          </a:stretch>
        </p:blipFill>
        <p:spPr>
          <a:xfrm>
            <a:off x="611560" y="2060848"/>
            <a:ext cx="8092830" cy="736798"/>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 – 11: Accompaniment</a:t>
            </a:r>
            <a:endParaRPr lang="en-GB" dirty="0"/>
          </a:p>
        </p:txBody>
      </p:sp>
      <p:sp>
        <p:nvSpPr>
          <p:cNvPr id="3" name="Content Placeholder 2"/>
          <p:cNvSpPr>
            <a:spLocks noGrp="1"/>
          </p:cNvSpPr>
          <p:nvPr>
            <p:ph idx="1"/>
          </p:nvPr>
        </p:nvSpPr>
        <p:spPr>
          <a:xfrm>
            <a:off x="457200" y="1340768"/>
            <a:ext cx="8229600" cy="5184576"/>
          </a:xfrm>
        </p:spPr>
        <p:txBody>
          <a:bodyPr>
            <a:normAutofit/>
          </a:bodyPr>
          <a:lstStyle/>
          <a:p>
            <a:pPr algn="ctr">
              <a:buNone/>
            </a:pPr>
            <a:r>
              <a:rPr lang="en-GB" dirty="0" smtClean="0">
                <a:solidFill>
                  <a:schemeClr val="bg2">
                    <a:lumMod val="75000"/>
                  </a:schemeClr>
                </a:solidFill>
              </a:rPr>
              <a:t>The accompaniment from bar 4 is </a:t>
            </a:r>
            <a:r>
              <a:rPr lang="en-GB" dirty="0" err="1" smtClean="0">
                <a:solidFill>
                  <a:schemeClr val="bg2">
                    <a:lumMod val="75000"/>
                  </a:schemeClr>
                </a:solidFill>
              </a:rPr>
              <a:t>chordal</a:t>
            </a:r>
            <a:r>
              <a:rPr lang="en-GB" dirty="0" smtClean="0">
                <a:solidFill>
                  <a:schemeClr val="bg2">
                    <a:lumMod val="75000"/>
                  </a:schemeClr>
                </a:solidFill>
              </a:rPr>
              <a:t>, </a:t>
            </a:r>
            <a:r>
              <a:rPr lang="en-GB" dirty="0" smtClean="0">
                <a:solidFill>
                  <a:srgbClr val="9954CC"/>
                </a:solidFill>
              </a:rPr>
              <a:t>again using the triplet figuration. The off beat rhythms in bars 5 and 6 add to the excitement of the music. </a:t>
            </a:r>
            <a:r>
              <a:rPr lang="en-GB" dirty="0" smtClean="0">
                <a:solidFill>
                  <a:srgbClr val="FF33CC"/>
                </a:solidFill>
              </a:rPr>
              <a:t>The chords from bar 4 follow the same pattern as that of the introduction. The superimposed 4ths (</a:t>
            </a:r>
            <a:r>
              <a:rPr lang="en-GB" dirty="0" err="1" smtClean="0">
                <a:solidFill>
                  <a:srgbClr val="FF33CC"/>
                </a:solidFill>
              </a:rPr>
              <a:t>quartal</a:t>
            </a:r>
            <a:r>
              <a:rPr lang="en-GB" dirty="0" smtClean="0">
                <a:solidFill>
                  <a:srgbClr val="FF33CC"/>
                </a:solidFill>
              </a:rPr>
              <a:t> chord) can be seem in bars 5 &amp; 6.</a:t>
            </a:r>
          </a:p>
          <a:p>
            <a:pPr algn="ctr">
              <a:buNone/>
            </a:pPr>
            <a:r>
              <a:rPr lang="en-GB" dirty="0" smtClean="0">
                <a:solidFill>
                  <a:srgbClr val="FF33CC"/>
                </a:solidFill>
              </a:rPr>
              <a:t>The long held Bb in bars 4-6 played by tremolo strings is a tonic pedal. As it is at the top of the musical texture it is called an inverted pedal. </a:t>
            </a:r>
            <a:endParaRPr lang="en-GB" dirty="0">
              <a:solidFill>
                <a:srgbClr val="FF33CC"/>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 – 11</a:t>
            </a:r>
            <a:endParaRPr lang="en-GB" dirty="0"/>
          </a:p>
        </p:txBody>
      </p:sp>
      <p:sp>
        <p:nvSpPr>
          <p:cNvPr id="3" name="Content Placeholder 2"/>
          <p:cNvSpPr>
            <a:spLocks noGrp="1"/>
          </p:cNvSpPr>
          <p:nvPr>
            <p:ph idx="1"/>
          </p:nvPr>
        </p:nvSpPr>
        <p:spPr/>
        <p:txBody>
          <a:bodyPr/>
          <a:lstStyle/>
          <a:p>
            <a:pPr algn="ctr">
              <a:buNone/>
            </a:pPr>
            <a:r>
              <a:rPr lang="en-GB" dirty="0" smtClean="0">
                <a:solidFill>
                  <a:srgbClr val="FF33CC"/>
                </a:solidFill>
              </a:rPr>
              <a:t>Bar 7 roots us to the dominant chord of F on beats 2-4, </a:t>
            </a:r>
            <a:r>
              <a:rPr lang="en-GB" dirty="0" smtClean="0">
                <a:solidFill>
                  <a:srgbClr val="FFFF00"/>
                </a:solidFill>
              </a:rPr>
              <a:t>as a string flourish takes us to a repeat of the opening part of the theme at bars 8-11. </a:t>
            </a:r>
            <a:r>
              <a:rPr lang="en-GB" dirty="0" smtClean="0">
                <a:solidFill>
                  <a:schemeClr val="bg2">
                    <a:lumMod val="75000"/>
                  </a:schemeClr>
                </a:solidFill>
              </a:rPr>
              <a:t>The accompaniment is now varied. The strings play a tremolo Bb in bars 9-11, whilst the accompanying chords are a little more regular and triadic, </a:t>
            </a:r>
            <a:r>
              <a:rPr lang="en-GB" dirty="0" smtClean="0">
                <a:solidFill>
                  <a:srgbClr val="7030A0"/>
                </a:solidFill>
              </a:rPr>
              <a:t>but still feature the triplets in bars 8, 9 and 11. </a:t>
            </a:r>
            <a:endParaRPr lang="en-GB" dirty="0">
              <a:solidFill>
                <a:srgbClr val="7030A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lnSpcReduction="10000"/>
          </a:bodyPr>
          <a:lstStyle/>
          <a:p>
            <a:pPr algn="ctr">
              <a:buNone/>
            </a:pPr>
            <a:r>
              <a:rPr lang="en-GB" dirty="0" smtClean="0">
                <a:solidFill>
                  <a:schemeClr val="bg1"/>
                </a:solidFill>
              </a:rPr>
              <a:t>The main title music to the Star Wars films is probably one of the most famous cues in film music history. From its 1977 debut in Episode IV: A New Hope, it has remained the iconic theme to the Star Wars films. The main theme tune is also the melody associated with the character Luke Skywalker.</a:t>
            </a:r>
          </a:p>
          <a:p>
            <a:pPr algn="ctr">
              <a:buNone/>
            </a:pPr>
            <a:r>
              <a:rPr lang="en-GB" dirty="0" smtClean="0">
                <a:solidFill>
                  <a:schemeClr val="bg1"/>
                </a:solidFill>
              </a:rPr>
              <a:t>The Rebel Blockade Runner (or CR90 Corvette) is the iconic ship with twin turbo-laser turrets and eleven turbine engines that features in the film.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 – 11</a:t>
            </a:r>
            <a:endParaRPr lang="en-GB" dirty="0"/>
          </a:p>
        </p:txBody>
      </p:sp>
      <p:sp>
        <p:nvSpPr>
          <p:cNvPr id="3" name="Content Placeholder 2"/>
          <p:cNvSpPr>
            <a:spLocks noGrp="1"/>
          </p:cNvSpPr>
          <p:nvPr>
            <p:ph idx="1"/>
          </p:nvPr>
        </p:nvSpPr>
        <p:spPr/>
        <p:txBody>
          <a:bodyPr/>
          <a:lstStyle/>
          <a:p>
            <a:pPr algn="ctr">
              <a:buNone/>
            </a:pPr>
            <a:r>
              <a:rPr lang="en-GB" dirty="0" smtClean="0">
                <a:solidFill>
                  <a:srgbClr val="FF33CC"/>
                </a:solidFill>
              </a:rPr>
              <a:t>A dominant chord is reached at bar 11 to link to the central part of the </a:t>
            </a:r>
            <a:r>
              <a:rPr lang="en-GB" i="1" dirty="0" smtClean="0">
                <a:solidFill>
                  <a:srgbClr val="FF33CC"/>
                </a:solidFill>
              </a:rPr>
              <a:t>Star Wars </a:t>
            </a:r>
            <a:r>
              <a:rPr lang="en-GB" dirty="0" smtClean="0">
                <a:solidFill>
                  <a:srgbClr val="FF33CC"/>
                </a:solidFill>
              </a:rPr>
              <a:t>melody. This starts on the last beat of bar 11 and finished at bar 19. </a:t>
            </a:r>
            <a:r>
              <a:rPr lang="en-GB" dirty="0" smtClean="0">
                <a:solidFill>
                  <a:srgbClr val="00B050"/>
                </a:solidFill>
              </a:rPr>
              <a:t>It is interesting to note that the intervals of the 4</a:t>
            </a:r>
            <a:r>
              <a:rPr lang="en-GB" baseline="30000" dirty="0" smtClean="0">
                <a:solidFill>
                  <a:srgbClr val="00B050"/>
                </a:solidFill>
              </a:rPr>
              <a:t>th</a:t>
            </a:r>
            <a:r>
              <a:rPr lang="en-GB" dirty="0" smtClean="0">
                <a:solidFill>
                  <a:srgbClr val="00B050"/>
                </a:solidFill>
              </a:rPr>
              <a:t> and 7</a:t>
            </a:r>
            <a:r>
              <a:rPr lang="en-GB" baseline="30000" dirty="0" smtClean="0">
                <a:solidFill>
                  <a:srgbClr val="00B050"/>
                </a:solidFill>
              </a:rPr>
              <a:t>th</a:t>
            </a:r>
            <a:r>
              <a:rPr lang="en-GB" dirty="0" smtClean="0">
                <a:solidFill>
                  <a:srgbClr val="00B050"/>
                </a:solidFill>
              </a:rPr>
              <a:t> feature prominently in both this </a:t>
            </a:r>
            <a:r>
              <a:rPr lang="en-GB" i="1" dirty="0" smtClean="0">
                <a:solidFill>
                  <a:srgbClr val="00B050"/>
                </a:solidFill>
              </a:rPr>
              <a:t>Star Wars </a:t>
            </a:r>
            <a:r>
              <a:rPr lang="en-GB" dirty="0" smtClean="0">
                <a:solidFill>
                  <a:srgbClr val="00B050"/>
                </a:solidFill>
              </a:rPr>
              <a:t>music as well as in </a:t>
            </a:r>
            <a:r>
              <a:rPr lang="en-GB" i="1" dirty="0" smtClean="0">
                <a:solidFill>
                  <a:srgbClr val="00B050"/>
                </a:solidFill>
              </a:rPr>
              <a:t>Defying Gravity</a:t>
            </a:r>
            <a:r>
              <a:rPr lang="en-GB" dirty="0" smtClean="0">
                <a:solidFill>
                  <a:srgbClr val="00B050"/>
                </a:solidFill>
              </a:rPr>
              <a:t>.  </a:t>
            </a:r>
            <a:endParaRPr lang="en-GB" dirty="0">
              <a:solidFill>
                <a:srgbClr val="00B05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11 – 20: </a:t>
            </a:r>
            <a:br>
              <a:rPr lang="en-GB" dirty="0" smtClean="0">
                <a:solidFill>
                  <a:schemeClr val="bg1"/>
                </a:solidFill>
              </a:rPr>
            </a:br>
            <a:r>
              <a:rPr lang="en-GB" dirty="0" smtClean="0">
                <a:solidFill>
                  <a:schemeClr val="bg1"/>
                </a:solidFill>
              </a:rPr>
              <a:t>Central section of Star Wars theme</a:t>
            </a:r>
            <a:endParaRPr lang="en-GB" dirty="0">
              <a:solidFill>
                <a:schemeClr val="bg1"/>
              </a:solidFill>
            </a:endParaRPr>
          </a:p>
        </p:txBody>
      </p:sp>
      <p:sp>
        <p:nvSpPr>
          <p:cNvPr id="3" name="Content Placeholder 2"/>
          <p:cNvSpPr>
            <a:spLocks noGrp="1"/>
          </p:cNvSpPr>
          <p:nvPr>
            <p:ph idx="1"/>
          </p:nvPr>
        </p:nvSpPr>
        <p:spPr>
          <a:xfrm>
            <a:off x="457200" y="1600200"/>
            <a:ext cx="8229600" cy="4997152"/>
          </a:xfrm>
        </p:spPr>
        <p:txBody>
          <a:bodyPr>
            <a:normAutofit fontScale="92500" lnSpcReduction="20000"/>
          </a:bodyPr>
          <a:lstStyle/>
          <a:p>
            <a:pPr algn="ctr">
              <a:buNone/>
            </a:pPr>
            <a:r>
              <a:rPr lang="en-GB" dirty="0" smtClean="0">
                <a:solidFill>
                  <a:srgbClr val="00B0F0"/>
                </a:solidFill>
              </a:rPr>
              <a:t>This middle section sounds more restrained after the fortissimo opening section and is marked </a:t>
            </a:r>
            <a:r>
              <a:rPr lang="en-GB" b="1" i="1" dirty="0" smtClean="0">
                <a:solidFill>
                  <a:srgbClr val="00B0F0"/>
                </a:solidFill>
              </a:rPr>
              <a:t>mf</a:t>
            </a:r>
            <a:r>
              <a:rPr lang="en-GB" dirty="0" smtClean="0">
                <a:solidFill>
                  <a:srgbClr val="00B0F0"/>
                </a:solidFill>
              </a:rPr>
              <a:t>.  </a:t>
            </a:r>
            <a:r>
              <a:rPr lang="en-GB" dirty="0" smtClean="0">
                <a:solidFill>
                  <a:schemeClr val="bg2">
                    <a:lumMod val="75000"/>
                  </a:schemeClr>
                </a:solidFill>
              </a:rPr>
              <a:t>The accompaniment to the melody in octave strings comprises simple chords, although many have added notes</a:t>
            </a:r>
            <a:r>
              <a:rPr lang="en-GB" dirty="0" smtClean="0">
                <a:solidFill>
                  <a:schemeClr val="bg1"/>
                </a:solidFill>
              </a:rPr>
              <a:t>. </a:t>
            </a:r>
            <a:r>
              <a:rPr lang="en-GB" dirty="0" smtClean="0">
                <a:solidFill>
                  <a:srgbClr val="FF33CC"/>
                </a:solidFill>
              </a:rPr>
              <a:t>For example, the two chords in bar 12 are </a:t>
            </a:r>
            <a:r>
              <a:rPr lang="en-GB" dirty="0" err="1" smtClean="0">
                <a:solidFill>
                  <a:srgbClr val="FF33CC"/>
                </a:solidFill>
              </a:rPr>
              <a:t>Eb</a:t>
            </a:r>
            <a:r>
              <a:rPr lang="en-GB" dirty="0" smtClean="0">
                <a:solidFill>
                  <a:srgbClr val="FF33CC"/>
                </a:solidFill>
              </a:rPr>
              <a:t> major chords, with the notes </a:t>
            </a:r>
            <a:r>
              <a:rPr lang="en-GB" dirty="0" err="1" smtClean="0">
                <a:solidFill>
                  <a:srgbClr val="FF33CC"/>
                </a:solidFill>
              </a:rPr>
              <a:t>Eb</a:t>
            </a:r>
            <a:r>
              <a:rPr lang="en-GB" dirty="0" smtClean="0">
                <a:solidFill>
                  <a:srgbClr val="FF33CC"/>
                </a:solidFill>
              </a:rPr>
              <a:t> – G  - Bb, plus the added 6</a:t>
            </a:r>
            <a:r>
              <a:rPr lang="en-GB" baseline="30000" dirty="0" smtClean="0">
                <a:solidFill>
                  <a:srgbClr val="FF33CC"/>
                </a:solidFill>
              </a:rPr>
              <a:t>th</a:t>
            </a:r>
            <a:r>
              <a:rPr lang="en-GB" dirty="0" smtClean="0">
                <a:solidFill>
                  <a:srgbClr val="FF33CC"/>
                </a:solidFill>
              </a:rPr>
              <a:t> – C. This added sixth chord is a common chord in jazz music. Another example of this type of chord can be seen at beat 4 of bar 13: F – A – C – D. </a:t>
            </a:r>
          </a:p>
          <a:p>
            <a:pPr algn="ctr">
              <a:buNone/>
            </a:pPr>
            <a:r>
              <a:rPr lang="en-GB" dirty="0" smtClean="0">
                <a:solidFill>
                  <a:srgbClr val="FF33CC"/>
                </a:solidFill>
              </a:rPr>
              <a:t>The repeated F in the bass in bars 11 – 14 not only keeps the march beat going but also functions as a dominant pedal. </a:t>
            </a:r>
          </a:p>
          <a:p>
            <a:pPr>
              <a:buNone/>
            </a:pPr>
            <a:endParaRPr lang="en-GB" dirty="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11 – 20: </a:t>
            </a:r>
            <a:br>
              <a:rPr lang="en-GB" dirty="0" smtClean="0">
                <a:solidFill>
                  <a:schemeClr val="bg1"/>
                </a:solidFill>
              </a:rPr>
            </a:br>
            <a:r>
              <a:rPr lang="en-GB" dirty="0" smtClean="0">
                <a:solidFill>
                  <a:schemeClr val="bg1"/>
                </a:solidFill>
              </a:rPr>
              <a:t>Central section of Star Wars theme</a:t>
            </a:r>
            <a:endParaRPr lang="en-GB" dirty="0"/>
          </a:p>
        </p:txBody>
      </p:sp>
      <p:pic>
        <p:nvPicPr>
          <p:cNvPr id="4" name="Content Placeholder 3" descr="sw  b11-13.bmp"/>
          <p:cNvPicPr>
            <a:picLocks noGrp="1" noChangeAspect="1"/>
          </p:cNvPicPr>
          <p:nvPr>
            <p:ph idx="1"/>
          </p:nvPr>
        </p:nvPicPr>
        <p:blipFill>
          <a:blip r:embed="rId2" cstate="print"/>
          <a:stretch>
            <a:fillRect/>
          </a:stretch>
        </p:blipFill>
        <p:spPr>
          <a:xfrm>
            <a:off x="179512" y="2348880"/>
            <a:ext cx="8834352" cy="2834563"/>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11 – 20: </a:t>
            </a:r>
            <a:br>
              <a:rPr lang="en-GB" dirty="0" smtClean="0">
                <a:solidFill>
                  <a:schemeClr val="bg1"/>
                </a:solidFill>
              </a:rPr>
            </a:br>
            <a:r>
              <a:rPr lang="en-GB" dirty="0" smtClean="0">
                <a:solidFill>
                  <a:schemeClr val="bg1"/>
                </a:solidFill>
              </a:rPr>
              <a:t>Central section of Star Wars theme</a:t>
            </a:r>
            <a:endParaRPr lang="en-GB" dirty="0"/>
          </a:p>
        </p:txBody>
      </p:sp>
      <p:sp>
        <p:nvSpPr>
          <p:cNvPr id="3" name="Content Placeholder 2"/>
          <p:cNvSpPr>
            <a:spLocks noGrp="1"/>
          </p:cNvSpPr>
          <p:nvPr>
            <p:ph idx="1"/>
          </p:nvPr>
        </p:nvSpPr>
        <p:spPr/>
        <p:txBody>
          <a:bodyPr>
            <a:normAutofit/>
          </a:bodyPr>
          <a:lstStyle/>
          <a:p>
            <a:pPr algn="ctr">
              <a:buNone/>
            </a:pPr>
            <a:r>
              <a:rPr lang="en-GB" dirty="0" smtClean="0">
                <a:solidFill>
                  <a:srgbClr val="00B050"/>
                </a:solidFill>
              </a:rPr>
              <a:t>The melody also used the intervals of the 4</a:t>
            </a:r>
            <a:r>
              <a:rPr lang="en-GB" baseline="30000" dirty="0" smtClean="0">
                <a:solidFill>
                  <a:srgbClr val="00B050"/>
                </a:solidFill>
              </a:rPr>
              <a:t>th</a:t>
            </a:r>
            <a:r>
              <a:rPr lang="en-GB" dirty="0" smtClean="0">
                <a:solidFill>
                  <a:srgbClr val="00B050"/>
                </a:solidFill>
              </a:rPr>
              <a:t> and 7</a:t>
            </a:r>
            <a:r>
              <a:rPr lang="en-GB" baseline="30000" dirty="0" smtClean="0">
                <a:solidFill>
                  <a:srgbClr val="00B050"/>
                </a:solidFill>
              </a:rPr>
              <a:t>th</a:t>
            </a:r>
            <a:r>
              <a:rPr lang="en-GB" dirty="0" smtClean="0">
                <a:solidFill>
                  <a:srgbClr val="00B050"/>
                </a:solidFill>
              </a:rPr>
              <a:t> that we analysed in the introductory fanfare bars. For example, the second half of bar 12 uses the falling 4</a:t>
            </a:r>
            <a:r>
              <a:rPr lang="en-GB" baseline="30000" dirty="0" smtClean="0">
                <a:solidFill>
                  <a:srgbClr val="00B050"/>
                </a:solidFill>
              </a:rPr>
              <a:t>th</a:t>
            </a:r>
            <a:r>
              <a:rPr lang="en-GB" dirty="0" smtClean="0">
                <a:solidFill>
                  <a:srgbClr val="00B050"/>
                </a:solidFill>
              </a:rPr>
              <a:t> interval in </a:t>
            </a:r>
            <a:r>
              <a:rPr lang="en-GB" dirty="0" err="1" smtClean="0">
                <a:solidFill>
                  <a:srgbClr val="00B050"/>
                </a:solidFill>
              </a:rPr>
              <a:t>scalic</a:t>
            </a:r>
            <a:r>
              <a:rPr lang="en-GB" dirty="0" smtClean="0">
                <a:solidFill>
                  <a:srgbClr val="00B050"/>
                </a:solidFill>
              </a:rPr>
              <a:t> form from </a:t>
            </a:r>
            <a:r>
              <a:rPr lang="en-GB" dirty="0" err="1" smtClean="0">
                <a:solidFill>
                  <a:srgbClr val="00B050"/>
                </a:solidFill>
              </a:rPr>
              <a:t>Eb</a:t>
            </a:r>
            <a:r>
              <a:rPr lang="en-GB" dirty="0" smtClean="0">
                <a:solidFill>
                  <a:srgbClr val="00B050"/>
                </a:solidFill>
              </a:rPr>
              <a:t> to Bb. This same pattern occurs from the end of bar 13 and into bar 14 when the melody is repeated. Also notice the 4</a:t>
            </a:r>
            <a:r>
              <a:rPr lang="en-GB" baseline="30000" dirty="0" smtClean="0">
                <a:solidFill>
                  <a:srgbClr val="00B050"/>
                </a:solidFill>
              </a:rPr>
              <a:t>th</a:t>
            </a:r>
            <a:r>
              <a:rPr lang="en-GB" dirty="0" smtClean="0">
                <a:solidFill>
                  <a:srgbClr val="00B050"/>
                </a:solidFill>
              </a:rPr>
              <a:t> at bar 15. (F down to C)</a:t>
            </a:r>
          </a:p>
          <a:p>
            <a:pPr>
              <a:buNone/>
            </a:pPr>
            <a:endParaRPr lang="en-GB" dirty="0" smtClean="0">
              <a:solidFill>
                <a:schemeClr val="bg1"/>
              </a:solidFill>
            </a:endParaRPr>
          </a:p>
          <a:p>
            <a:pPr>
              <a:buNone/>
            </a:pPr>
            <a:endParaRPr lang="en-GB"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11 – 20: </a:t>
            </a:r>
            <a:br>
              <a:rPr lang="en-GB" dirty="0" smtClean="0">
                <a:solidFill>
                  <a:schemeClr val="bg1"/>
                </a:solidFill>
              </a:rPr>
            </a:br>
            <a:r>
              <a:rPr lang="en-GB" dirty="0" smtClean="0">
                <a:solidFill>
                  <a:schemeClr val="bg1"/>
                </a:solidFill>
              </a:rPr>
              <a:t>Central section of Star Wars theme</a:t>
            </a:r>
            <a:endParaRPr lang="en-GB" dirty="0"/>
          </a:p>
        </p:txBody>
      </p:sp>
      <p:sp>
        <p:nvSpPr>
          <p:cNvPr id="3" name="Content Placeholder 2"/>
          <p:cNvSpPr>
            <a:spLocks noGrp="1"/>
          </p:cNvSpPr>
          <p:nvPr>
            <p:ph idx="1"/>
          </p:nvPr>
        </p:nvSpPr>
        <p:spPr/>
        <p:txBody>
          <a:bodyPr/>
          <a:lstStyle/>
          <a:p>
            <a:r>
              <a:rPr lang="en-GB" dirty="0" smtClean="0">
                <a:solidFill>
                  <a:srgbClr val="FF33CC"/>
                </a:solidFill>
              </a:rPr>
              <a:t>Harmonically,  you can see the use of the 4</a:t>
            </a:r>
            <a:r>
              <a:rPr lang="en-GB" baseline="30000" dirty="0" smtClean="0">
                <a:solidFill>
                  <a:srgbClr val="FF33CC"/>
                </a:solidFill>
              </a:rPr>
              <a:t>th</a:t>
            </a:r>
            <a:r>
              <a:rPr lang="en-GB" dirty="0" smtClean="0">
                <a:solidFill>
                  <a:srgbClr val="FF33CC"/>
                </a:solidFill>
              </a:rPr>
              <a:t> and 7</a:t>
            </a:r>
            <a:r>
              <a:rPr lang="en-GB" baseline="30000" dirty="0" smtClean="0">
                <a:solidFill>
                  <a:srgbClr val="FF33CC"/>
                </a:solidFill>
              </a:rPr>
              <a:t>th</a:t>
            </a:r>
            <a:r>
              <a:rPr lang="en-GB" dirty="0" smtClean="0">
                <a:solidFill>
                  <a:srgbClr val="FF33CC"/>
                </a:solidFill>
              </a:rPr>
              <a:t> in bar 16 third beat (vertically) - C to B is a major seventh, </a:t>
            </a:r>
            <a:r>
              <a:rPr lang="en-GB" dirty="0" err="1" smtClean="0">
                <a:solidFill>
                  <a:srgbClr val="FF33CC"/>
                </a:solidFill>
              </a:rPr>
              <a:t>Eb</a:t>
            </a:r>
            <a:r>
              <a:rPr lang="en-GB" dirty="0" smtClean="0">
                <a:solidFill>
                  <a:srgbClr val="FF33CC"/>
                </a:solidFill>
              </a:rPr>
              <a:t> to </a:t>
            </a:r>
            <a:r>
              <a:rPr lang="en-GB" dirty="0" err="1" smtClean="0">
                <a:solidFill>
                  <a:srgbClr val="FF33CC"/>
                </a:solidFill>
              </a:rPr>
              <a:t>Ab</a:t>
            </a:r>
            <a:r>
              <a:rPr lang="en-GB" dirty="0" smtClean="0">
                <a:solidFill>
                  <a:srgbClr val="FF33CC"/>
                </a:solidFill>
              </a:rPr>
              <a:t> is a perfect 4</a:t>
            </a:r>
            <a:r>
              <a:rPr lang="en-GB" baseline="30000" dirty="0" smtClean="0">
                <a:solidFill>
                  <a:srgbClr val="FF33CC"/>
                </a:solidFill>
              </a:rPr>
              <a:t>th</a:t>
            </a:r>
            <a:r>
              <a:rPr lang="en-GB" dirty="0" smtClean="0">
                <a:solidFill>
                  <a:srgbClr val="FF33CC"/>
                </a:solidFill>
              </a:rPr>
              <a:t> and B to </a:t>
            </a:r>
            <a:r>
              <a:rPr lang="en-GB" dirty="0" err="1" smtClean="0">
                <a:solidFill>
                  <a:srgbClr val="FF33CC"/>
                </a:solidFill>
              </a:rPr>
              <a:t>Eb</a:t>
            </a:r>
            <a:r>
              <a:rPr lang="en-GB" dirty="0" smtClean="0">
                <a:solidFill>
                  <a:srgbClr val="FF33CC"/>
                </a:solidFill>
              </a:rPr>
              <a:t> is a diminished 4</a:t>
            </a:r>
            <a:r>
              <a:rPr lang="en-GB" baseline="30000" dirty="0" smtClean="0">
                <a:solidFill>
                  <a:srgbClr val="FF33CC"/>
                </a:solidFill>
              </a:rPr>
              <a:t>th </a:t>
            </a:r>
          </a:p>
          <a:p>
            <a:r>
              <a:rPr lang="en-GB" dirty="0" smtClean="0">
                <a:solidFill>
                  <a:srgbClr val="FF33CC"/>
                </a:solidFill>
              </a:rPr>
              <a:t>You can also see this vertically in bar 17 on the first beat - bass C to F, then the F to Bb are perfect 4ths as is the Bb to </a:t>
            </a:r>
            <a:r>
              <a:rPr lang="en-GB" dirty="0" err="1" smtClean="0">
                <a:solidFill>
                  <a:srgbClr val="FF33CC"/>
                </a:solidFill>
              </a:rPr>
              <a:t>Eb</a:t>
            </a:r>
            <a:r>
              <a:rPr lang="en-GB" dirty="0" smtClean="0">
                <a:solidFill>
                  <a:srgbClr val="FF33CC"/>
                </a:solidFill>
              </a:rPr>
              <a:t>.</a:t>
            </a:r>
          </a:p>
          <a:p>
            <a:endParaRPr lang="en-GB" dirty="0">
              <a:solidFill>
                <a:srgbClr val="FF33CC"/>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11 – 20: </a:t>
            </a:r>
            <a:br>
              <a:rPr lang="en-GB" dirty="0" smtClean="0">
                <a:solidFill>
                  <a:schemeClr val="bg1"/>
                </a:solidFill>
              </a:rPr>
            </a:br>
            <a:r>
              <a:rPr lang="en-GB" dirty="0" smtClean="0">
                <a:solidFill>
                  <a:schemeClr val="bg1"/>
                </a:solidFill>
              </a:rPr>
              <a:t>Central section of Star Wars theme</a:t>
            </a:r>
            <a:endParaRPr lang="en-GB" dirty="0"/>
          </a:p>
        </p:txBody>
      </p:sp>
      <p:sp>
        <p:nvSpPr>
          <p:cNvPr id="3" name="Content Placeholder 2"/>
          <p:cNvSpPr>
            <a:spLocks noGrp="1"/>
          </p:cNvSpPr>
          <p:nvPr>
            <p:ph idx="1"/>
          </p:nvPr>
        </p:nvSpPr>
        <p:spPr/>
        <p:txBody>
          <a:bodyPr>
            <a:normAutofit lnSpcReduction="10000"/>
          </a:bodyPr>
          <a:lstStyle/>
          <a:p>
            <a:pPr algn="ctr"/>
            <a:r>
              <a:rPr lang="en-GB" dirty="0" smtClean="0">
                <a:solidFill>
                  <a:srgbClr val="FF0000"/>
                </a:solidFill>
              </a:rPr>
              <a:t>The crescendo in bar 17 to </a:t>
            </a:r>
            <a:r>
              <a:rPr lang="en-GB" b="1" i="1" dirty="0" smtClean="0">
                <a:solidFill>
                  <a:srgbClr val="FF0000"/>
                </a:solidFill>
              </a:rPr>
              <a:t>ff </a:t>
            </a:r>
            <a:r>
              <a:rPr lang="en-GB" dirty="0" smtClean="0">
                <a:solidFill>
                  <a:srgbClr val="FF0000"/>
                </a:solidFill>
              </a:rPr>
              <a:t> </a:t>
            </a:r>
            <a:r>
              <a:rPr lang="en-GB" dirty="0" smtClean="0">
                <a:solidFill>
                  <a:schemeClr val="bg1"/>
                </a:solidFill>
              </a:rPr>
              <a:t>at bar 18 leads to a </a:t>
            </a:r>
            <a:r>
              <a:rPr lang="en-GB" dirty="0" smtClean="0">
                <a:solidFill>
                  <a:srgbClr val="FFFF00"/>
                </a:solidFill>
              </a:rPr>
              <a:t>full orchestra 3 bar linking section before the theme returns at bar 21</a:t>
            </a:r>
            <a:r>
              <a:rPr lang="en-GB" dirty="0" smtClean="0">
                <a:solidFill>
                  <a:schemeClr val="bg1"/>
                </a:solidFill>
              </a:rPr>
              <a:t>. </a:t>
            </a:r>
            <a:r>
              <a:rPr lang="en-GB" dirty="0" smtClean="0">
                <a:solidFill>
                  <a:schemeClr val="bg2">
                    <a:lumMod val="75000"/>
                  </a:schemeClr>
                </a:solidFill>
              </a:rPr>
              <a:t>Bar 18 is a strong contrary-motion </a:t>
            </a:r>
            <a:r>
              <a:rPr lang="en-GB" dirty="0" smtClean="0">
                <a:solidFill>
                  <a:srgbClr val="9954CC"/>
                </a:solidFill>
              </a:rPr>
              <a:t>dotted-rhythm figure </a:t>
            </a:r>
            <a:r>
              <a:rPr lang="en-GB" dirty="0" smtClean="0">
                <a:solidFill>
                  <a:srgbClr val="FF33CC"/>
                </a:solidFill>
              </a:rPr>
              <a:t>landing on a strong dominant 7</a:t>
            </a:r>
            <a:r>
              <a:rPr lang="en-GB" baseline="30000" dirty="0" smtClean="0">
                <a:solidFill>
                  <a:srgbClr val="FF33CC"/>
                </a:solidFill>
              </a:rPr>
              <a:t>th</a:t>
            </a:r>
            <a:r>
              <a:rPr lang="en-GB" dirty="0" smtClean="0">
                <a:solidFill>
                  <a:srgbClr val="FF33CC"/>
                </a:solidFill>
              </a:rPr>
              <a:t> chord at bar 19. </a:t>
            </a:r>
            <a:r>
              <a:rPr lang="en-GB" dirty="0" smtClean="0">
                <a:solidFill>
                  <a:srgbClr val="9954CC"/>
                </a:solidFill>
              </a:rPr>
              <a:t>The horns and lower brass pound out the chord in triplets, taken over by the trumpet and strings in bar 20. The slowing down in bar 20 (</a:t>
            </a:r>
            <a:r>
              <a:rPr lang="en-GB" b="1" dirty="0" smtClean="0">
                <a:solidFill>
                  <a:srgbClr val="9954CC"/>
                </a:solidFill>
              </a:rPr>
              <a:t>rit.) </a:t>
            </a:r>
            <a:r>
              <a:rPr lang="en-GB" dirty="0" smtClean="0">
                <a:solidFill>
                  <a:srgbClr val="9954CC"/>
                </a:solidFill>
              </a:rPr>
              <a:t>takes us straight into the opening section of the Star Wars theme again. </a:t>
            </a:r>
            <a:endParaRPr lang="en-GB" dirty="0">
              <a:solidFill>
                <a:srgbClr val="9954CC"/>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21 – 29: Reprise of the main Star Wars theme – Section A1</a:t>
            </a:r>
            <a:endParaRPr lang="en-GB" dirty="0">
              <a:solidFill>
                <a:schemeClr val="bg1"/>
              </a:solidFill>
            </a:endParaRPr>
          </a:p>
        </p:txBody>
      </p:sp>
      <p:sp>
        <p:nvSpPr>
          <p:cNvPr id="3" name="Content Placeholder 2"/>
          <p:cNvSpPr>
            <a:spLocks noGrp="1"/>
          </p:cNvSpPr>
          <p:nvPr>
            <p:ph idx="1"/>
          </p:nvPr>
        </p:nvSpPr>
        <p:spPr/>
        <p:txBody>
          <a:bodyPr>
            <a:normAutofit lnSpcReduction="10000"/>
          </a:bodyPr>
          <a:lstStyle/>
          <a:p>
            <a:pPr algn="ctr">
              <a:buNone/>
            </a:pPr>
            <a:r>
              <a:rPr lang="en-GB" dirty="0" smtClean="0">
                <a:solidFill>
                  <a:schemeClr val="bg2">
                    <a:lumMod val="75000"/>
                  </a:schemeClr>
                </a:solidFill>
              </a:rPr>
              <a:t>The theme is played by the full orchestra. The accompanying chords </a:t>
            </a:r>
            <a:r>
              <a:rPr lang="en-GB" dirty="0" smtClean="0">
                <a:solidFill>
                  <a:srgbClr val="9954CC"/>
                </a:solidFill>
              </a:rPr>
              <a:t>feature the triplet figuration and off-beat rhythms. See bar 23 as a good example of both of these features. </a:t>
            </a:r>
          </a:p>
          <a:p>
            <a:pPr algn="ctr">
              <a:buNone/>
            </a:pPr>
            <a:r>
              <a:rPr lang="en-GB" dirty="0" smtClean="0">
                <a:solidFill>
                  <a:srgbClr val="FF33CC"/>
                </a:solidFill>
              </a:rPr>
              <a:t>The bass reiterates strong tonic and dominant notes, Bb and F. </a:t>
            </a:r>
            <a:r>
              <a:rPr lang="en-GB" dirty="0" smtClean="0">
                <a:solidFill>
                  <a:srgbClr val="00B050"/>
                </a:solidFill>
              </a:rPr>
              <a:t>The section ends slightly differently this time at bars 28 and 29. The trumpet triplet figure at bar 28 now rises in pitch </a:t>
            </a:r>
            <a:r>
              <a:rPr lang="en-GB" dirty="0" smtClean="0">
                <a:solidFill>
                  <a:srgbClr val="FF33CC"/>
                </a:solidFill>
              </a:rPr>
              <a:t>to a dominant F major chord on beat 2. </a:t>
            </a:r>
            <a:endParaRPr lang="en-GB" dirty="0">
              <a:solidFill>
                <a:srgbClr val="FF33CC"/>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21 – 29: Reprise of the main Star Wars theme – Section A1</a:t>
            </a:r>
            <a:endParaRPr lang="en-GB" dirty="0"/>
          </a:p>
        </p:txBody>
      </p:sp>
      <p:sp>
        <p:nvSpPr>
          <p:cNvPr id="3" name="Content Placeholder 2"/>
          <p:cNvSpPr>
            <a:spLocks noGrp="1"/>
          </p:cNvSpPr>
          <p:nvPr>
            <p:ph idx="1"/>
          </p:nvPr>
        </p:nvSpPr>
        <p:spPr/>
        <p:txBody>
          <a:bodyPr>
            <a:normAutofit fontScale="85000" lnSpcReduction="10000"/>
          </a:bodyPr>
          <a:lstStyle/>
          <a:p>
            <a:pPr algn="ctr">
              <a:buNone/>
            </a:pPr>
            <a:r>
              <a:rPr lang="en-GB" dirty="0" smtClean="0">
                <a:solidFill>
                  <a:srgbClr val="9954CC"/>
                </a:solidFill>
              </a:rPr>
              <a:t>The beat 1 triplet chords </a:t>
            </a:r>
            <a:r>
              <a:rPr lang="en-GB" dirty="0" smtClean="0">
                <a:solidFill>
                  <a:srgbClr val="FF33CC"/>
                </a:solidFill>
              </a:rPr>
              <a:t>produce chromatic interest. Look at how the Bb is chromatic (not part of the key), but is followed by a B in the next chord. </a:t>
            </a:r>
          </a:p>
          <a:p>
            <a:pPr algn="ctr">
              <a:buNone/>
            </a:pPr>
            <a:r>
              <a:rPr lang="en-GB" dirty="0" smtClean="0">
                <a:solidFill>
                  <a:srgbClr val="00B050"/>
                </a:solidFill>
              </a:rPr>
              <a:t>The horns quote part of the melody </a:t>
            </a:r>
            <a:r>
              <a:rPr lang="en-GB" dirty="0" smtClean="0">
                <a:solidFill>
                  <a:srgbClr val="FF33CC"/>
                </a:solidFill>
              </a:rPr>
              <a:t>below the sustained dominant F major chord</a:t>
            </a:r>
            <a:r>
              <a:rPr lang="en-GB" dirty="0" smtClean="0">
                <a:solidFill>
                  <a:schemeClr val="bg1"/>
                </a:solidFill>
              </a:rPr>
              <a:t>. </a:t>
            </a:r>
            <a:r>
              <a:rPr lang="en-GB" dirty="0" smtClean="0">
                <a:solidFill>
                  <a:schemeClr val="bg2">
                    <a:lumMod val="75000"/>
                  </a:schemeClr>
                </a:solidFill>
              </a:rPr>
              <a:t>This melodic phrase stands out above the full orchestra as other parts have rests. This also helps the harp glissando to be heard in bar 29. </a:t>
            </a:r>
          </a:p>
          <a:p>
            <a:pPr algn="ctr">
              <a:buNone/>
            </a:pPr>
            <a:r>
              <a:rPr lang="en-GB" dirty="0" smtClean="0">
                <a:solidFill>
                  <a:srgbClr val="FFFF00"/>
                </a:solidFill>
              </a:rPr>
              <a:t>This is the end of the title theme tune and the ‘Rebel Blockade Runner’ section now starts with </a:t>
            </a:r>
            <a:r>
              <a:rPr lang="en-GB" dirty="0" smtClean="0">
                <a:solidFill>
                  <a:srgbClr val="FF33CC"/>
                </a:solidFill>
              </a:rPr>
              <a:t>a key change to 3 flats.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30 – 35: Link</a:t>
            </a:r>
            <a:endParaRPr lang="en-GB" dirty="0">
              <a:solidFill>
                <a:schemeClr val="bg1"/>
              </a:solidFill>
            </a:endParaRPr>
          </a:p>
        </p:txBody>
      </p:sp>
      <p:sp>
        <p:nvSpPr>
          <p:cNvPr id="3" name="Content Placeholder 2"/>
          <p:cNvSpPr>
            <a:spLocks noGrp="1"/>
          </p:cNvSpPr>
          <p:nvPr>
            <p:ph idx="1"/>
          </p:nvPr>
        </p:nvSpPr>
        <p:spPr/>
        <p:txBody>
          <a:bodyPr/>
          <a:lstStyle/>
          <a:p>
            <a:pPr algn="ctr">
              <a:buNone/>
            </a:pPr>
            <a:r>
              <a:rPr lang="en-GB" dirty="0" smtClean="0">
                <a:solidFill>
                  <a:schemeClr val="bg2">
                    <a:lumMod val="75000"/>
                  </a:schemeClr>
                </a:solidFill>
              </a:rPr>
              <a:t>Bars 30 – 35 have similar ingredients to the opening fanfare. </a:t>
            </a:r>
            <a:r>
              <a:rPr lang="en-GB" dirty="0" smtClean="0">
                <a:solidFill>
                  <a:srgbClr val="00B050"/>
                </a:solidFill>
              </a:rPr>
              <a:t>The strong repeating Fs in </a:t>
            </a:r>
            <a:r>
              <a:rPr lang="en-GB" dirty="0" smtClean="0">
                <a:solidFill>
                  <a:schemeClr val="bg2">
                    <a:lumMod val="75000"/>
                  </a:schemeClr>
                </a:solidFill>
              </a:rPr>
              <a:t>the bass continue as the brass play triplet broken-chord figurations. </a:t>
            </a:r>
            <a:r>
              <a:rPr lang="en-GB" dirty="0" smtClean="0">
                <a:solidFill>
                  <a:srgbClr val="FF33CC"/>
                </a:solidFill>
              </a:rPr>
              <a:t>Again, notice the build up 4ths in bar 30 over the bass F to add Bb, then </a:t>
            </a:r>
            <a:r>
              <a:rPr lang="en-GB" dirty="0" err="1" smtClean="0">
                <a:solidFill>
                  <a:srgbClr val="FF33CC"/>
                </a:solidFill>
              </a:rPr>
              <a:t>Eb</a:t>
            </a:r>
            <a:r>
              <a:rPr lang="en-GB" dirty="0" smtClean="0">
                <a:solidFill>
                  <a:srgbClr val="FF33CC"/>
                </a:solidFill>
              </a:rPr>
              <a:t>, then </a:t>
            </a:r>
            <a:r>
              <a:rPr lang="en-GB" dirty="0" err="1" smtClean="0">
                <a:solidFill>
                  <a:srgbClr val="FF33CC"/>
                </a:solidFill>
              </a:rPr>
              <a:t>Ab</a:t>
            </a:r>
            <a:r>
              <a:rPr lang="en-GB" dirty="0" smtClean="0">
                <a:solidFill>
                  <a:srgbClr val="FF33CC"/>
                </a:solidFill>
              </a:rPr>
              <a:t> in the brass triplets. As before, this creates </a:t>
            </a:r>
            <a:r>
              <a:rPr lang="en-GB" dirty="0" err="1" smtClean="0">
                <a:solidFill>
                  <a:srgbClr val="FF33CC"/>
                </a:solidFill>
              </a:rPr>
              <a:t>quartal</a:t>
            </a:r>
            <a:r>
              <a:rPr lang="en-GB" dirty="0" smtClean="0">
                <a:solidFill>
                  <a:srgbClr val="FF33CC"/>
                </a:solidFill>
              </a:rPr>
              <a:t> harmony. </a:t>
            </a:r>
            <a:endParaRPr lang="en-GB" dirty="0">
              <a:solidFill>
                <a:srgbClr val="FF33CC"/>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30 – 35: Link</a:t>
            </a:r>
            <a:endParaRPr lang="en-GB" dirty="0"/>
          </a:p>
        </p:txBody>
      </p:sp>
      <p:sp>
        <p:nvSpPr>
          <p:cNvPr id="3" name="Content Placeholder 2"/>
          <p:cNvSpPr>
            <a:spLocks noGrp="1"/>
          </p:cNvSpPr>
          <p:nvPr>
            <p:ph idx="1"/>
          </p:nvPr>
        </p:nvSpPr>
        <p:spPr/>
        <p:txBody>
          <a:bodyPr/>
          <a:lstStyle/>
          <a:p>
            <a:pPr algn="ctr">
              <a:buNone/>
            </a:pPr>
            <a:r>
              <a:rPr lang="en-GB" dirty="0" err="1" smtClean="0">
                <a:solidFill>
                  <a:srgbClr val="FF33CC"/>
                </a:solidFill>
              </a:rPr>
              <a:t>Quartal</a:t>
            </a:r>
            <a:r>
              <a:rPr lang="en-GB" dirty="0" smtClean="0">
                <a:solidFill>
                  <a:srgbClr val="FF33CC"/>
                </a:solidFill>
              </a:rPr>
              <a:t> harmony is used in the chords too. </a:t>
            </a:r>
          </a:p>
          <a:p>
            <a:pPr algn="ctr">
              <a:buNone/>
            </a:pPr>
            <a:r>
              <a:rPr lang="en-GB" dirty="0" smtClean="0">
                <a:solidFill>
                  <a:srgbClr val="FF33CC"/>
                </a:solidFill>
              </a:rPr>
              <a:t>Look at the last beat of bar 30. </a:t>
            </a:r>
          </a:p>
          <a:p>
            <a:pPr algn="ctr">
              <a:buNone/>
            </a:pPr>
            <a:r>
              <a:rPr lang="en-GB" dirty="0" smtClean="0">
                <a:solidFill>
                  <a:srgbClr val="9954CC"/>
                </a:solidFill>
              </a:rPr>
              <a:t>The strings take over the triplet idea, this time extending to sextuplet groupings </a:t>
            </a:r>
            <a:r>
              <a:rPr lang="en-GB" dirty="0" smtClean="0">
                <a:solidFill>
                  <a:srgbClr val="00B050"/>
                </a:solidFill>
              </a:rPr>
              <a:t>playing a swiftly ascending figure in (compound) 3rds. </a:t>
            </a:r>
            <a:r>
              <a:rPr lang="en-GB" dirty="0" smtClean="0">
                <a:solidFill>
                  <a:srgbClr val="FF0000"/>
                </a:solidFill>
              </a:rPr>
              <a:t>The trombone, tuba and timpani join in with a crescendo </a:t>
            </a:r>
            <a:r>
              <a:rPr lang="en-GB" dirty="0" smtClean="0">
                <a:solidFill>
                  <a:srgbClr val="FF33CC"/>
                </a:solidFill>
              </a:rPr>
              <a:t>on a chord made up mostly of 4ths at the end of bar 32.</a:t>
            </a:r>
            <a:endParaRPr lang="en-GB" dirty="0">
              <a:solidFill>
                <a:srgbClr val="FF33CC"/>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Sound to Picture</a:t>
            </a:r>
            <a:endParaRPr lang="en-GB" dirty="0">
              <a:solidFill>
                <a:schemeClr val="bg1"/>
              </a:solidFill>
            </a:endParaRPr>
          </a:p>
        </p:txBody>
      </p:sp>
      <p:sp>
        <p:nvSpPr>
          <p:cNvPr id="3" name="Content Placeholder 2"/>
          <p:cNvSpPr>
            <a:spLocks noGrp="1"/>
          </p:cNvSpPr>
          <p:nvPr>
            <p:ph idx="1"/>
          </p:nvPr>
        </p:nvSpPr>
        <p:spPr/>
        <p:txBody>
          <a:bodyPr>
            <a:normAutofit lnSpcReduction="10000"/>
          </a:bodyPr>
          <a:lstStyle/>
          <a:p>
            <a:pPr algn="ctr">
              <a:buNone/>
            </a:pPr>
            <a:r>
              <a:rPr lang="en-GB" dirty="0" smtClean="0">
                <a:solidFill>
                  <a:schemeClr val="bg1"/>
                </a:solidFill>
              </a:rPr>
              <a:t>The scene opens in silence until the words Star Wars flash onto the screen. This is the cue for the </a:t>
            </a:r>
            <a:r>
              <a:rPr lang="en-GB" dirty="0" smtClean="0">
                <a:solidFill>
                  <a:srgbClr val="FF0000"/>
                </a:solidFill>
              </a:rPr>
              <a:t>dramatic forte opening fanfare </a:t>
            </a:r>
            <a:r>
              <a:rPr lang="en-GB" dirty="0" smtClean="0">
                <a:solidFill>
                  <a:schemeClr val="bg1"/>
                </a:solidFill>
              </a:rPr>
              <a:t>and main theme music. Whilst this music is being played, the script on the screen roll forward, telling the background story. At the conclusion of the main theme at bar 30, </a:t>
            </a:r>
            <a:r>
              <a:rPr lang="en-GB" dirty="0" smtClean="0">
                <a:solidFill>
                  <a:schemeClr val="bg2">
                    <a:lumMod val="75000"/>
                  </a:schemeClr>
                </a:solidFill>
              </a:rPr>
              <a:t>the music becomes much more mysterious and static</a:t>
            </a:r>
            <a:r>
              <a:rPr lang="en-GB" dirty="0" smtClean="0">
                <a:solidFill>
                  <a:schemeClr val="bg1"/>
                </a:solidFill>
              </a:rPr>
              <a:t>. The words on the screen have passed by into space. </a:t>
            </a:r>
          </a:p>
          <a:p>
            <a:pPr>
              <a:buNone/>
            </a:pPr>
            <a:endParaRPr lang="en-GB"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30 – 35: Link</a:t>
            </a:r>
            <a:endParaRPr lang="en-GB" dirty="0"/>
          </a:p>
        </p:txBody>
      </p:sp>
      <p:sp>
        <p:nvSpPr>
          <p:cNvPr id="3" name="Content Placeholder 2"/>
          <p:cNvSpPr>
            <a:spLocks noGrp="1"/>
          </p:cNvSpPr>
          <p:nvPr>
            <p:ph idx="1"/>
          </p:nvPr>
        </p:nvSpPr>
        <p:spPr>
          <a:xfrm>
            <a:off x="457200" y="1268760"/>
            <a:ext cx="8229600" cy="5256584"/>
          </a:xfrm>
        </p:spPr>
        <p:txBody>
          <a:bodyPr>
            <a:normAutofit fontScale="85000" lnSpcReduction="20000"/>
          </a:bodyPr>
          <a:lstStyle/>
          <a:p>
            <a:pPr algn="ctr">
              <a:buNone/>
            </a:pPr>
            <a:r>
              <a:rPr lang="en-GB" dirty="0" smtClean="0">
                <a:solidFill>
                  <a:srgbClr val="FF33CC"/>
                </a:solidFill>
              </a:rPr>
              <a:t>The following 3 bars (bars 33-35) take us through some chromatic chords. </a:t>
            </a:r>
          </a:p>
          <a:p>
            <a:pPr algn="ctr">
              <a:buNone/>
            </a:pPr>
            <a:endParaRPr lang="en-GB" dirty="0" smtClean="0">
              <a:solidFill>
                <a:srgbClr val="FF33CC"/>
              </a:solidFill>
            </a:endParaRPr>
          </a:p>
          <a:p>
            <a:pPr algn="ctr">
              <a:buNone/>
            </a:pPr>
            <a:endParaRPr lang="en-GB" dirty="0" smtClean="0">
              <a:solidFill>
                <a:srgbClr val="FF33CC"/>
              </a:solidFill>
            </a:endParaRPr>
          </a:p>
          <a:p>
            <a:pPr algn="ctr">
              <a:buNone/>
            </a:pPr>
            <a:endParaRPr lang="en-GB" dirty="0" smtClean="0">
              <a:solidFill>
                <a:srgbClr val="FF33CC"/>
              </a:solidFill>
            </a:endParaRPr>
          </a:p>
          <a:p>
            <a:pPr algn="ctr">
              <a:buNone/>
            </a:pPr>
            <a:endParaRPr lang="en-GB" dirty="0" smtClean="0">
              <a:solidFill>
                <a:srgbClr val="FF33CC"/>
              </a:solidFill>
            </a:endParaRPr>
          </a:p>
          <a:p>
            <a:pPr algn="ctr">
              <a:buNone/>
            </a:pPr>
            <a:endParaRPr lang="en-GB" dirty="0" smtClean="0">
              <a:solidFill>
                <a:srgbClr val="FF33CC"/>
              </a:solidFill>
            </a:endParaRPr>
          </a:p>
          <a:p>
            <a:pPr algn="ctr">
              <a:buNone/>
            </a:pPr>
            <a:r>
              <a:rPr lang="en-GB" dirty="0" smtClean="0">
                <a:solidFill>
                  <a:srgbClr val="FF33CC"/>
                </a:solidFill>
              </a:rPr>
              <a:t>The chords help to unsettle us as the music moves from bright heroic major keys to dark and uncertain, even sinister, tonality. Above these chords the violins and harp play </a:t>
            </a:r>
            <a:r>
              <a:rPr lang="en-GB" dirty="0" smtClean="0">
                <a:solidFill>
                  <a:srgbClr val="9954CC"/>
                </a:solidFill>
              </a:rPr>
              <a:t>triplet and demisemiquaver broken chords </a:t>
            </a:r>
            <a:r>
              <a:rPr lang="en-GB" dirty="0" smtClean="0">
                <a:solidFill>
                  <a:srgbClr val="00B0F0"/>
                </a:solidFill>
              </a:rPr>
              <a:t>as the dynamic level gets softer and softer to reach piano in bar 36.</a:t>
            </a:r>
          </a:p>
          <a:p>
            <a:pPr algn="ctr">
              <a:buNone/>
            </a:pPr>
            <a:endParaRPr lang="en-GB" dirty="0" smtClean="0">
              <a:solidFill>
                <a:srgbClr val="FF33CC"/>
              </a:solidFill>
            </a:endParaRPr>
          </a:p>
          <a:p>
            <a:pPr algn="ctr">
              <a:buNone/>
            </a:pPr>
            <a:endParaRPr lang="en-GB" dirty="0">
              <a:solidFill>
                <a:srgbClr val="FF33CC"/>
              </a:solidFill>
            </a:endParaRPr>
          </a:p>
        </p:txBody>
      </p:sp>
      <p:graphicFrame>
        <p:nvGraphicFramePr>
          <p:cNvPr id="4" name="Table 3"/>
          <p:cNvGraphicFramePr>
            <a:graphicFrameLocks noGrp="1"/>
          </p:cNvGraphicFramePr>
          <p:nvPr/>
        </p:nvGraphicFramePr>
        <p:xfrm>
          <a:off x="1691680" y="2132856"/>
          <a:ext cx="6096000" cy="1798320"/>
        </p:xfrm>
        <a:graphic>
          <a:graphicData uri="http://schemas.openxmlformats.org/drawingml/2006/table">
            <a:tbl>
              <a:tblPr bandRow="1">
                <a:tableStyleId>{5C22544A-7EE6-4342-B048-85BDC9FD1C3A}</a:tableStyleId>
              </a:tblPr>
              <a:tblGrid>
                <a:gridCol w="6096000">
                  <a:extLst>
                    <a:ext uri="{9D8B030D-6E8A-4147-A177-3AD203B41FA5}">
                      <a16:colId xmlns:a16="http://schemas.microsoft.com/office/drawing/2014/main" val="20000"/>
                    </a:ext>
                  </a:extLst>
                </a:gridCol>
              </a:tblGrid>
              <a:tr h="370840">
                <a:tc>
                  <a:txBody>
                    <a:bodyPr/>
                    <a:lstStyle/>
                    <a:p>
                      <a:r>
                        <a:rPr lang="en-GB" sz="2000" b="1" dirty="0" smtClean="0"/>
                        <a:t>Bar 33</a:t>
                      </a:r>
                      <a:r>
                        <a:rPr lang="en-GB" sz="2000" dirty="0" smtClean="0"/>
                        <a:t>: is a Db chord,</a:t>
                      </a:r>
                      <a:r>
                        <a:rPr lang="en-GB" sz="2000" baseline="0" dirty="0" smtClean="0"/>
                        <a:t> Db – F – </a:t>
                      </a:r>
                      <a:r>
                        <a:rPr lang="en-GB" sz="2000" baseline="0" dirty="0" err="1" smtClean="0"/>
                        <a:t>Ab</a:t>
                      </a:r>
                      <a:r>
                        <a:rPr lang="en-GB" sz="2000" baseline="0" dirty="0" smtClean="0"/>
                        <a:t> plus the major 7</a:t>
                      </a:r>
                      <a:r>
                        <a:rPr lang="en-GB" sz="2000" baseline="30000" dirty="0" smtClean="0"/>
                        <a:t>th</a:t>
                      </a:r>
                      <a:r>
                        <a:rPr lang="en-GB" sz="2000" baseline="0" dirty="0" smtClean="0"/>
                        <a:t> (C) and sharpened ninth  (</a:t>
                      </a:r>
                      <a:r>
                        <a:rPr lang="en-GB" sz="2000" baseline="0" dirty="0" err="1" smtClean="0"/>
                        <a:t>Eb</a:t>
                      </a:r>
                      <a:r>
                        <a:rPr lang="en-GB" sz="2000" baseline="0" dirty="0" smtClean="0"/>
                        <a:t>) giving us the chord Dbmaj7#9</a:t>
                      </a:r>
                    </a:p>
                    <a:p>
                      <a:r>
                        <a:rPr lang="en-GB" sz="2000" baseline="0" dirty="0" smtClean="0"/>
                        <a:t>(Db – F – </a:t>
                      </a:r>
                      <a:r>
                        <a:rPr lang="en-GB" sz="2000" baseline="0" dirty="0" err="1" smtClean="0"/>
                        <a:t>Ab</a:t>
                      </a:r>
                      <a:r>
                        <a:rPr lang="en-GB" sz="2000" baseline="0" dirty="0" smtClean="0"/>
                        <a:t> – C – </a:t>
                      </a:r>
                      <a:r>
                        <a:rPr lang="en-GB" sz="2000" baseline="0" dirty="0" err="1" smtClean="0"/>
                        <a:t>Eb</a:t>
                      </a:r>
                      <a:r>
                        <a:rPr lang="en-GB" sz="2000" baseline="0" dirty="0" smtClean="0"/>
                        <a:t>)</a:t>
                      </a:r>
                      <a:endParaRPr lang="en-GB" sz="2000" dirty="0"/>
                    </a:p>
                  </a:txBody>
                  <a:tcPr/>
                </a:tc>
                <a:extLst>
                  <a:ext uri="{0D108BD9-81ED-4DB2-BD59-A6C34878D82A}">
                    <a16:rowId xmlns:a16="http://schemas.microsoft.com/office/drawing/2014/main" val="10000"/>
                  </a:ext>
                </a:extLst>
              </a:tr>
              <a:tr h="370840">
                <a:tc>
                  <a:txBody>
                    <a:bodyPr/>
                    <a:lstStyle/>
                    <a:p>
                      <a:r>
                        <a:rPr lang="en-GB" sz="2000" b="1" dirty="0" smtClean="0"/>
                        <a:t>Bar 34: </a:t>
                      </a:r>
                      <a:r>
                        <a:rPr lang="en-GB" sz="2000" dirty="0" smtClean="0"/>
                        <a:t>is an unrelated</a:t>
                      </a:r>
                      <a:r>
                        <a:rPr lang="en-GB" sz="2000" baseline="0" dirty="0" smtClean="0"/>
                        <a:t> chord of A minor</a:t>
                      </a:r>
                      <a:endParaRPr lang="en-GB" sz="2000" dirty="0"/>
                    </a:p>
                  </a:txBody>
                  <a:tcPr/>
                </a:tc>
                <a:extLst>
                  <a:ext uri="{0D108BD9-81ED-4DB2-BD59-A6C34878D82A}">
                    <a16:rowId xmlns:a16="http://schemas.microsoft.com/office/drawing/2014/main" val="10001"/>
                  </a:ext>
                </a:extLst>
              </a:tr>
              <a:tr h="370840">
                <a:tc>
                  <a:txBody>
                    <a:bodyPr/>
                    <a:lstStyle/>
                    <a:p>
                      <a:r>
                        <a:rPr lang="en-GB" sz="2000" b="1" dirty="0" smtClean="0"/>
                        <a:t>Bar 35:</a:t>
                      </a:r>
                      <a:r>
                        <a:rPr lang="en-GB" sz="2000" b="1" baseline="0" dirty="0" smtClean="0"/>
                        <a:t> </a:t>
                      </a:r>
                      <a:r>
                        <a:rPr lang="en-GB" sz="2000" dirty="0" smtClean="0"/>
                        <a:t>is an augmented chord of </a:t>
                      </a:r>
                      <a:r>
                        <a:rPr lang="en-GB" sz="2000" dirty="0" err="1" smtClean="0"/>
                        <a:t>Ab</a:t>
                      </a:r>
                      <a:r>
                        <a:rPr lang="en-GB" sz="2000" dirty="0" smtClean="0"/>
                        <a:t> – C – E natural</a:t>
                      </a:r>
                      <a:endParaRPr lang="en-GB" sz="2000" dirty="0"/>
                    </a:p>
                  </a:txBody>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30 – 35: Link</a:t>
            </a:r>
            <a:endParaRPr lang="en-GB" dirty="0"/>
          </a:p>
        </p:txBody>
      </p:sp>
      <p:pic>
        <p:nvPicPr>
          <p:cNvPr id="4" name="Content Placeholder 3" descr="sw bar 33-35.bmp"/>
          <p:cNvPicPr>
            <a:picLocks noGrp="1" noChangeAspect="1"/>
          </p:cNvPicPr>
          <p:nvPr>
            <p:ph idx="1"/>
          </p:nvPr>
        </p:nvPicPr>
        <p:blipFill>
          <a:blip r:embed="rId2" cstate="print"/>
          <a:stretch>
            <a:fillRect/>
          </a:stretch>
        </p:blipFill>
        <p:spPr>
          <a:xfrm>
            <a:off x="770580" y="1268760"/>
            <a:ext cx="7617844" cy="5289451"/>
          </a:xfr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36 – 38: Rebel Blockade Runner</a:t>
            </a:r>
            <a:endParaRPr lang="en-GB" dirty="0">
              <a:solidFill>
                <a:schemeClr val="bg1"/>
              </a:solidFill>
            </a:endParaRPr>
          </a:p>
        </p:txBody>
      </p:sp>
      <p:sp>
        <p:nvSpPr>
          <p:cNvPr id="3" name="Content Placeholder 2"/>
          <p:cNvSpPr>
            <a:spLocks noGrp="1"/>
          </p:cNvSpPr>
          <p:nvPr>
            <p:ph idx="1"/>
          </p:nvPr>
        </p:nvSpPr>
        <p:spPr/>
        <p:txBody>
          <a:bodyPr/>
          <a:lstStyle/>
          <a:p>
            <a:pPr algn="ctr">
              <a:buNone/>
            </a:pPr>
            <a:r>
              <a:rPr lang="en-GB" dirty="0" smtClean="0">
                <a:solidFill>
                  <a:srgbClr val="00B0F0"/>
                </a:solidFill>
              </a:rPr>
              <a:t>These are three very quiet bars in what is generally a very loud piece. </a:t>
            </a:r>
            <a:r>
              <a:rPr lang="en-GB" dirty="0" smtClean="0">
                <a:solidFill>
                  <a:srgbClr val="9954CC"/>
                </a:solidFill>
              </a:rPr>
              <a:t>Note values have lengthened to make these three bars feel almost static and ‘</a:t>
            </a:r>
            <a:r>
              <a:rPr lang="en-GB" dirty="0" err="1" smtClean="0">
                <a:solidFill>
                  <a:srgbClr val="9954CC"/>
                </a:solidFill>
              </a:rPr>
              <a:t>spacy</a:t>
            </a:r>
            <a:r>
              <a:rPr lang="en-GB" dirty="0" smtClean="0">
                <a:solidFill>
                  <a:srgbClr val="9954CC"/>
                </a:solidFill>
              </a:rPr>
              <a:t>’. </a:t>
            </a:r>
            <a:r>
              <a:rPr lang="en-GB" dirty="0" smtClean="0">
                <a:solidFill>
                  <a:schemeClr val="bg2">
                    <a:lumMod val="75000"/>
                  </a:schemeClr>
                </a:solidFill>
              </a:rPr>
              <a:t>The space feel is achieved by the very high pitch of the piccolo. All other parts are in the treble clef, with simple accompaniment from the harp and sustained and tied C major Woodwind chords.</a:t>
            </a:r>
            <a:endParaRPr lang="en-GB" dirty="0">
              <a:solidFill>
                <a:schemeClr val="bg2">
                  <a:lumMod val="75000"/>
                </a:schemeClr>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36 – 38: Rebel Blockade Runner</a:t>
            </a:r>
            <a:endParaRPr lang="en-GB" dirty="0"/>
          </a:p>
        </p:txBody>
      </p:sp>
      <p:pic>
        <p:nvPicPr>
          <p:cNvPr id="4" name="Content Placeholder 3" descr="sw bar  - 39.bmp"/>
          <p:cNvPicPr>
            <a:picLocks noGrp="1" noChangeAspect="1"/>
          </p:cNvPicPr>
          <p:nvPr>
            <p:ph idx="1"/>
          </p:nvPr>
        </p:nvPicPr>
        <p:blipFill>
          <a:blip r:embed="rId2" cstate="print"/>
          <a:stretch>
            <a:fillRect/>
          </a:stretch>
        </p:blipFill>
        <p:spPr>
          <a:xfrm>
            <a:off x="107504" y="2204864"/>
            <a:ext cx="8928992" cy="2693657"/>
          </a:xfr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bg1"/>
                </a:solidFill>
              </a:rPr>
              <a:t>Bars 36 – 38: Rebel Blockade Runner</a:t>
            </a:r>
            <a:endParaRPr lang="en-GB" dirty="0"/>
          </a:p>
        </p:txBody>
      </p:sp>
      <p:sp>
        <p:nvSpPr>
          <p:cNvPr id="3" name="Content Placeholder 2"/>
          <p:cNvSpPr>
            <a:spLocks noGrp="1"/>
          </p:cNvSpPr>
          <p:nvPr>
            <p:ph idx="1"/>
          </p:nvPr>
        </p:nvSpPr>
        <p:spPr/>
        <p:txBody>
          <a:bodyPr/>
          <a:lstStyle/>
          <a:p>
            <a:pPr algn="ctr">
              <a:buNone/>
            </a:pPr>
            <a:r>
              <a:rPr lang="en-GB" dirty="0" smtClean="0">
                <a:solidFill>
                  <a:srgbClr val="FFC000"/>
                </a:solidFill>
              </a:rPr>
              <a:t>In the flute part the high C trills add to the eeriness of the music at this point. </a:t>
            </a:r>
            <a:r>
              <a:rPr lang="en-GB" dirty="0" smtClean="0">
                <a:solidFill>
                  <a:srgbClr val="9954CC"/>
                </a:solidFill>
              </a:rPr>
              <a:t>Notice that the sextuplet grouping is still present in the piccolo melody. </a:t>
            </a:r>
            <a:r>
              <a:rPr lang="en-GB" dirty="0" smtClean="0">
                <a:solidFill>
                  <a:srgbClr val="FF33CC"/>
                </a:solidFill>
              </a:rPr>
              <a:t>During this section of music the harmonic rhythm, slows down.  </a:t>
            </a:r>
          </a:p>
          <a:p>
            <a:pPr algn="ctr">
              <a:buNone/>
            </a:pPr>
            <a:r>
              <a:rPr lang="en-GB" dirty="0" smtClean="0">
                <a:solidFill>
                  <a:srgbClr val="00B050"/>
                </a:solidFill>
              </a:rPr>
              <a:t>The tonality of this section is based on a six-note scale (</a:t>
            </a:r>
            <a:r>
              <a:rPr lang="en-GB" dirty="0" err="1" smtClean="0">
                <a:solidFill>
                  <a:srgbClr val="00B050"/>
                </a:solidFill>
              </a:rPr>
              <a:t>hexatonic</a:t>
            </a:r>
            <a:r>
              <a:rPr lang="en-GB" dirty="0" smtClean="0">
                <a:solidFill>
                  <a:srgbClr val="00B050"/>
                </a:solidFill>
              </a:rPr>
              <a:t>). This tonality also features in </a:t>
            </a:r>
            <a:r>
              <a:rPr lang="en-GB" b="1" i="1" dirty="0" smtClean="0">
                <a:solidFill>
                  <a:srgbClr val="00B050"/>
                </a:solidFill>
              </a:rPr>
              <a:t>Defying Gravity</a:t>
            </a:r>
            <a:r>
              <a:rPr lang="en-GB" dirty="0" smtClean="0">
                <a:solidFill>
                  <a:srgbClr val="00B050"/>
                </a:solidFill>
              </a:rPr>
              <a:t>. </a:t>
            </a:r>
            <a:endParaRPr lang="en-GB" dirty="0">
              <a:solidFill>
                <a:srgbClr val="00B05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39 – 41 : Link</a:t>
            </a:r>
            <a:endParaRPr lang="en-GB" dirty="0">
              <a:solidFill>
                <a:schemeClr val="bg1"/>
              </a:solidFill>
            </a:endParaRPr>
          </a:p>
        </p:txBody>
      </p:sp>
      <p:sp>
        <p:nvSpPr>
          <p:cNvPr id="3" name="Content Placeholder 2"/>
          <p:cNvSpPr>
            <a:spLocks noGrp="1"/>
          </p:cNvSpPr>
          <p:nvPr>
            <p:ph idx="1"/>
          </p:nvPr>
        </p:nvSpPr>
        <p:spPr>
          <a:xfrm>
            <a:off x="457200" y="1600200"/>
            <a:ext cx="8229600" cy="4997152"/>
          </a:xfrm>
        </p:spPr>
        <p:txBody>
          <a:bodyPr>
            <a:normAutofit fontScale="92500" lnSpcReduction="10000"/>
          </a:bodyPr>
          <a:lstStyle/>
          <a:p>
            <a:pPr algn="ctr">
              <a:buNone/>
            </a:pPr>
            <a:r>
              <a:rPr lang="en-GB" dirty="0" smtClean="0">
                <a:solidFill>
                  <a:srgbClr val="FFFF00"/>
                </a:solidFill>
              </a:rPr>
              <a:t>Another 3 bar link suddenly propels the music forward. </a:t>
            </a:r>
            <a:r>
              <a:rPr lang="en-GB" dirty="0" smtClean="0">
                <a:solidFill>
                  <a:srgbClr val="FF0000"/>
                </a:solidFill>
              </a:rPr>
              <a:t>This literally interrupts the quiet reflective bars with a sudden jolt to forte in bar 39 by the strings and brass chords. </a:t>
            </a:r>
            <a:r>
              <a:rPr lang="en-GB" dirty="0" smtClean="0">
                <a:solidFill>
                  <a:srgbClr val="9954CC"/>
                </a:solidFill>
              </a:rPr>
              <a:t>The sextuplet groupings take flight as the patterns ascend in pitch. The bass part repeats each two beats as an </a:t>
            </a:r>
            <a:r>
              <a:rPr lang="en-GB" dirty="0" err="1" smtClean="0">
                <a:solidFill>
                  <a:srgbClr val="9954CC"/>
                </a:solidFill>
              </a:rPr>
              <a:t>ostinato</a:t>
            </a:r>
            <a:r>
              <a:rPr lang="en-GB" dirty="0" smtClean="0">
                <a:solidFill>
                  <a:srgbClr val="9954CC"/>
                </a:solidFill>
              </a:rPr>
              <a:t>. </a:t>
            </a:r>
            <a:r>
              <a:rPr lang="en-GB" dirty="0" smtClean="0">
                <a:solidFill>
                  <a:srgbClr val="FF33CC"/>
                </a:solidFill>
              </a:rPr>
              <a:t>The brass build up an unrelated C major chord (in 2</a:t>
            </a:r>
            <a:r>
              <a:rPr lang="en-GB" baseline="30000" dirty="0" smtClean="0">
                <a:solidFill>
                  <a:srgbClr val="FF33CC"/>
                </a:solidFill>
              </a:rPr>
              <a:t>nd</a:t>
            </a:r>
            <a:r>
              <a:rPr lang="en-GB" dirty="0" smtClean="0">
                <a:solidFill>
                  <a:srgbClr val="FF33CC"/>
                </a:solidFill>
              </a:rPr>
              <a:t> inversion), creating a sense of drama and expectation. </a:t>
            </a:r>
            <a:r>
              <a:rPr lang="en-GB" dirty="0" smtClean="0">
                <a:solidFill>
                  <a:srgbClr val="FF0000"/>
                </a:solidFill>
              </a:rPr>
              <a:t>The dynamics crescendo throughout bar 41 to herald the final section of music. </a:t>
            </a:r>
            <a:endParaRPr lang="en-GB" dirty="0">
              <a:solidFill>
                <a:srgbClr val="FF0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42 - 56</a:t>
            </a:r>
            <a:endParaRPr lang="en-GB" dirty="0">
              <a:solidFill>
                <a:schemeClr val="bg1"/>
              </a:solidFill>
            </a:endParaRPr>
          </a:p>
        </p:txBody>
      </p:sp>
      <p:sp>
        <p:nvSpPr>
          <p:cNvPr id="3" name="Content Placeholder 2"/>
          <p:cNvSpPr>
            <a:spLocks noGrp="1"/>
          </p:cNvSpPr>
          <p:nvPr>
            <p:ph idx="1"/>
          </p:nvPr>
        </p:nvSpPr>
        <p:spPr/>
        <p:txBody>
          <a:bodyPr/>
          <a:lstStyle/>
          <a:p>
            <a:pPr algn="ctr">
              <a:buNone/>
            </a:pPr>
            <a:r>
              <a:rPr lang="en-GB" dirty="0" smtClean="0">
                <a:solidFill>
                  <a:schemeClr val="bg2">
                    <a:lumMod val="75000"/>
                  </a:schemeClr>
                </a:solidFill>
              </a:rPr>
              <a:t>Following the dramatic build up in texture in the previous three bars, the bare octave Cs of bar 42 temporarily take the heat out of the music. </a:t>
            </a:r>
            <a:r>
              <a:rPr lang="en-GB" dirty="0" smtClean="0">
                <a:solidFill>
                  <a:srgbClr val="FF0000"/>
                </a:solidFill>
              </a:rPr>
              <a:t>However, marked </a:t>
            </a:r>
            <a:r>
              <a:rPr lang="en-GB" b="1" i="1" dirty="0" smtClean="0">
                <a:solidFill>
                  <a:srgbClr val="FF0000"/>
                </a:solidFill>
              </a:rPr>
              <a:t>ff, </a:t>
            </a:r>
            <a:r>
              <a:rPr lang="en-GB" dirty="0" smtClean="0">
                <a:solidFill>
                  <a:srgbClr val="FF0000"/>
                </a:solidFill>
              </a:rPr>
              <a:t>the timpani and basses pound out</a:t>
            </a:r>
            <a:r>
              <a:rPr lang="en-GB" dirty="0" smtClean="0">
                <a:solidFill>
                  <a:schemeClr val="bg1"/>
                </a:solidFill>
              </a:rPr>
              <a:t> </a:t>
            </a:r>
            <a:r>
              <a:rPr lang="en-GB" dirty="0" smtClean="0">
                <a:solidFill>
                  <a:srgbClr val="9954CC"/>
                </a:solidFill>
              </a:rPr>
              <a:t>a military sounding rhythm </a:t>
            </a:r>
            <a:r>
              <a:rPr lang="en-GB" dirty="0" smtClean="0">
                <a:solidFill>
                  <a:schemeClr val="bg2">
                    <a:lumMod val="75000"/>
                  </a:schemeClr>
                </a:solidFill>
              </a:rPr>
              <a:t>to the accompaniment of </a:t>
            </a:r>
            <a:r>
              <a:rPr lang="en-GB" dirty="0" err="1" smtClean="0">
                <a:solidFill>
                  <a:schemeClr val="bg2">
                    <a:lumMod val="75000"/>
                  </a:schemeClr>
                </a:solidFill>
              </a:rPr>
              <a:t>tutti</a:t>
            </a:r>
            <a:r>
              <a:rPr lang="en-GB" dirty="0" smtClean="0">
                <a:solidFill>
                  <a:schemeClr val="bg2">
                    <a:lumMod val="75000"/>
                  </a:schemeClr>
                </a:solidFill>
              </a:rPr>
              <a:t> (full orchestra) chords. </a:t>
            </a:r>
            <a:r>
              <a:rPr lang="en-GB" dirty="0" smtClean="0">
                <a:solidFill>
                  <a:srgbClr val="FF33CC"/>
                </a:solidFill>
              </a:rPr>
              <a:t>The bass of the entire last section is centred on a long repeated pedal C (replaced twice with the dominant G).</a:t>
            </a:r>
            <a:endParaRPr lang="en-GB" dirty="0">
              <a:solidFill>
                <a:srgbClr val="FF33CC"/>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42 - 56</a:t>
            </a:r>
            <a:endParaRPr lang="en-GB" dirty="0"/>
          </a:p>
        </p:txBody>
      </p:sp>
      <p:sp>
        <p:nvSpPr>
          <p:cNvPr id="3" name="Content Placeholder 2"/>
          <p:cNvSpPr>
            <a:spLocks noGrp="1"/>
          </p:cNvSpPr>
          <p:nvPr>
            <p:ph idx="1"/>
          </p:nvPr>
        </p:nvSpPr>
        <p:spPr/>
        <p:txBody>
          <a:bodyPr>
            <a:normAutofit fontScale="92500"/>
          </a:bodyPr>
          <a:lstStyle/>
          <a:p>
            <a:pPr algn="ctr">
              <a:buNone/>
            </a:pPr>
            <a:r>
              <a:rPr lang="en-GB" dirty="0" smtClean="0">
                <a:solidFill>
                  <a:srgbClr val="FF33CC"/>
                </a:solidFill>
              </a:rPr>
              <a:t>The chords are quite chromatic. For instance, in bar 43 there is a Bb chord followed by a G major chord followed by a Db major chord. The common denominator is that they are </a:t>
            </a:r>
            <a:r>
              <a:rPr lang="en-GB" b="1" i="1" dirty="0" smtClean="0">
                <a:solidFill>
                  <a:srgbClr val="FF33CC"/>
                </a:solidFill>
              </a:rPr>
              <a:t>all major chords</a:t>
            </a:r>
            <a:r>
              <a:rPr lang="en-GB" dirty="0" smtClean="0">
                <a:solidFill>
                  <a:srgbClr val="FF33CC"/>
                </a:solidFill>
              </a:rPr>
              <a:t> adding strength to this final section. </a:t>
            </a:r>
          </a:p>
          <a:p>
            <a:pPr algn="ctr">
              <a:buNone/>
            </a:pPr>
            <a:r>
              <a:rPr lang="en-GB" dirty="0" smtClean="0">
                <a:solidFill>
                  <a:srgbClr val="9954CC"/>
                </a:solidFill>
              </a:rPr>
              <a:t>The metre changes to ¾ at bar 44 and the triplet chords dominate. From this point to the end, rhythm and </a:t>
            </a:r>
            <a:r>
              <a:rPr lang="en-GB" dirty="0" smtClean="0">
                <a:solidFill>
                  <a:srgbClr val="FF33CC"/>
                </a:solidFill>
              </a:rPr>
              <a:t>harmony rather than melody conjure up a warlike feel. </a:t>
            </a:r>
            <a:endParaRPr lang="en-GB" dirty="0">
              <a:solidFill>
                <a:srgbClr val="FF33CC"/>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42 - 56</a:t>
            </a:r>
            <a:endParaRPr lang="en-GB" dirty="0"/>
          </a:p>
        </p:txBody>
      </p:sp>
      <p:pic>
        <p:nvPicPr>
          <p:cNvPr id="4" name="Content Placeholder 3" descr="sw bar 44 - 48.bmp"/>
          <p:cNvPicPr>
            <a:picLocks noGrp="1" noChangeAspect="1"/>
          </p:cNvPicPr>
          <p:nvPr>
            <p:ph idx="1"/>
          </p:nvPr>
        </p:nvPicPr>
        <p:blipFill>
          <a:blip r:embed="rId2" cstate="print"/>
          <a:stretch>
            <a:fillRect/>
          </a:stretch>
        </p:blipFill>
        <p:spPr>
          <a:xfrm>
            <a:off x="575894" y="1340768"/>
            <a:ext cx="8172570" cy="4857403"/>
          </a:xfr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42 - 56</a:t>
            </a:r>
            <a:endParaRPr lang="en-GB" dirty="0"/>
          </a:p>
        </p:txBody>
      </p:sp>
      <p:sp>
        <p:nvSpPr>
          <p:cNvPr id="3" name="Content Placeholder 2"/>
          <p:cNvSpPr>
            <a:spLocks noGrp="1"/>
          </p:cNvSpPr>
          <p:nvPr>
            <p:ph idx="1"/>
          </p:nvPr>
        </p:nvSpPr>
        <p:spPr/>
        <p:txBody>
          <a:bodyPr>
            <a:normAutofit lnSpcReduction="10000"/>
          </a:bodyPr>
          <a:lstStyle/>
          <a:p>
            <a:pPr algn="ctr">
              <a:buNone/>
            </a:pPr>
            <a:r>
              <a:rPr lang="en-GB" dirty="0" smtClean="0">
                <a:solidFill>
                  <a:srgbClr val="FF33CC"/>
                </a:solidFill>
              </a:rPr>
              <a:t>From bar 43 up to the end of bar 50 the music comprises just one chord, added to in rising pitches. The notes are C – Db – F – G. Within this chord are two sets of 4ths, C – F (perfect 4</a:t>
            </a:r>
            <a:r>
              <a:rPr lang="en-GB" baseline="30000" dirty="0" smtClean="0">
                <a:solidFill>
                  <a:srgbClr val="FF33CC"/>
                </a:solidFill>
              </a:rPr>
              <a:t>th</a:t>
            </a:r>
            <a:r>
              <a:rPr lang="en-GB" dirty="0" smtClean="0">
                <a:solidFill>
                  <a:srgbClr val="FF33CC"/>
                </a:solidFill>
              </a:rPr>
              <a:t>) and Db – G (augmented 4</a:t>
            </a:r>
            <a:r>
              <a:rPr lang="en-GB" baseline="30000" dirty="0" smtClean="0">
                <a:solidFill>
                  <a:srgbClr val="FF33CC"/>
                </a:solidFill>
              </a:rPr>
              <a:t>th</a:t>
            </a:r>
            <a:r>
              <a:rPr lang="en-GB" dirty="0" smtClean="0">
                <a:solidFill>
                  <a:srgbClr val="FF33CC"/>
                </a:solidFill>
              </a:rPr>
              <a:t>).</a:t>
            </a:r>
          </a:p>
          <a:p>
            <a:pPr algn="ctr">
              <a:buNone/>
            </a:pPr>
            <a:endParaRPr lang="en-GB" dirty="0" smtClean="0">
              <a:solidFill>
                <a:srgbClr val="9954CC"/>
              </a:solidFill>
            </a:endParaRPr>
          </a:p>
          <a:p>
            <a:pPr algn="ctr">
              <a:buNone/>
            </a:pPr>
            <a:r>
              <a:rPr lang="en-GB" dirty="0" smtClean="0">
                <a:solidFill>
                  <a:srgbClr val="9954CC"/>
                </a:solidFill>
              </a:rPr>
              <a:t>The music grinds to a dramatic stop and pause on the last beat of bar 50 with a three bar </a:t>
            </a:r>
            <a:r>
              <a:rPr lang="en-GB" dirty="0" err="1" smtClean="0">
                <a:solidFill>
                  <a:srgbClr val="9954CC"/>
                </a:solidFill>
              </a:rPr>
              <a:t>ritardando</a:t>
            </a:r>
            <a:r>
              <a:rPr lang="en-GB" dirty="0" smtClean="0">
                <a:solidFill>
                  <a:srgbClr val="9954CC"/>
                </a:solidFill>
              </a:rPr>
              <a:t>. </a:t>
            </a:r>
            <a:endParaRPr lang="en-GB" dirty="0">
              <a:solidFill>
                <a:srgbClr val="9954CC"/>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Sound to Picture</a:t>
            </a:r>
            <a:endParaRPr lang="en-GB" dirty="0">
              <a:solidFill>
                <a:schemeClr val="bg1"/>
              </a:solidFill>
            </a:endParaRPr>
          </a:p>
        </p:txBody>
      </p:sp>
      <p:sp>
        <p:nvSpPr>
          <p:cNvPr id="3" name="Content Placeholder 2"/>
          <p:cNvSpPr>
            <a:spLocks noGrp="1"/>
          </p:cNvSpPr>
          <p:nvPr>
            <p:ph idx="1"/>
          </p:nvPr>
        </p:nvSpPr>
        <p:spPr/>
        <p:txBody>
          <a:bodyPr/>
          <a:lstStyle/>
          <a:p>
            <a:pPr algn="ctr">
              <a:buNone/>
            </a:pPr>
            <a:r>
              <a:rPr lang="en-GB" dirty="0" smtClean="0">
                <a:solidFill>
                  <a:schemeClr val="bg2">
                    <a:lumMod val="75000"/>
                  </a:schemeClr>
                </a:solidFill>
              </a:rPr>
              <a:t>The texture is light and we hear a solo piccolo and string accompaniment. </a:t>
            </a:r>
            <a:r>
              <a:rPr lang="en-GB" dirty="0" smtClean="0">
                <a:solidFill>
                  <a:schemeClr val="bg1"/>
                </a:solidFill>
              </a:rPr>
              <a:t>As the camera then focuses on the Death Star, there is a change of mood again as the string  writing </a:t>
            </a:r>
            <a:r>
              <a:rPr lang="en-GB" dirty="0" smtClean="0">
                <a:solidFill>
                  <a:srgbClr val="FF0000"/>
                </a:solidFill>
              </a:rPr>
              <a:t>rises in pitch and dynamic level until at bar 51 there is a passage in forte octaves and strong brass chords. </a:t>
            </a:r>
            <a:r>
              <a:rPr lang="en-GB" dirty="0" smtClean="0">
                <a:solidFill>
                  <a:schemeClr val="bg1"/>
                </a:solidFill>
              </a:rPr>
              <a:t>The picture changes to the Rebel Blockade Runner being chased by an Imperial Star Destroyer. The adventure begins...</a:t>
            </a:r>
            <a:endParaRPr lang="en-GB"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51- 60: Codetta</a:t>
            </a:r>
            <a:endParaRPr lang="en-GB" dirty="0">
              <a:solidFill>
                <a:schemeClr val="bg1"/>
              </a:solidFill>
            </a:endParaRPr>
          </a:p>
        </p:txBody>
      </p:sp>
      <p:sp>
        <p:nvSpPr>
          <p:cNvPr id="3" name="Content Placeholder 2"/>
          <p:cNvSpPr>
            <a:spLocks noGrp="1"/>
          </p:cNvSpPr>
          <p:nvPr>
            <p:ph idx="1"/>
          </p:nvPr>
        </p:nvSpPr>
        <p:spPr/>
        <p:txBody>
          <a:bodyPr>
            <a:normAutofit fontScale="92500"/>
          </a:bodyPr>
          <a:lstStyle/>
          <a:p>
            <a:pPr algn="ctr">
              <a:buNone/>
            </a:pPr>
            <a:r>
              <a:rPr lang="en-GB" dirty="0" smtClean="0">
                <a:solidFill>
                  <a:srgbClr val="9954CC"/>
                </a:solidFill>
              </a:rPr>
              <a:t>These last few bars return to a very fast tempo. Each bar contains a rhythm of two crotchets and a group of triplet quavers. These form a driving </a:t>
            </a:r>
            <a:r>
              <a:rPr lang="en-GB" dirty="0" err="1" smtClean="0">
                <a:solidFill>
                  <a:srgbClr val="9954CC"/>
                </a:solidFill>
              </a:rPr>
              <a:t>ostinato</a:t>
            </a:r>
            <a:r>
              <a:rPr lang="en-GB" dirty="0" smtClean="0">
                <a:solidFill>
                  <a:srgbClr val="9954CC"/>
                </a:solidFill>
              </a:rPr>
              <a:t> over which are punctuated chords. </a:t>
            </a:r>
          </a:p>
          <a:p>
            <a:pPr algn="ctr">
              <a:buNone/>
            </a:pPr>
            <a:r>
              <a:rPr lang="en-GB" dirty="0" smtClean="0">
                <a:solidFill>
                  <a:srgbClr val="FF33CC"/>
                </a:solidFill>
              </a:rPr>
              <a:t>The Db chords in bars 53- 56 are built on the flattened supertonic chord in C major. The chord based on this is called the Neapolitan chord. Its effect is to temporarily take the music out of key. </a:t>
            </a:r>
            <a:endParaRPr lang="en-GB" dirty="0">
              <a:solidFill>
                <a:srgbClr val="FF33CC"/>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51- 60: Codetta</a:t>
            </a:r>
            <a:endParaRPr lang="en-GB" dirty="0"/>
          </a:p>
        </p:txBody>
      </p:sp>
      <p:pic>
        <p:nvPicPr>
          <p:cNvPr id="4" name="Content Placeholder 3" descr="sw codetta.bmp"/>
          <p:cNvPicPr>
            <a:picLocks noGrp="1" noChangeAspect="1"/>
          </p:cNvPicPr>
          <p:nvPr>
            <p:ph idx="1"/>
          </p:nvPr>
        </p:nvPicPr>
        <p:blipFill>
          <a:blip r:embed="rId2" cstate="print"/>
          <a:stretch>
            <a:fillRect/>
          </a:stretch>
        </p:blipFill>
        <p:spPr>
          <a:xfrm>
            <a:off x="179512" y="1916832"/>
            <a:ext cx="8816571" cy="2029398"/>
          </a:xfr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51- 60: Codetta</a:t>
            </a:r>
            <a:endParaRPr lang="en-GB" dirty="0"/>
          </a:p>
        </p:txBody>
      </p:sp>
      <p:sp>
        <p:nvSpPr>
          <p:cNvPr id="3" name="Content Placeholder 2"/>
          <p:cNvSpPr>
            <a:spLocks noGrp="1"/>
          </p:cNvSpPr>
          <p:nvPr>
            <p:ph idx="1"/>
          </p:nvPr>
        </p:nvSpPr>
        <p:spPr/>
        <p:txBody>
          <a:bodyPr/>
          <a:lstStyle/>
          <a:p>
            <a:pPr algn="ctr">
              <a:buNone/>
            </a:pPr>
            <a:r>
              <a:rPr lang="en-GB" dirty="0" smtClean="0">
                <a:solidFill>
                  <a:srgbClr val="FF33CC"/>
                </a:solidFill>
              </a:rPr>
              <a:t>More chromatic </a:t>
            </a:r>
            <a:r>
              <a:rPr lang="en-GB" dirty="0" err="1" smtClean="0">
                <a:solidFill>
                  <a:srgbClr val="FF33CC"/>
                </a:solidFill>
              </a:rPr>
              <a:t>Fb</a:t>
            </a:r>
            <a:r>
              <a:rPr lang="en-GB" dirty="0" smtClean="0">
                <a:solidFill>
                  <a:srgbClr val="FF33CC"/>
                </a:solidFill>
              </a:rPr>
              <a:t> major chords follow at bars 56 – 58, </a:t>
            </a:r>
            <a:r>
              <a:rPr lang="en-GB" dirty="0" smtClean="0">
                <a:solidFill>
                  <a:srgbClr val="9954CC"/>
                </a:solidFill>
              </a:rPr>
              <a:t>before the last triplet Cs are sounded in the bass. </a:t>
            </a:r>
            <a:r>
              <a:rPr lang="en-GB" dirty="0" smtClean="0">
                <a:solidFill>
                  <a:schemeClr val="bg1"/>
                </a:solidFill>
              </a:rPr>
              <a:t>This is a dramatic and highly charged final section. </a:t>
            </a:r>
            <a:r>
              <a:rPr lang="en-GB" dirty="0" smtClean="0">
                <a:solidFill>
                  <a:srgbClr val="00B0F0"/>
                </a:solidFill>
              </a:rPr>
              <a:t>It does not develop: instead, the music suddenly reduces to </a:t>
            </a:r>
            <a:r>
              <a:rPr lang="en-GB" b="1" i="1" dirty="0" smtClean="0">
                <a:solidFill>
                  <a:srgbClr val="00B0F0"/>
                </a:solidFill>
              </a:rPr>
              <a:t>pp </a:t>
            </a:r>
            <a:r>
              <a:rPr lang="en-GB" dirty="0" smtClean="0">
                <a:solidFill>
                  <a:srgbClr val="00B0F0"/>
                </a:solidFill>
              </a:rPr>
              <a:t> </a:t>
            </a:r>
            <a:r>
              <a:rPr lang="en-GB" dirty="0" smtClean="0">
                <a:solidFill>
                  <a:srgbClr val="FF33CC"/>
                </a:solidFill>
              </a:rPr>
              <a:t>and ends on a long sustained pedal C. </a:t>
            </a:r>
            <a:r>
              <a:rPr lang="en-GB" dirty="0" smtClean="0">
                <a:solidFill>
                  <a:schemeClr val="bg1"/>
                </a:solidFill>
              </a:rPr>
              <a:t>This will lead into the next cue. </a:t>
            </a:r>
            <a:endParaRPr lang="en-GB"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Analysis Key</a:t>
            </a:r>
            <a:endParaRPr lang="en-GB" dirty="0">
              <a:solidFill>
                <a:schemeClr val="bg1"/>
              </a:solidFill>
            </a:endParaRPr>
          </a:p>
        </p:txBody>
      </p:sp>
      <p:graphicFrame>
        <p:nvGraphicFramePr>
          <p:cNvPr id="4" name="Content Placeholder 3"/>
          <p:cNvGraphicFramePr>
            <a:graphicFrameLocks noGrp="1"/>
          </p:cNvGraphicFramePr>
          <p:nvPr>
            <p:ph idx="1"/>
          </p:nvPr>
        </p:nvGraphicFramePr>
        <p:xfrm>
          <a:off x="457200" y="1600200"/>
          <a:ext cx="8229600" cy="4267200"/>
        </p:xfrm>
        <a:graphic>
          <a:graphicData uri="http://schemas.openxmlformats.org/drawingml/2006/table">
            <a:tbl>
              <a:tblPr>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GB" sz="3200" dirty="0" smtClean="0"/>
                        <a:t>MELODY</a:t>
                      </a:r>
                    </a:p>
                    <a:p>
                      <a:pPr algn="ctr"/>
                      <a:endParaRPr lang="en-GB" sz="3200" dirty="0"/>
                    </a:p>
                  </a:txBody>
                  <a:tcPr>
                    <a:solidFill>
                      <a:srgbClr val="92D050"/>
                    </a:solidFill>
                  </a:tcPr>
                </a:tc>
                <a:tc>
                  <a:txBody>
                    <a:bodyPr/>
                    <a:lstStyle/>
                    <a:p>
                      <a:pPr algn="ctr"/>
                      <a:r>
                        <a:rPr lang="en-GB" sz="3200" dirty="0" smtClean="0"/>
                        <a:t>HARMONY &amp; TONALITY</a:t>
                      </a:r>
                      <a:endParaRPr lang="en-GB" sz="3200" dirty="0"/>
                    </a:p>
                  </a:txBody>
                  <a:tcPr>
                    <a:solidFill>
                      <a:srgbClr val="FB33ED"/>
                    </a:solidFill>
                  </a:tcPr>
                </a:tc>
                <a:extLst>
                  <a:ext uri="{0D108BD9-81ED-4DB2-BD59-A6C34878D82A}">
                    <a16:rowId xmlns:a16="http://schemas.microsoft.com/office/drawing/2014/main" val="10000"/>
                  </a:ext>
                </a:extLst>
              </a:tr>
              <a:tr h="370840">
                <a:tc>
                  <a:txBody>
                    <a:bodyPr/>
                    <a:lstStyle/>
                    <a:p>
                      <a:pPr algn="ctr"/>
                      <a:r>
                        <a:rPr lang="en-GB" sz="3200" dirty="0" smtClean="0"/>
                        <a:t>ARTICULATION/USE</a:t>
                      </a:r>
                      <a:r>
                        <a:rPr lang="en-GB" sz="3200" baseline="0" dirty="0" smtClean="0"/>
                        <a:t> OF TECHNOLOGY</a:t>
                      </a:r>
                      <a:endParaRPr lang="en-GB" sz="3200" dirty="0"/>
                    </a:p>
                  </a:txBody>
                  <a:tcPr>
                    <a:solidFill>
                      <a:srgbClr val="FFC000"/>
                    </a:solidFill>
                  </a:tcPr>
                </a:tc>
                <a:tc>
                  <a:txBody>
                    <a:bodyPr/>
                    <a:lstStyle/>
                    <a:p>
                      <a:pPr algn="ctr"/>
                      <a:r>
                        <a:rPr lang="en-GB" sz="3200" dirty="0" smtClean="0"/>
                        <a:t>TEMPO, RHYTHM</a:t>
                      </a:r>
                      <a:r>
                        <a:rPr lang="en-GB" sz="3200" baseline="0" dirty="0" smtClean="0"/>
                        <a:t> &amp; METRE</a:t>
                      </a:r>
                      <a:endParaRPr lang="en-GB" sz="3200" dirty="0"/>
                    </a:p>
                  </a:txBody>
                  <a:tcPr>
                    <a:solidFill>
                      <a:srgbClr val="B812FA"/>
                    </a:solidFill>
                  </a:tcPr>
                </a:tc>
                <a:extLst>
                  <a:ext uri="{0D108BD9-81ED-4DB2-BD59-A6C34878D82A}">
                    <a16:rowId xmlns:a16="http://schemas.microsoft.com/office/drawing/2014/main" val="10001"/>
                  </a:ext>
                </a:extLst>
              </a:tr>
              <a:tr h="370840">
                <a:tc>
                  <a:txBody>
                    <a:bodyPr/>
                    <a:lstStyle/>
                    <a:p>
                      <a:pPr algn="ctr"/>
                      <a:r>
                        <a:rPr lang="en-GB" sz="3200" dirty="0" smtClean="0"/>
                        <a:t>INSTRUMENTATION</a:t>
                      </a:r>
                      <a:r>
                        <a:rPr lang="en-GB" sz="3200" baseline="0" dirty="0" smtClean="0"/>
                        <a:t> &amp; TEXTURE</a:t>
                      </a:r>
                      <a:endParaRPr lang="en-GB" sz="3200" dirty="0"/>
                    </a:p>
                  </a:txBody>
                  <a:tcPr>
                    <a:solidFill>
                      <a:schemeClr val="bg2">
                        <a:lumMod val="75000"/>
                      </a:schemeClr>
                    </a:solidFill>
                  </a:tcPr>
                </a:tc>
                <a:tc>
                  <a:txBody>
                    <a:bodyPr/>
                    <a:lstStyle/>
                    <a:p>
                      <a:pPr algn="ctr"/>
                      <a:r>
                        <a:rPr lang="en-GB" sz="3200" dirty="0" smtClean="0"/>
                        <a:t>FORM &amp; STRUCTURE</a:t>
                      </a:r>
                      <a:endParaRPr lang="en-GB" sz="3200" dirty="0"/>
                    </a:p>
                  </a:txBody>
                  <a:tcPr>
                    <a:solidFill>
                      <a:srgbClr val="FFFF00"/>
                    </a:solidFill>
                  </a:tcPr>
                </a:tc>
                <a:extLst>
                  <a:ext uri="{0D108BD9-81ED-4DB2-BD59-A6C34878D82A}">
                    <a16:rowId xmlns:a16="http://schemas.microsoft.com/office/drawing/2014/main" val="10002"/>
                  </a:ext>
                </a:extLst>
              </a:tr>
              <a:tr h="370840">
                <a:tc>
                  <a:txBody>
                    <a:bodyPr/>
                    <a:lstStyle/>
                    <a:p>
                      <a:pPr algn="ctr"/>
                      <a:r>
                        <a:rPr lang="en-GB" sz="3200" dirty="0" smtClean="0"/>
                        <a:t>DYNAMICS</a:t>
                      </a:r>
                      <a:r>
                        <a:rPr lang="en-GB" sz="3200" baseline="0" dirty="0" smtClean="0"/>
                        <a:t> (GETTING LOUDER)</a:t>
                      </a:r>
                      <a:endParaRPr lang="en-GB" sz="3200" dirty="0"/>
                    </a:p>
                  </a:txBody>
                  <a:tcPr>
                    <a:solidFill>
                      <a:srgbClr val="FF0000"/>
                    </a:solidFill>
                  </a:tcPr>
                </a:tc>
                <a:tc>
                  <a:txBody>
                    <a:bodyPr/>
                    <a:lstStyle/>
                    <a:p>
                      <a:pPr algn="ctr"/>
                      <a:r>
                        <a:rPr lang="en-GB" sz="3200" dirty="0" smtClean="0"/>
                        <a:t>DYNAMICS (GETTING QUIETER)</a:t>
                      </a:r>
                      <a:endParaRPr lang="en-GB" sz="3200" dirty="0"/>
                    </a:p>
                  </a:txBody>
                  <a:tcPr>
                    <a:solidFill>
                      <a:srgbClr val="00B0F0"/>
                    </a:solidFill>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1 – 3: Introductory Fanfare</a:t>
            </a:r>
            <a:endParaRPr lang="en-GB" dirty="0">
              <a:solidFill>
                <a:schemeClr val="bg1"/>
              </a:solidFill>
            </a:endParaRPr>
          </a:p>
        </p:txBody>
      </p:sp>
      <p:sp>
        <p:nvSpPr>
          <p:cNvPr id="3" name="Content Placeholder 2"/>
          <p:cNvSpPr>
            <a:spLocks noGrp="1"/>
          </p:cNvSpPr>
          <p:nvPr>
            <p:ph idx="1"/>
          </p:nvPr>
        </p:nvSpPr>
        <p:spPr/>
        <p:txBody>
          <a:bodyPr/>
          <a:lstStyle/>
          <a:p>
            <a:pPr algn="ctr">
              <a:buNone/>
            </a:pPr>
            <a:r>
              <a:rPr lang="en-GB" dirty="0" smtClean="0">
                <a:solidFill>
                  <a:schemeClr val="bg2">
                    <a:lumMod val="75000"/>
                  </a:schemeClr>
                </a:solidFill>
              </a:rPr>
              <a:t>The music starts with a blast from the full orchestra on a Bb major chord marked </a:t>
            </a:r>
            <a:r>
              <a:rPr lang="en-GB" b="1" i="1" dirty="0" smtClean="0">
                <a:solidFill>
                  <a:schemeClr val="bg2">
                    <a:lumMod val="75000"/>
                  </a:schemeClr>
                </a:solidFill>
              </a:rPr>
              <a:t>ff</a:t>
            </a:r>
            <a:r>
              <a:rPr lang="en-GB" dirty="0" smtClean="0">
                <a:solidFill>
                  <a:schemeClr val="bg2">
                    <a:lumMod val="75000"/>
                  </a:schemeClr>
                </a:solidFill>
              </a:rPr>
              <a:t>. Bb major is a comfortable key for horns and brass (whose natural pitches are usually F, Bb and C) and the first three bars feature them prominently. Immediately we are given a powerful impression of something grand and important. The writing is heroic and this, of course, suits the mood of the film. </a:t>
            </a:r>
            <a:endParaRPr lang="en-GB" dirty="0">
              <a:solidFill>
                <a:schemeClr val="bg2">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1 – 3: Introductory Fanfare</a:t>
            </a:r>
            <a:endParaRPr lang="en-GB" dirty="0"/>
          </a:p>
        </p:txBody>
      </p:sp>
      <p:sp>
        <p:nvSpPr>
          <p:cNvPr id="3" name="Content Placeholder 2"/>
          <p:cNvSpPr>
            <a:spLocks noGrp="1"/>
          </p:cNvSpPr>
          <p:nvPr>
            <p:ph idx="1"/>
          </p:nvPr>
        </p:nvSpPr>
        <p:spPr/>
        <p:txBody>
          <a:bodyPr/>
          <a:lstStyle/>
          <a:p>
            <a:pPr algn="ctr">
              <a:buNone/>
            </a:pPr>
            <a:r>
              <a:rPr lang="en-GB" dirty="0" smtClean="0">
                <a:solidFill>
                  <a:schemeClr val="bg2">
                    <a:lumMod val="75000"/>
                  </a:schemeClr>
                </a:solidFill>
              </a:rPr>
              <a:t>The music of the first three bars features overlapping lines starting with the trumpets and trombones, then the horns, then the tubas joining at bar 3. </a:t>
            </a:r>
          </a:p>
          <a:p>
            <a:pPr algn="ctr">
              <a:buNone/>
            </a:pPr>
            <a:r>
              <a:rPr lang="en-GB" dirty="0" smtClean="0">
                <a:solidFill>
                  <a:srgbClr val="9954CC"/>
                </a:solidFill>
              </a:rPr>
              <a:t>Rhythmic features include triplet semiquavers and quavers. This triplet rhythm permeates all the music and is used as part of the main theme. </a:t>
            </a:r>
            <a:endParaRPr lang="en-GB" dirty="0">
              <a:solidFill>
                <a:srgbClr val="9954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Bars 1 – 3: Introductory Fanfare</a:t>
            </a:r>
            <a:endParaRPr lang="en-GB" dirty="0"/>
          </a:p>
        </p:txBody>
      </p:sp>
      <p:sp>
        <p:nvSpPr>
          <p:cNvPr id="3" name="Content Placeholder 2"/>
          <p:cNvSpPr>
            <a:spLocks noGrp="1"/>
          </p:cNvSpPr>
          <p:nvPr>
            <p:ph idx="1"/>
          </p:nvPr>
        </p:nvSpPr>
        <p:spPr/>
        <p:txBody>
          <a:bodyPr/>
          <a:lstStyle/>
          <a:p>
            <a:pPr algn="ctr">
              <a:buNone/>
            </a:pPr>
            <a:r>
              <a:rPr lang="en-GB" dirty="0" smtClean="0">
                <a:solidFill>
                  <a:srgbClr val="00B050"/>
                </a:solidFill>
              </a:rPr>
              <a:t>The interval of a 4</a:t>
            </a:r>
            <a:r>
              <a:rPr lang="en-GB" baseline="30000" dirty="0" smtClean="0">
                <a:solidFill>
                  <a:srgbClr val="00B050"/>
                </a:solidFill>
              </a:rPr>
              <a:t>th</a:t>
            </a:r>
            <a:r>
              <a:rPr lang="en-GB" dirty="0" smtClean="0">
                <a:solidFill>
                  <a:srgbClr val="00B050"/>
                </a:solidFill>
              </a:rPr>
              <a:t> is important, as is the seventh. Look at the motif in bar 2, beats 2 and 4, as well as in bar 3, beat 2, in the trumpet part. This three note motif is used as part of the main theme tune that follows the introduction . Notice how these three bars feature a predominance of 4</a:t>
            </a:r>
            <a:r>
              <a:rPr lang="en-GB" baseline="30000" dirty="0" smtClean="0">
                <a:solidFill>
                  <a:srgbClr val="00B050"/>
                </a:solidFill>
              </a:rPr>
              <a:t>th</a:t>
            </a:r>
            <a:r>
              <a:rPr lang="en-GB" dirty="0" smtClean="0">
                <a:solidFill>
                  <a:srgbClr val="00B050"/>
                </a:solidFill>
              </a:rPr>
              <a:t>, suggesting power and strength.</a:t>
            </a:r>
            <a:endParaRPr lang="en-GB"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Starwars 1-3.bmp"/>
          <p:cNvPicPr>
            <a:picLocks noGrp="1" noChangeAspect="1"/>
          </p:cNvPicPr>
          <p:nvPr>
            <p:ph idx="1"/>
          </p:nvPr>
        </p:nvPicPr>
        <p:blipFill>
          <a:blip r:embed="rId2" cstate="print"/>
          <a:stretch>
            <a:fillRect/>
          </a:stretch>
        </p:blipFill>
        <p:spPr>
          <a:xfrm>
            <a:off x="539552" y="260648"/>
            <a:ext cx="8064896" cy="6269003"/>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0" fill="hold"/>
                                        <p:tgtEl>
                                          <p:spTgt spid="4"/>
                                        </p:tgtEl>
                                        <p:attrNameLst>
                                          <p:attrName>ppt_x</p:attrName>
                                        </p:attrNameLst>
                                      </p:cBhvr>
                                      <p:tavLst>
                                        <p:tav tm="0">
                                          <p:val>
                                            <p:strVal val="#ppt_x"/>
                                          </p:val>
                                        </p:tav>
                                        <p:tav tm="100000">
                                          <p:val>
                                            <p:strVal val="#ppt_x"/>
                                          </p:val>
                                        </p:tav>
                                      </p:tavLst>
                                    </p:anim>
                                    <p:anim calcmode="lin" valueType="num">
                                      <p:cBhvr additive="base">
                                        <p:cTn id="8"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1118</TotalTime>
  <Words>2800</Words>
  <Application>Microsoft Office PowerPoint</Application>
  <PresentationFormat>On-screen Show (4:3)</PresentationFormat>
  <Paragraphs>124</Paragraphs>
  <Slides>42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42</vt:i4>
      </vt:variant>
    </vt:vector>
  </HeadingPairs>
  <TitlesOfParts>
    <vt:vector size="45" baseType="lpstr">
      <vt:lpstr>Arial</vt:lpstr>
      <vt:lpstr>Calibri</vt:lpstr>
      <vt:lpstr>Office Theme</vt:lpstr>
      <vt:lpstr>Star Wars: Main Title/Rebel Blockade Runner</vt:lpstr>
      <vt:lpstr>PowerPoint Presentation</vt:lpstr>
      <vt:lpstr>Sound to Picture</vt:lpstr>
      <vt:lpstr>Sound to Picture</vt:lpstr>
      <vt:lpstr>Analysis Key</vt:lpstr>
      <vt:lpstr>Bars 1 – 3: Introductory Fanfare</vt:lpstr>
      <vt:lpstr>Bars 1 – 3: Introductory Fanfare</vt:lpstr>
      <vt:lpstr>Bars 1 – 3: Introductory Fanfare</vt:lpstr>
      <vt:lpstr>PowerPoint Presentation</vt:lpstr>
      <vt:lpstr>Bars 1 – 3: Introductory Fanfare</vt:lpstr>
      <vt:lpstr>PowerPoint Presentation</vt:lpstr>
      <vt:lpstr>PowerPoint Presentation</vt:lpstr>
      <vt:lpstr>PowerPoint Presentation</vt:lpstr>
      <vt:lpstr>PowerPoint Presentation</vt:lpstr>
      <vt:lpstr>Bars 4 - 11</vt:lpstr>
      <vt:lpstr>Bars 4 – 11: Melody</vt:lpstr>
      <vt:lpstr>Bars 4 – 11: Melody</vt:lpstr>
      <vt:lpstr>Bars 4 – 11: Accompaniment</vt:lpstr>
      <vt:lpstr>Bars 4 – 11</vt:lpstr>
      <vt:lpstr>Bars 4 – 11</vt:lpstr>
      <vt:lpstr>Bars 11 – 20:  Central section of Star Wars theme</vt:lpstr>
      <vt:lpstr>Bars 11 – 20:  Central section of Star Wars theme</vt:lpstr>
      <vt:lpstr>Bars 11 – 20:  Central section of Star Wars theme</vt:lpstr>
      <vt:lpstr>Bars 11 – 20:  Central section of Star Wars theme</vt:lpstr>
      <vt:lpstr>Bars 11 – 20:  Central section of Star Wars theme</vt:lpstr>
      <vt:lpstr>Bars 21 – 29: Reprise of the main Star Wars theme – Section A1</vt:lpstr>
      <vt:lpstr>Bars 21 – 29: Reprise of the main Star Wars theme – Section A1</vt:lpstr>
      <vt:lpstr>Bars 30 – 35: Link</vt:lpstr>
      <vt:lpstr>Bars 30 – 35: Link</vt:lpstr>
      <vt:lpstr>Bars 30 – 35: Link</vt:lpstr>
      <vt:lpstr>Bars 30 – 35: Link</vt:lpstr>
      <vt:lpstr>Bars 36 – 38: Rebel Blockade Runner</vt:lpstr>
      <vt:lpstr>Bars 36 – 38: Rebel Blockade Runner</vt:lpstr>
      <vt:lpstr>Bars 36 – 38: Rebel Blockade Runner</vt:lpstr>
      <vt:lpstr>Bars 39 – 41 : Link</vt:lpstr>
      <vt:lpstr>Bars 42 - 56</vt:lpstr>
      <vt:lpstr>Bars 42 - 56</vt:lpstr>
      <vt:lpstr>Bars 42 - 56</vt:lpstr>
      <vt:lpstr>Bars 42 - 56</vt:lpstr>
      <vt:lpstr>Bars 51- 60: Codetta</vt:lpstr>
      <vt:lpstr>Bars 51- 60: Codetta</vt:lpstr>
      <vt:lpstr>Bars 51- 60: Codetta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Brandenburg Concerto No. 5 in  D major, 3rd movement</dc:title>
  <dc:creator>elamb</dc:creator>
  <cp:lastModifiedBy>Gareth Williams</cp:lastModifiedBy>
  <cp:revision>100</cp:revision>
  <dcterms:created xsi:type="dcterms:W3CDTF">2016-07-21T12:48:29Z</dcterms:created>
  <dcterms:modified xsi:type="dcterms:W3CDTF">2017-09-27T09:09:21Z</dcterms:modified>
</cp:coreProperties>
</file>