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8" r:id="rId2"/>
    <p:sldId id="312" r:id="rId3"/>
    <p:sldId id="313" r:id="rId4"/>
    <p:sldId id="314" r:id="rId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Multiple Selections</a:t>
            </a:r>
            <a:br>
              <a:rPr lang="en-GB" dirty="0" smtClean="0"/>
            </a:br>
            <a:r>
              <a:rPr lang="en-GB" dirty="0" smtClean="0"/>
              <a:t>(ELIF Statements)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2898700" y="1308799"/>
            <a:ext cx="6048672" cy="5072529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200" i="1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67544" y="1308799"/>
            <a:ext cx="8479828" cy="5072529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300" b="1" dirty="0" smtClean="0"/>
              <a:t>ELIF Statements</a:t>
            </a:r>
          </a:p>
          <a:p>
            <a:pPr marL="0" indent="0">
              <a:buNone/>
            </a:pPr>
            <a:endParaRPr lang="en-GB" sz="1600" i="1" dirty="0" smtClean="0"/>
          </a:p>
          <a:p>
            <a:pPr marL="0" indent="0">
              <a:buNone/>
            </a:pPr>
            <a:r>
              <a:rPr lang="en-GB" sz="3300" dirty="0" smtClean="0"/>
              <a:t>Often we will want our programs to make a decision based on a range of different conditions. The issue with IF-ELSE statements is that they only allow us to check against one condition and provide only two possible pathways for the program.</a:t>
            </a:r>
          </a:p>
          <a:p>
            <a:pPr marL="0" indent="0">
              <a:buNone/>
            </a:pPr>
            <a:r>
              <a:rPr lang="en-GB" sz="3300" dirty="0" smtClean="0"/>
              <a:t>To check a range of different conditions enabling our program to take one of many different pathways  we can use ELIF statements.</a:t>
            </a:r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r>
              <a:rPr lang="en-GB" sz="3300" dirty="0" smtClean="0"/>
              <a:t>They are organised in this way:</a:t>
            </a:r>
          </a:p>
          <a:p>
            <a:pPr marL="0" indent="0">
              <a:buNone/>
            </a:pPr>
            <a:endParaRPr lang="en-GB" sz="2600" dirty="0"/>
          </a:p>
          <a:p>
            <a:pPr marL="2628900" lvl="6" indent="0">
              <a:buNone/>
            </a:pPr>
            <a:r>
              <a:rPr lang="en-GB" sz="2900" dirty="0" smtClean="0"/>
              <a:t>IF </a:t>
            </a:r>
            <a:r>
              <a:rPr lang="en-GB" sz="2900" i="1" dirty="0" smtClean="0"/>
              <a:t>this condition </a:t>
            </a:r>
            <a:r>
              <a:rPr lang="en-GB" sz="2900" dirty="0" smtClean="0"/>
              <a:t>is true:</a:t>
            </a:r>
          </a:p>
          <a:p>
            <a:pPr marL="2628900" lvl="6" indent="0">
              <a:buNone/>
            </a:pPr>
            <a:r>
              <a:rPr lang="en-GB" sz="2900" dirty="0"/>
              <a:t>	</a:t>
            </a:r>
            <a:r>
              <a:rPr lang="en-GB" sz="2900" dirty="0" smtClean="0"/>
              <a:t>run this code</a:t>
            </a:r>
          </a:p>
          <a:p>
            <a:pPr marL="2628900" lvl="6" indent="0">
              <a:buNone/>
            </a:pPr>
            <a:r>
              <a:rPr lang="en-GB" sz="2900" dirty="0" smtClean="0"/>
              <a:t>ELIF </a:t>
            </a:r>
            <a:r>
              <a:rPr lang="en-GB" sz="2900" i="1" dirty="0" smtClean="0"/>
              <a:t>this condition </a:t>
            </a:r>
            <a:r>
              <a:rPr lang="en-GB" sz="2900" dirty="0" smtClean="0"/>
              <a:t>is true:</a:t>
            </a:r>
          </a:p>
          <a:p>
            <a:pPr marL="2628900" lvl="6" indent="0">
              <a:buNone/>
            </a:pPr>
            <a:r>
              <a:rPr lang="en-GB" sz="2900" dirty="0"/>
              <a:t>	</a:t>
            </a:r>
            <a:r>
              <a:rPr lang="en-GB" sz="2900" dirty="0" smtClean="0"/>
              <a:t>run this code instead</a:t>
            </a:r>
          </a:p>
          <a:p>
            <a:pPr marL="2628900" lvl="6" indent="0">
              <a:buNone/>
            </a:pPr>
            <a:r>
              <a:rPr lang="en-GB" sz="2900" dirty="0"/>
              <a:t>ELIF </a:t>
            </a:r>
            <a:r>
              <a:rPr lang="en-GB" sz="2900" i="1" dirty="0"/>
              <a:t>this condition </a:t>
            </a:r>
            <a:r>
              <a:rPr lang="en-GB" sz="2900" dirty="0"/>
              <a:t>is true:</a:t>
            </a:r>
          </a:p>
          <a:p>
            <a:pPr marL="2628900" lvl="6" indent="0">
              <a:buNone/>
            </a:pPr>
            <a:r>
              <a:rPr lang="en-GB" sz="2900" dirty="0"/>
              <a:t>	run this code </a:t>
            </a:r>
            <a:r>
              <a:rPr lang="en-GB" sz="2900" dirty="0" smtClean="0"/>
              <a:t>instead</a:t>
            </a:r>
          </a:p>
          <a:p>
            <a:pPr marL="2628900" lvl="6" indent="0">
              <a:buNone/>
            </a:pPr>
            <a:r>
              <a:rPr lang="en-GB" sz="2900" b="1" i="1" dirty="0" smtClean="0"/>
              <a:t>***more ELIF statements if we need***</a:t>
            </a:r>
          </a:p>
          <a:p>
            <a:pPr marL="2628900" lvl="6" indent="0">
              <a:buNone/>
            </a:pPr>
            <a:r>
              <a:rPr lang="en-GB" sz="2900" dirty="0" smtClean="0"/>
              <a:t>ELSE:</a:t>
            </a:r>
          </a:p>
          <a:p>
            <a:pPr marL="2628900" lvl="6" indent="0">
              <a:buNone/>
            </a:pPr>
            <a:r>
              <a:rPr lang="en-GB" sz="2900" dirty="0"/>
              <a:t>	</a:t>
            </a:r>
            <a:r>
              <a:rPr lang="en-GB" sz="2900" dirty="0" smtClean="0"/>
              <a:t>run this code instead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Multiple </a:t>
            </a:r>
            <a:r>
              <a:rPr lang="en-GB" sz="3600" dirty="0" smtClean="0"/>
              <a:t>Selections (ELIF </a:t>
            </a:r>
            <a:r>
              <a:rPr lang="en-GB" sz="3600" dirty="0"/>
              <a:t>Statements)</a:t>
            </a:r>
          </a:p>
        </p:txBody>
      </p:sp>
      <p:sp>
        <p:nvSpPr>
          <p:cNvPr id="4" name="TextBox 3"/>
          <p:cNvSpPr txBox="1"/>
          <p:nvPr/>
        </p:nvSpPr>
        <p:spPr>
          <a:xfrm rot="201087">
            <a:off x="6597160" y="3660396"/>
            <a:ext cx="217559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b="1" i="1" dirty="0" smtClean="0"/>
              <a:t>ELIF means ELSE-IF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508520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2898700" y="1308799"/>
            <a:ext cx="6048672" cy="5072529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200" i="1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67544" y="1308799"/>
            <a:ext cx="8479828" cy="5072529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600" b="1" dirty="0" smtClean="0"/>
              <a:t>ELIF Statements</a:t>
            </a:r>
          </a:p>
          <a:p>
            <a:pPr marL="0" indent="0">
              <a:buNone/>
            </a:pPr>
            <a:endParaRPr lang="en-GB" sz="1200" i="1" dirty="0" smtClean="0"/>
          </a:p>
          <a:p>
            <a:pPr marL="0" indent="0">
              <a:buNone/>
            </a:pPr>
            <a:r>
              <a:rPr lang="en-GB" sz="2400" dirty="0" smtClean="0"/>
              <a:t>Here is an example of a program using the ‘ELIF’ construct:</a:t>
            </a:r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42" y="2708920"/>
            <a:ext cx="6303282" cy="256432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533485" y="3284984"/>
            <a:ext cx="19442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Notice the OPERATORS!</a:t>
            </a:r>
          </a:p>
          <a:p>
            <a:endParaRPr lang="en-GB" b="1" dirty="0"/>
          </a:p>
          <a:p>
            <a:r>
              <a:rPr lang="en-GB" b="1" dirty="0" smtClean="0"/>
              <a:t>Notice the INDENTATIONS!</a:t>
            </a:r>
          </a:p>
          <a:p>
            <a:endParaRPr lang="en-GB" b="1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Multiple </a:t>
            </a:r>
            <a:r>
              <a:rPr lang="en-GB" sz="3600" dirty="0" smtClean="0"/>
              <a:t>Selections (ELIF </a:t>
            </a:r>
            <a:r>
              <a:rPr lang="en-GB" sz="3600" dirty="0"/>
              <a:t>Statements)</a:t>
            </a:r>
          </a:p>
        </p:txBody>
      </p:sp>
      <p:sp>
        <p:nvSpPr>
          <p:cNvPr id="4" name="Rectangle 3"/>
          <p:cNvSpPr/>
          <p:nvPr/>
        </p:nvSpPr>
        <p:spPr>
          <a:xfrm>
            <a:off x="927038" y="5457998"/>
            <a:ext cx="7560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Notice the ELSE…could this program have issues</a:t>
            </a:r>
            <a:r>
              <a:rPr lang="en-GB" b="1" dirty="0" smtClean="0"/>
              <a:t>??</a:t>
            </a:r>
          </a:p>
          <a:p>
            <a:pPr algn="ctr"/>
            <a:r>
              <a:rPr lang="en-GB" i="1" dirty="0" smtClean="0"/>
              <a:t>…yes! If the user types in any number (other than 1 or 2), the program would always print the last statement.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5124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2898700" y="1308799"/>
            <a:ext cx="6048672" cy="5072529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200" i="1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67544" y="1308799"/>
            <a:ext cx="8479828" cy="5072529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600" b="1" dirty="0" smtClean="0"/>
              <a:t>Validations</a:t>
            </a:r>
          </a:p>
          <a:p>
            <a:pPr marL="0" indent="0">
              <a:buNone/>
            </a:pPr>
            <a:r>
              <a:rPr lang="en-GB" sz="1800" dirty="0" smtClean="0"/>
              <a:t>The process of ensuring that the user always gets the right output in response to the input they give is called validation.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Here is an example of the previous program and a newer version which seeks to validate the entries somewhat.</a:t>
            </a:r>
          </a:p>
          <a:p>
            <a:pPr marL="0" indent="0">
              <a:buNone/>
            </a:pPr>
            <a:r>
              <a:rPr lang="en-GB" sz="2600" dirty="0" smtClean="0"/>
              <a:t> </a:t>
            </a:r>
          </a:p>
          <a:p>
            <a:pPr marL="0" indent="0">
              <a:buNone/>
            </a:pPr>
            <a:endParaRPr lang="en-GB" sz="1200" i="1" dirty="0" smtClean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48" y="3645024"/>
            <a:ext cx="4260956" cy="17334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Multiple </a:t>
            </a:r>
            <a:r>
              <a:rPr lang="en-GB" sz="3600" dirty="0" smtClean="0"/>
              <a:t>Selections (ELIF </a:t>
            </a:r>
            <a:r>
              <a:rPr lang="en-GB" sz="3600" dirty="0"/>
              <a:t>Statements)</a:t>
            </a: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1" y="3645024"/>
            <a:ext cx="3982811" cy="203159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6413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210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Office Theme</vt:lpstr>
      <vt:lpstr>Multiple Selections (ELIF Statements)</vt:lpstr>
      <vt:lpstr>Multiple Selections (ELIF Statements)</vt:lpstr>
      <vt:lpstr>Multiple Selections (ELIF Statements)</vt:lpstr>
      <vt:lpstr>Multiple Selections (ELIF Statements)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169</cp:revision>
  <cp:lastPrinted>2016-10-18T07:43:41Z</cp:lastPrinted>
  <dcterms:created xsi:type="dcterms:W3CDTF">2013-09-11T18:04:43Z</dcterms:created>
  <dcterms:modified xsi:type="dcterms:W3CDTF">2017-07-02T10:32:58Z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