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7"/>
  </p:notesMasterIdLst>
  <p:sldIdLst>
    <p:sldId id="260" r:id="rId5"/>
    <p:sldId id="263" r:id="rId6"/>
    <p:sldId id="276" r:id="rId7"/>
    <p:sldId id="264" r:id="rId8"/>
    <p:sldId id="265" r:id="rId9"/>
    <p:sldId id="266" r:id="rId10"/>
    <p:sldId id="268" r:id="rId11"/>
    <p:sldId id="269" r:id="rId12"/>
    <p:sldId id="270" r:id="rId13"/>
    <p:sldId id="273" r:id="rId14"/>
    <p:sldId id="278" r:id="rId15"/>
    <p:sldId id="277" r:id="rId16"/>
  </p:sldIdLst>
  <p:sldSz cx="9144000" cy="6858000" type="screen4x3"/>
  <p:notesSz cx="6858000" cy="9144000"/>
  <p:embeddedFontLst>
    <p:embeddedFont>
      <p:font typeface="Museo900-Regular" panose="02000000000000000000" pitchFamily="2" charset="0"/>
      <p:bold r:id="rId18"/>
    </p:embeddedFont>
    <p:embeddedFont>
      <p:font typeface="Museo 900" panose="02000000000000000000" pitchFamily="2" charset="0"/>
      <p:bold r:id="rId19"/>
    </p:embeddedFont>
    <p:embeddedFont>
      <p:font typeface="Museo 500" panose="02000000000000000000" pitchFamily="2" charset="0"/>
      <p:regular r:id="rId20"/>
    </p:embeddedFont>
    <p:embeddedFont>
      <p:font typeface="Museo 700" panose="02000000000000000000" pitchFamily="2" charset="0"/>
      <p:bold r:id="rId21"/>
    </p:embeddedFont>
    <p:embeddedFont>
      <p:font typeface="Museo 100" panose="02000000000000000000" pitchFamily="2"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650B"/>
    <a:srgbClr val="FFA90B"/>
    <a:srgbClr val="92FF92"/>
    <a:srgbClr val="17E083"/>
    <a:srgbClr val="83FFBD"/>
    <a:srgbClr val="0BD947"/>
    <a:srgbClr val="FFFF77"/>
    <a:srgbClr val="B2D90B"/>
    <a:srgbClr val="FF607E"/>
    <a:srgbClr val="C40A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snapToObjects="1" showGuides="1">
      <p:cViewPr varScale="1">
        <p:scale>
          <a:sx n="118" d="100"/>
          <a:sy n="118" d="100"/>
        </p:scale>
        <p:origin x="1302"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E36B02DE-7683-40AA-86BB-A1732C77F04A}"/>
    <pc:docChg chg="custSel modSld">
      <pc:chgData name="Rob Heathcote" userId="62419938-1f1d-43ca-9327-cfd6c1894440" providerId="ADAL" clId="{E36B02DE-7683-40AA-86BB-A1732C77F04A}" dt="2019-01-31T12:02:54.278" v="13" actId="15"/>
      <pc:docMkLst>
        <pc:docMk/>
      </pc:docMkLst>
      <pc:sldChg chg="modSp">
        <pc:chgData name="Rob Heathcote" userId="62419938-1f1d-43ca-9327-cfd6c1894440" providerId="ADAL" clId="{E36B02DE-7683-40AA-86BB-A1732C77F04A}" dt="2019-01-31T12:02:35.429" v="2" actId="6549"/>
        <pc:sldMkLst>
          <pc:docMk/>
          <pc:sldMk cId="3097358543" sldId="260"/>
        </pc:sldMkLst>
        <pc:spChg chg="mod">
          <ac:chgData name="Rob Heathcote" userId="62419938-1f1d-43ca-9327-cfd6c1894440" providerId="ADAL" clId="{E36B02DE-7683-40AA-86BB-A1732C77F04A}" dt="2019-01-31T12:02:35.429" v="2" actId="6549"/>
          <ac:spMkLst>
            <pc:docMk/>
            <pc:sldMk cId="3097358543" sldId="260"/>
            <ac:spMk id="6" creationId="{00000000-0000-0000-0000-000000000000}"/>
          </ac:spMkLst>
        </pc:spChg>
      </pc:sldChg>
      <pc:sldChg chg="modSp">
        <pc:chgData name="Rob Heathcote" userId="62419938-1f1d-43ca-9327-cfd6c1894440" providerId="ADAL" clId="{E36B02DE-7683-40AA-86BB-A1732C77F04A}" dt="2019-01-31T12:02:54.278" v="13" actId="15"/>
        <pc:sldMkLst>
          <pc:docMk/>
          <pc:sldMk cId="4276999288" sldId="265"/>
        </pc:sldMkLst>
        <pc:spChg chg="mod">
          <ac:chgData name="Rob Heathcote" userId="62419938-1f1d-43ca-9327-cfd6c1894440" providerId="ADAL" clId="{E36B02DE-7683-40AA-86BB-A1732C77F04A}" dt="2019-01-31T12:02:54.278" v="13" actId="15"/>
          <ac:spMkLst>
            <pc:docMk/>
            <pc:sldMk cId="4276999288" sldId="265"/>
            <ac:spMk id="4" creationId="{00000000-0000-0000-0000-000000000000}"/>
          </ac:spMkLst>
        </pc:spChg>
      </pc:sldChg>
      <pc:sldChg chg="modSp">
        <pc:chgData name="Rob Heathcote" userId="62419938-1f1d-43ca-9327-cfd6c1894440" providerId="ADAL" clId="{E36B02DE-7683-40AA-86BB-A1732C77F04A}" dt="2019-01-31T12:02:49.142" v="12" actId="20577"/>
        <pc:sldMkLst>
          <pc:docMk/>
          <pc:sldMk cId="1896813839" sldId="276"/>
        </pc:sldMkLst>
        <pc:spChg chg="mod">
          <ac:chgData name="Rob Heathcote" userId="62419938-1f1d-43ca-9327-cfd6c1894440" providerId="ADAL" clId="{E36B02DE-7683-40AA-86BB-A1732C77F04A}" dt="2019-01-31T12:02:49.142" v="12" actId="20577"/>
          <ac:spMkLst>
            <pc:docMk/>
            <pc:sldMk cId="1896813839" sldId="276"/>
            <ac:spMk id="3" creationId="{00000000-0000-0000-0000-000000000000}"/>
          </ac:spMkLst>
        </pc:spChg>
      </pc:sldChg>
    </pc:docChg>
  </pc:docChgLst>
  <pc:docChgLst>
    <pc:chgData name="Rob Heathcote" userId="62419938-1f1d-43ca-9327-cfd6c1894440" providerId="ADAL" clId="{25BF9B8B-7A73-4797-93F7-BD4B607189DA}"/>
    <pc:docChg chg="modSld modMainMaster">
      <pc:chgData name="Rob Heathcote" userId="62419938-1f1d-43ca-9327-cfd6c1894440" providerId="ADAL" clId="{25BF9B8B-7A73-4797-93F7-BD4B607189DA}" dt="2018-12-17T12:50:04.192" v="4" actId="15"/>
      <pc:docMkLst>
        <pc:docMk/>
      </pc:docMkLst>
      <pc:sldChg chg="modSp">
        <pc:chgData name="Rob Heathcote" userId="62419938-1f1d-43ca-9327-cfd6c1894440" providerId="ADAL" clId="{25BF9B8B-7A73-4797-93F7-BD4B607189DA}" dt="2018-12-17T12:49:46.351" v="2" actId="20577"/>
        <pc:sldMkLst>
          <pc:docMk/>
          <pc:sldMk cId="3097358543" sldId="260"/>
        </pc:sldMkLst>
        <pc:spChg chg="mod">
          <ac:chgData name="Rob Heathcote" userId="62419938-1f1d-43ca-9327-cfd6c1894440" providerId="ADAL" clId="{25BF9B8B-7A73-4797-93F7-BD4B607189DA}" dt="2018-12-17T12:49:46.351" v="2" actId="20577"/>
          <ac:spMkLst>
            <pc:docMk/>
            <pc:sldMk cId="3097358543" sldId="260"/>
            <ac:spMk id="6" creationId="{00000000-0000-0000-0000-000000000000}"/>
          </ac:spMkLst>
        </pc:spChg>
      </pc:sldChg>
      <pc:sldChg chg="modSp">
        <pc:chgData name="Rob Heathcote" userId="62419938-1f1d-43ca-9327-cfd6c1894440" providerId="ADAL" clId="{25BF9B8B-7A73-4797-93F7-BD4B607189DA}" dt="2018-12-17T12:50:04.192" v="4" actId="15"/>
        <pc:sldMkLst>
          <pc:docMk/>
          <pc:sldMk cId="3473945354" sldId="266"/>
        </pc:sldMkLst>
        <pc:spChg chg="mod">
          <ac:chgData name="Rob Heathcote" userId="62419938-1f1d-43ca-9327-cfd6c1894440" providerId="ADAL" clId="{25BF9B8B-7A73-4797-93F7-BD4B607189DA}" dt="2018-12-17T12:50:04.192" v="4" actId="15"/>
          <ac:spMkLst>
            <pc:docMk/>
            <pc:sldMk cId="3473945354" sldId="266"/>
            <ac:spMk id="2" creationId="{00000000-0000-0000-0000-000000000000}"/>
          </ac:spMkLst>
        </pc:spChg>
      </pc:sldChg>
      <pc:sldMasterChg chg="modSldLayout">
        <pc:chgData name="Rob Heathcote" userId="62419938-1f1d-43ca-9327-cfd6c1894440" providerId="ADAL" clId="{25BF9B8B-7A73-4797-93F7-BD4B607189DA}" dt="2018-12-17T12:49:54.716" v="3" actId="20577"/>
        <pc:sldMasterMkLst>
          <pc:docMk/>
          <pc:sldMasterMk cId="3316734550" sldId="2147483648"/>
        </pc:sldMasterMkLst>
        <pc:sldLayoutChg chg="modSp">
          <pc:chgData name="Rob Heathcote" userId="62419938-1f1d-43ca-9327-cfd6c1894440" providerId="ADAL" clId="{25BF9B8B-7A73-4797-93F7-BD4B607189DA}" dt="2018-12-17T12:49:54.716" v="3" actId="20577"/>
          <pc:sldLayoutMkLst>
            <pc:docMk/>
            <pc:sldMasterMk cId="3316734550" sldId="2147483648"/>
            <pc:sldLayoutMk cId="3873735348" sldId="2147483665"/>
          </pc:sldLayoutMkLst>
          <pc:spChg chg="mod">
            <ac:chgData name="Rob Heathcote" userId="62419938-1f1d-43ca-9327-cfd6c1894440" providerId="ADAL" clId="{25BF9B8B-7A73-4797-93F7-BD4B607189DA}" dt="2018-12-17T12:49:54.716" v="3" actId="20577"/>
            <ac:spMkLst>
              <pc:docMk/>
              <pc:sldMasterMk cId="3316734550" sldId="2147483648"/>
              <pc:sldLayoutMk cId="3873735348" sldId="2147483665"/>
              <ac:spMk id="2"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31/01/2019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3" cy="6858000"/>
            <a:chOff x="0" y="0"/>
            <a:chExt cx="9144003" cy="6858000"/>
          </a:xfrm>
        </p:grpSpPr>
        <p:pic>
          <p:nvPicPr>
            <p:cNvPr id="11" name="Picture 10" descr="Unit 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6779382" y="517236"/>
              <a:ext cx="2364621" cy="73890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10" name="Picture 9"/>
            <p:cNvPicPr>
              <a:picLocks noChangeAspect="1"/>
            </p:cNvPicPr>
            <p:nvPr userDrawn="1"/>
          </p:nvPicPr>
          <p:blipFill>
            <a:blip r:embed="rId3"/>
            <a:stretch>
              <a:fillRect/>
            </a:stretch>
          </p:blipFill>
          <p:spPr>
            <a:xfrm>
              <a:off x="6882134" y="621048"/>
              <a:ext cx="1642741" cy="547581"/>
            </a:xfrm>
            <a:prstGeom prst="rect">
              <a:avLst/>
            </a:prstGeom>
          </p:spPr>
        </p:pic>
      </p:grpSp>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a:ln>
            <a:noFill/>
          </a:ln>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FFA90B"/>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24" name="Text Placeholder 23"/>
          <p:cNvSpPr>
            <a:spLocks noGrp="1"/>
          </p:cNvSpPr>
          <p:nvPr>
            <p:ph type="body" sz="quarter" idx="12"/>
          </p:nvPr>
        </p:nvSpPr>
        <p:spPr>
          <a:xfrm>
            <a:off x="1135884" y="4100382"/>
            <a:ext cx="972000" cy="972000"/>
          </a:xfrm>
          <a:prstGeom prst="rect">
            <a:avLst/>
          </a:prstGeom>
          <a:noFill/>
          <a:ln w="114300" cmpd="sng">
            <a:solidFill>
              <a:srgbClr val="D9650B"/>
            </a:solidFill>
            <a:miter lim="800000"/>
          </a:ln>
        </p:spPr>
        <p:txBody>
          <a:bodyPr vert="horz" lIns="0" tIns="0" rIns="0" bIns="0" anchor="ctr" anchorCtr="0"/>
          <a:lstStyle>
            <a:lvl1pPr marL="0" indent="0" algn="ctr">
              <a:buNone/>
              <a:defRPr sz="7200" b="1">
                <a:solidFill>
                  <a:srgbClr val="D9650B"/>
                </a:solidFill>
                <a:latin typeface="Museo900-Regular"/>
                <a:cs typeface="Museo900-Regular"/>
              </a:defRPr>
            </a:lvl1pPr>
          </a:lstStyle>
          <a:p>
            <a:pPr lvl="0"/>
            <a:r>
              <a:rPr lang="en-US"/>
              <a:t>Click to edit Master text styles</a:t>
            </a:r>
          </a:p>
        </p:txBody>
      </p:sp>
      <p:pic>
        <p:nvPicPr>
          <p:cNvPr id="8" name="Picture 7" descr="Logo.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9650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90101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A90B"/>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9" name="Picture 28"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Querying a database</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31" name="Picture 30" descr="Logo Unit 9.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5" name="Picture 54"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56" name="Picture 5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5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9" name="TextBox 5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Querying a database</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5" name="Picture 54"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9" name="TextBox 5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Querying a database</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60" name="Picture 59" descr="Logo Unit 9.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3" name="Picture 52"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57" name="TextBox 5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Querying a database</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Querying a database</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11" name="Picture 10" descr="Logo Unit 9.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387373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z="4000" dirty="0">
                <a:latin typeface="Museo 700" panose="02000000000000000000" pitchFamily="50" charset="0"/>
              </a:rPr>
              <a:t>Cambridge</a:t>
            </a:r>
            <a:endParaRPr lang="en-US" sz="4000" b="0" dirty="0">
              <a:latin typeface="Museo900-Regular"/>
              <a:cs typeface="Museo900-Regular"/>
            </a:endParaRPr>
          </a:p>
          <a:p>
            <a:pPr lvl="2"/>
            <a:r>
              <a:rPr lang="en-US" dirty="0">
                <a:latin typeface="Museo 500" panose="02000000000000000000" pitchFamily="50" charset="0"/>
              </a:rPr>
              <a:t>IGCSE</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Section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sz="2000" dirty="0">
                <a:latin typeface="Museo 900" panose="02000000000000000000" pitchFamily="50" charset="0"/>
              </a:rPr>
              <a:t>Querying a database</a:t>
            </a:r>
          </a:p>
          <a:p>
            <a:endParaRPr lang="en-US" sz="2000" b="0" dirty="0">
              <a:latin typeface="Museo 100" panose="02000000000000000000" pitchFamily="50" charset="0"/>
            </a:endParaRPr>
          </a:p>
          <a:p>
            <a:endParaRPr lang="en-US" sz="2000" b="0" dirty="0">
              <a:latin typeface="Museo 100" panose="02000000000000000000" pitchFamily="50" charset="0"/>
            </a:endParaRPr>
          </a:p>
          <a:p>
            <a:r>
              <a:rPr lang="en-US" sz="2000" b="0" dirty="0">
                <a:latin typeface="Museo 100" panose="02000000000000000000" pitchFamily="50" charset="0"/>
              </a:rPr>
              <a:t>Unit 8: System design and databases</a:t>
            </a:r>
          </a:p>
        </p:txBody>
      </p:sp>
      <p:sp>
        <p:nvSpPr>
          <p:cNvPr id="7" name="Text Placeholder 6"/>
          <p:cNvSpPr>
            <a:spLocks noGrp="1"/>
          </p:cNvSpPr>
          <p:nvPr>
            <p:ph type="body" sz="quarter" idx="12"/>
          </p:nvPr>
        </p:nvSpPr>
        <p:spPr/>
        <p:txBody>
          <a:bodyPr/>
          <a:lstStyle/>
          <a:p>
            <a:pPr>
              <a:lnSpc>
                <a:spcPts val="4800"/>
              </a:lnSpc>
              <a:spcBef>
                <a:spcPts val="0"/>
              </a:spcBef>
            </a:pPr>
            <a:r>
              <a:rPr lang="en-US" sz="4500" kern="0" spc="-140" dirty="0">
                <a:latin typeface="Arial"/>
                <a:cs typeface="Arial"/>
              </a:rPr>
              <a:t>5</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9" y="658132"/>
            <a:ext cx="9144000" cy="6197600"/>
          </a:xfrm>
          <a:prstGeom prst="rect">
            <a:avLst/>
          </a:prstGeom>
        </p:spPr>
      </p:pic>
      <p:sp>
        <p:nvSpPr>
          <p:cNvPr id="3" name="Content Placeholder 2"/>
          <p:cNvSpPr>
            <a:spLocks noGrp="1"/>
          </p:cNvSpPr>
          <p:nvPr>
            <p:ph type="body" sz="quarter" idx="13"/>
          </p:nvPr>
        </p:nvSpPr>
        <p:spPr/>
        <p:txBody>
          <a:bodyPr/>
          <a:lstStyle/>
          <a:p>
            <a:r>
              <a:rPr lang="en-GB" dirty="0">
                <a:solidFill>
                  <a:schemeClr val="bg1"/>
                </a:solidFill>
              </a:rPr>
              <a:t>Worksheet 5</a:t>
            </a:r>
          </a:p>
        </p:txBody>
      </p:sp>
      <p:sp>
        <p:nvSpPr>
          <p:cNvPr id="5" name="Text Placeholder 4"/>
          <p:cNvSpPr>
            <a:spLocks noGrp="1"/>
          </p:cNvSpPr>
          <p:nvPr>
            <p:ph type="body" sz="quarter" idx="14"/>
          </p:nvPr>
        </p:nvSpPr>
        <p:spPr>
          <a:xfrm>
            <a:off x="724280" y="1704179"/>
            <a:ext cx="7797230" cy="4147981"/>
          </a:xfrm>
        </p:spPr>
        <p:txBody>
          <a:bodyPr/>
          <a:lstStyle/>
          <a:p>
            <a:r>
              <a:rPr lang="en-GB" dirty="0">
                <a:solidFill>
                  <a:schemeClr val="bg1"/>
                </a:solidFill>
              </a:rPr>
              <a:t>Now complete </a:t>
            </a:r>
            <a:r>
              <a:rPr lang="en-GB" b="1" dirty="0">
                <a:solidFill>
                  <a:schemeClr val="bg1"/>
                </a:solidFill>
              </a:rPr>
              <a:t>Tasks 1</a:t>
            </a:r>
            <a:r>
              <a:rPr lang="en-GB" dirty="0">
                <a:solidFill>
                  <a:schemeClr val="bg1"/>
                </a:solidFill>
              </a:rPr>
              <a:t>, </a:t>
            </a:r>
            <a:r>
              <a:rPr lang="en-GB" b="1" dirty="0">
                <a:solidFill>
                  <a:schemeClr val="bg1"/>
                </a:solidFill>
              </a:rPr>
              <a:t>2 and 3</a:t>
            </a:r>
            <a:r>
              <a:rPr lang="en-GB" dirty="0">
                <a:solidFill>
                  <a:schemeClr val="bg1"/>
                </a:solidFill>
              </a:rPr>
              <a:t> on </a:t>
            </a:r>
            <a:r>
              <a:rPr lang="en-GB" b="1" dirty="0">
                <a:solidFill>
                  <a:schemeClr val="bg1"/>
                </a:solidFill>
              </a:rPr>
              <a:t>Worksheet 5</a:t>
            </a:r>
          </a:p>
          <a:p>
            <a:endParaRPr lang="en-GB" dirty="0">
              <a:solidFill>
                <a:schemeClr val="bg1"/>
              </a:solidFill>
            </a:endParaRPr>
          </a:p>
        </p:txBody>
      </p:sp>
      <p:sp>
        <p:nvSpPr>
          <p:cNvPr id="7" name="Rectangle 6"/>
          <p:cNvSpPr/>
          <p:nvPr/>
        </p:nvSpPr>
        <p:spPr>
          <a:xfrm>
            <a:off x="427227" y="6411488"/>
            <a:ext cx="8448675" cy="338554"/>
          </a:xfrm>
          <a:prstGeom prst="rect">
            <a:avLst/>
          </a:prstGeom>
        </p:spPr>
        <p:txBody>
          <a:bodyPr wrap="square">
            <a:spAutoFit/>
          </a:bodyPr>
          <a:lstStyle/>
          <a:p>
            <a:r>
              <a:rPr lang="en-GB" sz="1600">
                <a:solidFill>
                  <a:schemeClr val="bg1"/>
                </a:solidFill>
                <a:latin typeface="Arial" panose="020B0604020202020204" pitchFamily="34" charset="0"/>
                <a:cs typeface="Arial" panose="020B0604020202020204" pitchFamily="34" charset="0"/>
              </a:rPr>
              <a:t>Paul Gauguin, Nafea Faa Ipoipo? (</a:t>
            </a:r>
            <a:r>
              <a:rPr lang="en-GB" sz="1600" i="1">
                <a:solidFill>
                  <a:schemeClr val="bg1"/>
                </a:solidFill>
                <a:latin typeface="Arial" panose="020B0604020202020204" pitchFamily="34" charset="0"/>
                <a:cs typeface="Arial" panose="020B0604020202020204" pitchFamily="34" charset="0"/>
              </a:rPr>
              <a:t>When Will You Marry?</a:t>
            </a:r>
            <a:r>
              <a:rPr lang="en-GB" sz="1600">
                <a:solidFill>
                  <a:schemeClr val="bg1"/>
                </a:solidFill>
                <a:latin typeface="Arial" panose="020B0604020202020204" pitchFamily="34" charset="0"/>
                <a:cs typeface="Arial" panose="020B0604020202020204" pitchFamily="34" charset="0"/>
              </a:rPr>
              <a:t>) 1892, Oil on canvas 101 x 77cm</a:t>
            </a:r>
          </a:p>
        </p:txBody>
      </p:sp>
    </p:spTree>
    <p:extLst>
      <p:ext uri="{BB962C8B-B14F-4D97-AF65-F5344CB8AC3E}">
        <p14:creationId xmlns:p14="http://schemas.microsoft.com/office/powerpoint/2010/main" val="374040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656B54-78BD-43FC-BCB6-354CBEA19460}"/>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9DFAE021-927F-40C9-958A-40CF2EDC5F66}"/>
              </a:ext>
            </a:extLst>
          </p:cNvPr>
          <p:cNvSpPr>
            <a:spLocks noGrp="1"/>
          </p:cNvSpPr>
          <p:nvPr>
            <p:ph type="body" sz="quarter" idx="14"/>
          </p:nvPr>
        </p:nvSpPr>
        <p:spPr/>
        <p:txBody>
          <a:bodyPr/>
          <a:lstStyle/>
          <a:p>
            <a:r>
              <a:rPr lang="en-GB" dirty="0"/>
              <a:t>Queries are formed using comparison operators and logical operators</a:t>
            </a:r>
          </a:p>
          <a:p>
            <a:r>
              <a:rPr lang="en-GB" dirty="0"/>
              <a:t>The graphical method of writing queries used in Access is known as “</a:t>
            </a:r>
            <a:r>
              <a:rPr lang="en-GB" dirty="0">
                <a:solidFill>
                  <a:srgbClr val="D9650B"/>
                </a:solidFill>
              </a:rPr>
              <a:t>query-by-example</a:t>
            </a:r>
            <a:r>
              <a:rPr lang="en-GB" dirty="0"/>
              <a:t>”</a:t>
            </a:r>
          </a:p>
          <a:p>
            <a:r>
              <a:rPr lang="en-GB" dirty="0"/>
              <a:t>Once defined, a query can be saved and run whenever required</a:t>
            </a:r>
          </a:p>
        </p:txBody>
      </p:sp>
      <p:pic>
        <p:nvPicPr>
          <p:cNvPr id="6" name="Picture 5" descr="C:\Users\Pat\AppData\Roaming\PixelMetrics\CaptureWiz\Temp\20.jpg">
            <a:extLst>
              <a:ext uri="{FF2B5EF4-FFF2-40B4-BE49-F238E27FC236}">
                <a16:creationId xmlns:a16="http://schemas.microsoft.com/office/drawing/2014/main" id="{66078063-37C9-4C7A-966C-93917AEC08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2388" y="4526273"/>
            <a:ext cx="7079224" cy="1425494"/>
          </a:xfrm>
          <a:prstGeom prst="rect">
            <a:avLst/>
          </a:prstGeom>
          <a:noFill/>
          <a:ln>
            <a:noFill/>
          </a:ln>
        </p:spPr>
      </p:pic>
    </p:spTree>
    <p:extLst>
      <p:ext uri="{BB962C8B-B14F-4D97-AF65-F5344CB8AC3E}">
        <p14:creationId xmlns:p14="http://schemas.microsoft.com/office/powerpoint/2010/main" val="213547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39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altLang="en-US" sz="2400" dirty="0"/>
              <a:t>Learn how to query a database</a:t>
            </a:r>
          </a:p>
          <a:p>
            <a:r>
              <a:rPr lang="en-GB" altLang="en-US" sz="2400" dirty="0"/>
              <a:t>Understand the use of logical operators in framing database queries</a:t>
            </a:r>
          </a:p>
          <a:p>
            <a:r>
              <a:rPr lang="en-GB" altLang="en-US" sz="2400" dirty="0"/>
              <a:t>Perform a query-by-example from given search criteria</a:t>
            </a:r>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339514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Why hold data in a database?</a:t>
            </a:r>
          </a:p>
        </p:txBody>
      </p:sp>
      <p:sp>
        <p:nvSpPr>
          <p:cNvPr id="3" name="Text Placeholder 2"/>
          <p:cNvSpPr>
            <a:spLocks noGrp="1"/>
          </p:cNvSpPr>
          <p:nvPr>
            <p:ph type="body" sz="quarter" idx="14"/>
          </p:nvPr>
        </p:nvSpPr>
        <p:spPr/>
        <p:txBody>
          <a:bodyPr/>
          <a:lstStyle/>
          <a:p>
            <a:r>
              <a:rPr lang="en-GB" dirty="0"/>
              <a:t>Once a database table has been created, it is easy to add, delete, change and view records</a:t>
            </a:r>
          </a:p>
          <a:p>
            <a:pPr lvl="1"/>
            <a:r>
              <a:rPr lang="en-GB" dirty="0"/>
              <a:t>But you can do much more than that…</a:t>
            </a:r>
          </a:p>
          <a:p>
            <a:endParaRPr lang="en-GB" dirty="0"/>
          </a:p>
        </p:txBody>
      </p:sp>
      <p:pic>
        <p:nvPicPr>
          <p:cNvPr id="1026" name="Picture 2" descr="C:\Users\Pat\AppData\Roaming\PixelMetrics\CaptureWiz\Temp\1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5281" y="3379158"/>
            <a:ext cx="7474467" cy="213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813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Querying a database</a:t>
            </a:r>
          </a:p>
        </p:txBody>
      </p:sp>
      <p:sp>
        <p:nvSpPr>
          <p:cNvPr id="4" name="Text Placeholder 3"/>
          <p:cNvSpPr>
            <a:spLocks noGrp="1"/>
          </p:cNvSpPr>
          <p:nvPr>
            <p:ph type="body" sz="quarter" idx="14"/>
          </p:nvPr>
        </p:nvSpPr>
        <p:spPr/>
        <p:txBody>
          <a:bodyPr/>
          <a:lstStyle/>
          <a:p>
            <a:r>
              <a:rPr lang="en-GB" dirty="0"/>
              <a:t>One of the main purposes of holding data in a database is to be able to answer queries</a:t>
            </a:r>
          </a:p>
          <a:p>
            <a:r>
              <a:rPr lang="en-GB" dirty="0"/>
              <a:t>For example:</a:t>
            </a:r>
          </a:p>
          <a:p>
            <a:pPr lvl="1"/>
            <a:r>
              <a:rPr lang="en-GB" dirty="0"/>
              <a:t>Which films have been produced by Warner Brothers (WB) since 1</a:t>
            </a:r>
            <a:r>
              <a:rPr lang="en-GB" baseline="30000" dirty="0"/>
              <a:t>st</a:t>
            </a:r>
            <a:r>
              <a:rPr lang="en-GB" dirty="0"/>
              <a:t> January 2013?</a:t>
            </a:r>
          </a:p>
          <a:p>
            <a:pPr lvl="1"/>
            <a:r>
              <a:rPr lang="en-GB" dirty="0"/>
              <a:t>Which films with a “U” classification have not been seen by the person who created this database?</a:t>
            </a:r>
          </a:p>
          <a:p>
            <a:pPr lvl="1"/>
            <a:r>
              <a:rPr lang="en-GB" dirty="0"/>
              <a:t>Which films have grossed over a billion dollars worldwide?</a:t>
            </a:r>
          </a:p>
          <a:p>
            <a:endParaRPr lang="en-GB" dirty="0"/>
          </a:p>
        </p:txBody>
      </p:sp>
    </p:spTree>
    <p:extLst>
      <p:ext uri="{BB962C8B-B14F-4D97-AF65-F5344CB8AC3E}">
        <p14:creationId xmlns:p14="http://schemas.microsoft.com/office/powerpoint/2010/main" val="242487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Creating a query</a:t>
            </a:r>
            <a:endParaRPr lang="en-GB" dirty="0"/>
          </a:p>
        </p:txBody>
      </p:sp>
      <p:sp>
        <p:nvSpPr>
          <p:cNvPr id="4" name="Text Placeholder 3"/>
          <p:cNvSpPr>
            <a:spLocks noGrp="1"/>
          </p:cNvSpPr>
          <p:nvPr>
            <p:ph type="body" sz="quarter" idx="14"/>
          </p:nvPr>
        </p:nvSpPr>
        <p:spPr/>
        <p:txBody>
          <a:bodyPr/>
          <a:lstStyle/>
          <a:p>
            <a:r>
              <a:rPr lang="en-GB" dirty="0"/>
              <a:t>In Access, you can create a </a:t>
            </a:r>
            <a:r>
              <a:rPr lang="en-GB" dirty="0">
                <a:solidFill>
                  <a:srgbClr val="D9650B"/>
                </a:solidFill>
              </a:rPr>
              <a:t>query</a:t>
            </a:r>
            <a:r>
              <a:rPr lang="en-GB" dirty="0"/>
              <a:t> involving data from the database table</a:t>
            </a:r>
          </a:p>
          <a:p>
            <a:pPr lvl="1"/>
            <a:r>
              <a:rPr lang="en-GB" dirty="0"/>
              <a:t>Once a query has been created, it can be saved and run whenever it is needed</a:t>
            </a:r>
          </a:p>
          <a:p>
            <a:endParaRPr lang="en-GB"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26669" y="3464882"/>
            <a:ext cx="5021836" cy="2892663"/>
          </a:xfrm>
          <a:prstGeom prst="rect">
            <a:avLst/>
          </a:prstGeom>
        </p:spPr>
      </p:pic>
    </p:spTree>
    <p:extLst>
      <p:ext uri="{BB962C8B-B14F-4D97-AF65-F5344CB8AC3E}">
        <p14:creationId xmlns:p14="http://schemas.microsoft.com/office/powerpoint/2010/main" val="427699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Querying the Films database</a:t>
            </a:r>
          </a:p>
        </p:txBody>
      </p:sp>
      <p:sp>
        <p:nvSpPr>
          <p:cNvPr id="2" name="Text Placeholder 1"/>
          <p:cNvSpPr>
            <a:spLocks noGrp="1"/>
          </p:cNvSpPr>
          <p:nvPr>
            <p:ph type="body" sz="quarter" idx="14"/>
          </p:nvPr>
        </p:nvSpPr>
        <p:spPr>
          <a:xfrm>
            <a:off x="724280" y="1704179"/>
            <a:ext cx="7797230" cy="4534389"/>
          </a:xfrm>
        </p:spPr>
        <p:txBody>
          <a:bodyPr/>
          <a:lstStyle/>
          <a:p>
            <a:r>
              <a:rPr lang="en-GB" dirty="0"/>
              <a:t>How many films had production costs of more than $250 million?</a:t>
            </a:r>
          </a:p>
          <a:p>
            <a:r>
              <a:rPr lang="en-GB" dirty="0"/>
              <a:t>Of course, with only a few records it is easy to find this information manually</a:t>
            </a:r>
          </a:p>
          <a:p>
            <a:pPr lvl="1"/>
            <a:r>
              <a:rPr lang="en-GB" dirty="0"/>
              <a:t>Imagine if you had thousands of records…</a:t>
            </a:r>
          </a:p>
          <a:p>
            <a:endParaRPr lang="en-GB" dirty="0"/>
          </a:p>
        </p:txBody>
      </p:sp>
      <p:pic>
        <p:nvPicPr>
          <p:cNvPr id="2050" name="Picture 2" descr="C:\Users\Pat\AppData\Roaming\PixelMetrics\CaptureWiz\Temp\13.jpg"/>
          <p:cNvPicPr>
            <a:picLocks noChangeAspect="1" noChangeArrowheads="1"/>
          </p:cNvPicPr>
          <p:nvPr/>
        </p:nvPicPr>
        <p:blipFill rotWithShape="1">
          <a:blip r:embed="rId2" cstate="screen">
            <a:clrChange>
              <a:clrFrom>
                <a:srgbClr val="F8F8F8"/>
              </a:clrFrom>
              <a:clrTo>
                <a:srgbClr val="F8F8F8">
                  <a:alpha val="0"/>
                </a:srgbClr>
              </a:clrTo>
            </a:clrChange>
            <a:extLst>
              <a:ext uri="{28A0092B-C50C-407E-A947-70E740481C1C}">
                <a14:useLocalDpi xmlns:a14="http://schemas.microsoft.com/office/drawing/2010/main"/>
              </a:ext>
            </a:extLst>
          </a:blip>
          <a:srcRect/>
          <a:stretch/>
        </p:blipFill>
        <p:spPr bwMode="auto">
          <a:xfrm>
            <a:off x="857500" y="4301167"/>
            <a:ext cx="7511440" cy="149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4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Comparison operators used in queries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099779628"/>
              </p:ext>
            </p:extLst>
          </p:nvPr>
        </p:nvGraphicFramePr>
        <p:xfrm>
          <a:off x="795730" y="2253244"/>
          <a:ext cx="7578957" cy="356616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2014063">
                  <a:extLst>
                    <a:ext uri="{9D8B030D-6E8A-4147-A177-3AD203B41FA5}">
                      <a16:colId xmlns:a16="http://schemas.microsoft.com/office/drawing/2014/main" val="20001"/>
                    </a:ext>
                  </a:extLst>
                </a:gridCol>
                <a:gridCol w="4010414">
                  <a:extLst>
                    <a:ext uri="{9D8B030D-6E8A-4147-A177-3AD203B41FA5}">
                      <a16:colId xmlns:a16="http://schemas.microsoft.com/office/drawing/2014/main" val="20002"/>
                    </a:ext>
                  </a:extLst>
                </a:gridCol>
              </a:tblGrid>
              <a:tr h="370840">
                <a:tc>
                  <a:txBody>
                    <a:bodyPr/>
                    <a:lstStyle/>
                    <a:p>
                      <a:pPr algn="ctr"/>
                      <a:r>
                        <a:rPr lang="en-GB" sz="2400" dirty="0">
                          <a:latin typeface="Arial" panose="020B0604020202020204" pitchFamily="34" charset="0"/>
                          <a:cs typeface="Arial" panose="020B0604020202020204" pitchFamily="34" charset="0"/>
                        </a:rPr>
                        <a:t>Operator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solidFill>
                      <a:srgbClr val="D9650B"/>
                    </a:solidFill>
                  </a:tcPr>
                </a:tc>
                <a:tc>
                  <a:txBody>
                    <a:bodyPr/>
                    <a:lstStyle/>
                    <a:p>
                      <a:pPr marL="0" algn="ctr" defTabSz="914400" rtl="0" eaLnBrk="1" latinLnBrk="0" hangingPunct="1"/>
                      <a:r>
                        <a:rPr lang="en-GB" sz="2400" b="1" kern="1200" dirty="0">
                          <a:solidFill>
                            <a:schemeClr val="lt1"/>
                          </a:solidFill>
                          <a:latin typeface="Arial" panose="020B0604020202020204" pitchFamily="34" charset="0"/>
                          <a:ea typeface="+mn-ea"/>
                          <a:cs typeface="Arial" panose="020B0604020202020204" pitchFamily="34" charset="0"/>
                        </a:rPr>
                        <a:t>Meaning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solidFill>
                      <a:srgbClr val="D9650B"/>
                    </a:solidFill>
                  </a:tcPr>
                </a:tc>
                <a:tc>
                  <a:txBody>
                    <a:bodyPr/>
                    <a:lstStyle/>
                    <a:p>
                      <a:pPr marL="0" algn="ctr" defTabSz="914400" rtl="0" eaLnBrk="1" latinLnBrk="0" hangingPunct="1"/>
                      <a:r>
                        <a:rPr lang="en-GB" sz="2400" b="1" kern="1200" dirty="0">
                          <a:solidFill>
                            <a:schemeClr val="lt1"/>
                          </a:solidFill>
                          <a:latin typeface="Arial" panose="020B0604020202020204" pitchFamily="34" charset="0"/>
                          <a:ea typeface="+mn-ea"/>
                          <a:cs typeface="Arial" panose="020B0604020202020204" pitchFamily="34" charset="0"/>
                        </a:rPr>
                        <a:t>Example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solidFill>
                      <a:srgbClr val="D9650B"/>
                    </a:solidFill>
                  </a:tcPr>
                </a:tc>
                <a:extLst>
                  <a:ext uri="{0D108BD9-81ED-4DB2-BD59-A6C34878D82A}">
                    <a16:rowId xmlns:a16="http://schemas.microsoft.com/office/drawing/2014/main" val="10000"/>
                  </a:ext>
                </a:extLst>
              </a:tr>
              <a:tr h="370840">
                <a:tc>
                  <a:txBody>
                    <a:bodyPr/>
                    <a:lstStyle/>
                    <a:p>
                      <a:pPr algn="ctr"/>
                      <a:r>
                        <a:rPr lang="en-GB" sz="2400" dirty="0">
                          <a:latin typeface="Arial" panose="020B0604020202020204" pitchFamily="34" charset="0"/>
                          <a:cs typeface="Arial" panose="020B0604020202020204" pitchFamily="34" charset="0"/>
                        </a:rPr>
                        <a:t>&lt;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dirty="0">
                          <a:latin typeface="Arial" panose="020B0604020202020204" pitchFamily="34" charset="0"/>
                          <a:cs typeface="Arial" panose="020B0604020202020204" pitchFamily="34" charset="0"/>
                        </a:rPr>
                        <a:t>Less than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2400" dirty="0">
                          <a:latin typeface="Arial" panose="020B0604020202020204" pitchFamily="34" charset="0"/>
                          <a:cs typeface="Arial" panose="020B0604020202020204" pitchFamily="34" charset="0"/>
                        </a:rPr>
                        <a:t>&lt;=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dirty="0">
                          <a:latin typeface="Arial" panose="020B0604020202020204" pitchFamily="34" charset="0"/>
                          <a:cs typeface="Arial" panose="020B0604020202020204" pitchFamily="34" charset="0"/>
                        </a:rPr>
                        <a:t>Less than or equal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sz="2400" dirty="0">
                          <a:latin typeface="Arial" panose="020B0604020202020204" pitchFamily="34" charset="0"/>
                          <a:cs typeface="Arial" panose="020B0604020202020204" pitchFamily="34" charset="0"/>
                        </a:rPr>
                        <a:t>&gt;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dirty="0">
                          <a:latin typeface="Arial" panose="020B0604020202020204" pitchFamily="34" charset="0"/>
                          <a:cs typeface="Arial" panose="020B0604020202020204" pitchFamily="34" charset="0"/>
                        </a:rPr>
                        <a:t>Greater</a:t>
                      </a:r>
                      <a:r>
                        <a:rPr lang="en-GB" sz="2400" baseline="0" dirty="0">
                          <a:latin typeface="Arial" panose="020B0604020202020204" pitchFamily="34" charset="0"/>
                          <a:cs typeface="Arial" panose="020B0604020202020204" pitchFamily="34" charset="0"/>
                        </a:rPr>
                        <a:t> than</a:t>
                      </a:r>
                      <a:endParaRPr lang="en-GB"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Production cost($m)&gt;250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sz="2400" dirty="0">
                          <a:latin typeface="Arial" panose="020B0604020202020204" pitchFamily="34" charset="0"/>
                          <a:cs typeface="Arial" panose="020B0604020202020204" pitchFamily="34" charset="0"/>
                        </a:rPr>
                        <a:t>&gt;=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sz="2400"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GB" sz="2400" dirty="0">
                          <a:latin typeface="Arial" panose="020B0604020202020204" pitchFamily="34" charset="0"/>
                          <a:cs typeface="Arial" panose="020B0604020202020204" pitchFamily="34" charset="0"/>
                        </a:rPr>
                        <a:t>&lt;&gt;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5806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Combining logical operators</a:t>
            </a:r>
          </a:p>
        </p:txBody>
      </p:sp>
      <p:sp>
        <p:nvSpPr>
          <p:cNvPr id="5" name="Text Placeholder 4"/>
          <p:cNvSpPr>
            <a:spLocks noGrp="1"/>
          </p:cNvSpPr>
          <p:nvPr>
            <p:ph type="body" sz="quarter" idx="14"/>
          </p:nvPr>
        </p:nvSpPr>
        <p:spPr/>
        <p:txBody>
          <a:bodyPr/>
          <a:lstStyle/>
          <a:p>
            <a:r>
              <a:rPr lang="en-GB" sz="2400" dirty="0"/>
              <a:t>The two logical operators </a:t>
            </a:r>
            <a:r>
              <a:rPr lang="en-GB" sz="2400" b="1" dirty="0">
                <a:solidFill>
                  <a:srgbClr val="D9650B"/>
                </a:solidFill>
              </a:rPr>
              <a:t>AND</a:t>
            </a:r>
            <a:r>
              <a:rPr lang="en-GB" sz="2400" dirty="0">
                <a:solidFill>
                  <a:srgbClr val="D9650B"/>
                </a:solidFill>
              </a:rPr>
              <a:t> </a:t>
            </a:r>
            <a:r>
              <a:rPr lang="en-GB" sz="2400" dirty="0" err="1"/>
              <a:t>and</a:t>
            </a:r>
            <a:r>
              <a:rPr lang="en-GB" sz="2400" dirty="0"/>
              <a:t> </a:t>
            </a:r>
            <a:r>
              <a:rPr lang="en-GB" sz="2400" b="1" dirty="0">
                <a:solidFill>
                  <a:srgbClr val="D9650B"/>
                </a:solidFill>
              </a:rPr>
              <a:t>OR</a:t>
            </a:r>
            <a:r>
              <a:rPr lang="en-GB" sz="2400" dirty="0">
                <a:solidFill>
                  <a:srgbClr val="D9650B"/>
                </a:solidFill>
              </a:rPr>
              <a:t> </a:t>
            </a:r>
            <a:r>
              <a:rPr lang="en-GB" sz="2400" dirty="0"/>
              <a:t>let you combine different criteria </a:t>
            </a:r>
          </a:p>
          <a:p>
            <a:r>
              <a:rPr lang="en-GB" sz="2400" dirty="0"/>
              <a:t>In Access, you can combine criteria by putting them on the same line</a:t>
            </a:r>
          </a:p>
          <a:p>
            <a:endParaRPr lang="en-GB" sz="2400" dirty="0"/>
          </a:p>
          <a:p>
            <a:endParaRPr lang="en-GB" sz="2400" dirty="0"/>
          </a:p>
          <a:p>
            <a:endParaRPr lang="en-GB" sz="1000" dirty="0"/>
          </a:p>
          <a:p>
            <a:r>
              <a:rPr lang="en-GB" sz="2400" dirty="0"/>
              <a:t>This condition can be written:</a:t>
            </a:r>
          </a:p>
          <a:p>
            <a:pPr marL="0" indent="0" algn="ctr">
              <a:buNone/>
            </a:pPr>
            <a:r>
              <a:rPr lang="en-GB" sz="2400" dirty="0">
                <a:solidFill>
                  <a:srgbClr val="D9650B"/>
                </a:solidFill>
              </a:rPr>
              <a:t>(Production cost($m)&gt;250) AND (Classification = “U”)</a:t>
            </a:r>
          </a:p>
          <a:p>
            <a:endParaRPr lang="en-GB" dirty="0"/>
          </a:p>
        </p:txBody>
      </p:sp>
      <p:pic>
        <p:nvPicPr>
          <p:cNvPr id="3074" name="Picture 2" descr="C:\Users\Pat\AppData\Roaming\PixelMetrics\CaptureWiz\Temp\1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4280" y="3565358"/>
            <a:ext cx="8010455" cy="95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80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Combining logical operators</a:t>
            </a:r>
          </a:p>
        </p:txBody>
      </p:sp>
      <p:sp>
        <p:nvSpPr>
          <p:cNvPr id="5" name="Text Placeholder 4"/>
          <p:cNvSpPr>
            <a:spLocks noGrp="1"/>
          </p:cNvSpPr>
          <p:nvPr>
            <p:ph type="body" sz="quarter" idx="14"/>
          </p:nvPr>
        </p:nvSpPr>
        <p:spPr/>
        <p:txBody>
          <a:bodyPr/>
          <a:lstStyle/>
          <a:p>
            <a:r>
              <a:rPr lang="en-GB" sz="2400" dirty="0"/>
              <a:t>How do you write criteria for a query which will list all the films seen that were released before 2006?</a:t>
            </a:r>
          </a:p>
          <a:p>
            <a:endParaRPr lang="en-GB" sz="2400" dirty="0"/>
          </a:p>
          <a:p>
            <a:endParaRPr lang="en-GB" sz="2400" dirty="0"/>
          </a:p>
          <a:p>
            <a:pPr marL="0" indent="0">
              <a:buNone/>
            </a:pPr>
            <a:endParaRPr lang="en-GB" sz="1000" dirty="0"/>
          </a:p>
          <a:p>
            <a:r>
              <a:rPr lang="en-GB" sz="2400" dirty="0"/>
              <a:t>Write criteria which will list all the database records for films released by Fox since the year 2000</a:t>
            </a:r>
          </a:p>
        </p:txBody>
      </p:sp>
      <p:pic>
        <p:nvPicPr>
          <p:cNvPr id="4098" name="Picture 2" descr="C:\Users\Pat\AppData\Roaming\PixelMetrics\CaptureWiz\Temp\1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9545" y="2714775"/>
            <a:ext cx="7548382" cy="102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860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78564F-98D5-46DB-96BE-579034E0D5B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1ef05dc5-97a2-498b-bf7c-bd189143a1ff"/>
    <ds:schemaRef ds:uri="http://www.w3.org/XML/1998/namespace"/>
  </ds:schemaRefs>
</ds:datastoreItem>
</file>

<file path=customXml/itemProps2.xml><?xml version="1.0" encoding="utf-8"?>
<ds:datastoreItem xmlns:ds="http://schemas.openxmlformats.org/officeDocument/2006/customXml" ds:itemID="{6FCC2C04-4332-4150-809F-2945C7C52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BA3D5-50A9-413E-AA9C-1CBE2E0F19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9</Template>
  <TotalTime>824</TotalTime>
  <Words>413</Words>
  <Application>Microsoft Office PowerPoint</Application>
  <PresentationFormat>On-screen Show (4:3)</PresentationFormat>
  <Paragraphs>64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Museo900-Regular</vt:lpstr>
      <vt:lpstr>Museo 900</vt:lpstr>
      <vt:lpstr>Museo 500</vt:lpstr>
      <vt:lpstr>Arial</vt:lpstr>
      <vt:lpstr>Museo 700</vt:lpstr>
      <vt:lpstr>Museo 100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33</cp:revision>
  <dcterms:created xsi:type="dcterms:W3CDTF">2015-05-06T08:54:04Z</dcterms:created>
  <dcterms:modified xsi:type="dcterms:W3CDTF">2019-01-31T12:03:02Z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