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notesMasterIdLst>
    <p:notesMasterId r:id="rId21"/>
  </p:notesMasterIdLst>
  <p:sldIdLst>
    <p:sldId id="260" r:id="rId5"/>
    <p:sldId id="261" r:id="rId6"/>
    <p:sldId id="333" r:id="rId7"/>
    <p:sldId id="334" r:id="rId8"/>
    <p:sldId id="335" r:id="rId9"/>
    <p:sldId id="345" r:id="rId10"/>
    <p:sldId id="336" r:id="rId11"/>
    <p:sldId id="337" r:id="rId12"/>
    <p:sldId id="272" r:id="rId13"/>
    <p:sldId id="339" r:id="rId14"/>
    <p:sldId id="347" r:id="rId15"/>
    <p:sldId id="342" r:id="rId16"/>
    <p:sldId id="340" r:id="rId17"/>
    <p:sldId id="338" r:id="rId18"/>
    <p:sldId id="341" r:id="rId19"/>
    <p:sldId id="278" r:id="rId20"/>
  </p:sldIdLst>
  <p:sldSz cx="9144000" cy="6858000" type="screen4x3"/>
  <p:notesSz cx="6858000" cy="9144000"/>
  <p:embeddedFontLst>
    <p:embeddedFont>
      <p:font typeface="Calibri" panose="020F0502020204030204" pitchFamily="34" charset="0"/>
      <p:regular r:id="rId22"/>
      <p:bold r:id="rId23"/>
      <p:italic r:id="rId24"/>
      <p:boldItalic r:id="rId2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45">
          <p15:clr>
            <a:srgbClr val="A4A3A4"/>
          </p15:clr>
        </p15:guide>
        <p15:guide id="2" orient="horz" pos="3232">
          <p15:clr>
            <a:srgbClr val="A4A3A4"/>
          </p15:clr>
        </p15:guide>
        <p15:guide id="3" orient="horz" pos="1911" userDrawn="1">
          <p15:clr>
            <a:srgbClr val="A4A3A4"/>
          </p15:clr>
        </p15:guide>
        <p15:guide id="4" pos="5397" userDrawn="1">
          <p15:clr>
            <a:srgbClr val="A4A3A4"/>
          </p15:clr>
        </p15:guide>
        <p15:guide id="5"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 Franklin" initials="JF" lastIdx="3" clrIdx="0">
    <p:extLst>
      <p:ext uri="{19B8F6BF-5375-455C-9EA6-DF929625EA0E}">
        <p15:presenceInfo xmlns:p15="http://schemas.microsoft.com/office/powerpoint/2012/main" userId="S::james.franklin@pgonline.co.uk::cf915d05-507f-491f-b4a6-b2aa085ee4b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B928"/>
    <a:srgbClr val="0A50A4"/>
    <a:srgbClr val="2C809C"/>
    <a:srgbClr val="FFDB17"/>
    <a:srgbClr val="E89431"/>
    <a:srgbClr val="43474C"/>
    <a:srgbClr val="030303"/>
    <a:srgbClr val="00EDF3"/>
    <a:srgbClr val="A3CD4F"/>
    <a:srgbClr val="A7D05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150" d="100"/>
          <a:sy n="150" d="100"/>
        </p:scale>
        <p:origin x="1296" y="120"/>
      </p:cViewPr>
      <p:guideLst>
        <p:guide orient="horz" pos="1245"/>
        <p:guide orient="horz" pos="3232"/>
        <p:guide orient="horz" pos="1911"/>
        <p:guide pos="5397"/>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56C703-0827-4D98-8015-40DEE3C186A7}" type="datetimeFigureOut">
              <a:rPr lang="en-GB" smtClean="0"/>
              <a:t>05/11/2021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798D5B-57F4-4A7F-8DDC-A432FF1B0DAA}" type="slidenum">
              <a:rPr lang="en-GB" smtClean="0"/>
              <a:t>‹#›</a:t>
            </a:fld>
            <a:endParaRPr lang="en-GB"/>
          </a:p>
        </p:txBody>
      </p:sp>
    </p:spTree>
    <p:extLst>
      <p:ext uri="{BB962C8B-B14F-4D97-AF65-F5344CB8AC3E}">
        <p14:creationId xmlns:p14="http://schemas.microsoft.com/office/powerpoint/2010/main" val="804381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1C4A5A-09EB-4C05-B872-191E2234881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cxnSp>
        <p:nvCxnSpPr>
          <p:cNvPr id="14" name="Straight Connector 13"/>
          <p:cNvCxnSpPr/>
          <p:nvPr userDrawn="1"/>
        </p:nvCxnSpPr>
        <p:spPr>
          <a:xfrm>
            <a:off x="4559300" y="1905000"/>
            <a:ext cx="0" cy="255176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6385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9_Custom Layout">
    <p:bg>
      <p:bgPr>
        <a:solidFill>
          <a:srgbClr val="0A50A4"/>
        </a:solidFill>
        <a:effectLst/>
      </p:bgPr>
    </p:bg>
    <p:spTree>
      <p:nvGrpSpPr>
        <p:cNvPr id="1" name=""/>
        <p:cNvGrpSpPr/>
        <p:nvPr/>
      </p:nvGrpSpPr>
      <p:grpSpPr>
        <a:xfrm>
          <a:off x="0" y="0"/>
          <a:ext cx="0" cy="0"/>
          <a:chOff x="0" y="0"/>
          <a:chExt cx="0" cy="0"/>
        </a:xfrm>
      </p:grpSpPr>
      <p:cxnSp>
        <p:nvCxnSpPr>
          <p:cNvPr id="8" name="Straight Connector 7"/>
          <p:cNvCxnSpPr>
            <a:cxnSpLocks/>
          </p:cNvCxnSpPr>
          <p:nvPr userDrawn="1"/>
        </p:nvCxnSpPr>
        <p:spPr>
          <a:xfrm>
            <a:off x="584200" y="1702800"/>
            <a:ext cx="0" cy="1812600"/>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bg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6" name="Text Placeholder 11">
            <a:extLst>
              <a:ext uri="{FF2B5EF4-FFF2-40B4-BE49-F238E27FC236}">
                <a16:creationId xmlns:a16="http://schemas.microsoft.com/office/drawing/2014/main" id="{39DDBF64-444D-4C93-91A0-6221F41E03DA}"/>
              </a:ext>
            </a:extLst>
          </p:cNvPr>
          <p:cNvSpPr>
            <a:spLocks noGrp="1"/>
          </p:cNvSpPr>
          <p:nvPr>
            <p:ph type="body" sz="quarter" idx="15"/>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bg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chemeClr val="bg1"/>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chemeClr val="bg1"/>
                </a:solidFill>
                <a:latin typeface="Arial"/>
                <a:ea typeface="+mn-ea"/>
                <a:cs typeface="Arial"/>
              </a:defRPr>
            </a:lvl3pPr>
          </a:lstStyle>
          <a:p>
            <a:pPr lvl="0"/>
            <a:r>
              <a:rPr lang="en-US"/>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a:t>Second level</a:t>
            </a:r>
          </a:p>
          <a:p>
            <a:pPr lvl="2"/>
            <a:r>
              <a:rPr lang="en-US"/>
              <a:t>Third level</a:t>
            </a:r>
          </a:p>
        </p:txBody>
      </p:sp>
    </p:spTree>
    <p:extLst>
      <p:ext uri="{BB962C8B-B14F-4D97-AF65-F5344CB8AC3E}">
        <p14:creationId xmlns:p14="http://schemas.microsoft.com/office/powerpoint/2010/main" val="1093718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DCB928"/>
        </a:solidFill>
        <a:effectLst/>
      </p:bgPr>
    </p:bg>
    <p:spTree>
      <p:nvGrpSpPr>
        <p:cNvPr id="1" name=""/>
        <p:cNvGrpSpPr/>
        <p:nvPr/>
      </p:nvGrpSpPr>
      <p:grpSpPr>
        <a:xfrm>
          <a:off x="0" y="0"/>
          <a:ext cx="0" cy="0"/>
          <a:chOff x="0" y="0"/>
          <a:chExt cx="0" cy="0"/>
        </a:xfrm>
      </p:grpSpPr>
      <p:cxnSp>
        <p:nvCxnSpPr>
          <p:cNvPr id="9" name="Straight Connector 8"/>
          <p:cNvCxnSpPr/>
          <p:nvPr userDrawn="1"/>
        </p:nvCxnSpPr>
        <p:spPr>
          <a:xfrm>
            <a:off x="584200" y="1702800"/>
            <a:ext cx="0" cy="2564400"/>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bg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0" name="Text Placeholder 11"/>
          <p:cNvSpPr>
            <a:spLocks noGrp="1"/>
          </p:cNvSpPr>
          <p:nvPr>
            <p:ph type="body" sz="quarter" idx="14"/>
          </p:nvPr>
        </p:nvSpPr>
        <p:spPr>
          <a:xfrm>
            <a:off x="723600" y="1702799"/>
            <a:ext cx="7861300" cy="4918133"/>
          </a:xfrm>
          <a:prstGeom prst="rect">
            <a:avLst/>
          </a:prstGeom>
        </p:spPr>
        <p:txBody>
          <a:bodyPr vert="horz" lIns="0" tIns="0" rIns="0" bIns="0"/>
          <a:lstStyle>
            <a:lvl1pPr marL="271463" indent="-271463">
              <a:lnSpc>
                <a:spcPct val="100000"/>
              </a:lnSpc>
              <a:spcBef>
                <a:spcPts val="0"/>
              </a:spcBef>
              <a:spcAft>
                <a:spcPts val="1400"/>
              </a:spcAft>
              <a:buFont typeface="Arial"/>
              <a:buChar char="•"/>
              <a:defRPr sz="2500">
                <a:solidFill>
                  <a:schemeClr val="bg1"/>
                </a:solidFill>
                <a:latin typeface="Arial"/>
                <a:cs typeface="Arial"/>
              </a:defRPr>
            </a:lvl1pPr>
            <a:lvl2pPr marL="0" indent="0">
              <a:lnSpc>
                <a:spcPts val="2000"/>
              </a:lnSpc>
              <a:buNone/>
              <a:defRPr sz="2000">
                <a:solidFill>
                  <a:srgbClr val="9D9FA2"/>
                </a:solidFill>
                <a:latin typeface="Arial"/>
                <a:cs typeface="Arial"/>
              </a:defRPr>
            </a:lvl2pPr>
          </a:lstStyle>
          <a:p>
            <a:pPr lvl="0"/>
            <a:r>
              <a:rPr lang="en-US"/>
              <a:t>Click to edit Master text styles</a:t>
            </a:r>
          </a:p>
        </p:txBody>
      </p:sp>
    </p:spTree>
    <p:extLst>
      <p:ext uri="{BB962C8B-B14F-4D97-AF65-F5344CB8AC3E}">
        <p14:creationId xmlns:p14="http://schemas.microsoft.com/office/powerpoint/2010/main" val="393927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2B18D79-2ED0-4DED-987F-C11C7EA8CC1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26"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27"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rgbClr val="2C809C"/>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0A50A4"/>
                </a:solidFill>
                <a:latin typeface="Arial"/>
                <a:ea typeface="+mn-ea"/>
                <a:cs typeface="Arial"/>
              </a:defRPr>
            </a:lvl3pPr>
          </a:lstStyle>
          <a:p>
            <a:pPr lvl="0"/>
            <a:r>
              <a:rPr lang="en-US"/>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a:t>Second level</a:t>
            </a:r>
          </a:p>
          <a:p>
            <a:pPr lvl="2"/>
            <a:r>
              <a:rPr lang="en-US"/>
              <a:t>Third level</a:t>
            </a:r>
          </a:p>
        </p:txBody>
      </p:sp>
      <p:pic>
        <p:nvPicPr>
          <p:cNvPr id="11" name="Graphic 10">
            <a:extLst>
              <a:ext uri="{FF2B5EF4-FFF2-40B4-BE49-F238E27FC236}">
                <a16:creationId xmlns:a16="http://schemas.microsoft.com/office/drawing/2014/main" id="{4209B720-07DD-7941-B502-ED81D188657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
        <p:nvSpPr>
          <p:cNvPr id="8" name="TextBox 7">
            <a:extLst>
              <a:ext uri="{FF2B5EF4-FFF2-40B4-BE49-F238E27FC236}">
                <a16:creationId xmlns:a16="http://schemas.microsoft.com/office/drawing/2014/main" id="{76325FA6-46C8-462A-ADF5-4DE37700A6B8}"/>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Encryption</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4180777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5E7F35E-EEFA-42DB-B501-D10FA596CB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18744"/>
          </a:xfrm>
          <a:prstGeom prst="rect">
            <a:avLst/>
          </a:prstGeom>
        </p:spPr>
      </p:pic>
      <p:pic>
        <p:nvPicPr>
          <p:cNvPr id="6" name="Picture 5" descr="Untitled-1.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sp>
        <p:nvSpPr>
          <p:cNvPr id="1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8"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rgbClr val="2C809C"/>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0A50A4"/>
                </a:solidFill>
                <a:latin typeface="Arial"/>
                <a:ea typeface="+mn-ea"/>
                <a:cs typeface="Arial"/>
              </a:defRPr>
            </a:lvl3pPr>
          </a:lstStyle>
          <a:p>
            <a:pPr lvl="0"/>
            <a:r>
              <a:rPr lang="en-US"/>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a:t>Second level</a:t>
            </a:r>
          </a:p>
          <a:p>
            <a:pPr lvl="2"/>
            <a:r>
              <a:rPr lang="en-US"/>
              <a:t>Third level</a:t>
            </a:r>
          </a:p>
        </p:txBody>
      </p:sp>
      <p:pic>
        <p:nvPicPr>
          <p:cNvPr id="10" name="Graphic 9">
            <a:extLst>
              <a:ext uri="{FF2B5EF4-FFF2-40B4-BE49-F238E27FC236}">
                <a16:creationId xmlns:a16="http://schemas.microsoft.com/office/drawing/2014/main" id="{24FD2BDA-C54A-D744-9DA8-5B5D134B2C6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267074" y="6313572"/>
            <a:ext cx="1428387" cy="337136"/>
          </a:xfrm>
          <a:prstGeom prst="rect">
            <a:avLst/>
          </a:prstGeom>
        </p:spPr>
      </p:pic>
      <p:sp>
        <p:nvSpPr>
          <p:cNvPr id="13" name="TextBox 12">
            <a:extLst>
              <a:ext uri="{FF2B5EF4-FFF2-40B4-BE49-F238E27FC236}">
                <a16:creationId xmlns:a16="http://schemas.microsoft.com/office/drawing/2014/main" id="{269A9210-3041-4F0E-9729-21FEC5F94D1E}"/>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Encryption</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2849720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88168CF-3995-4972-9282-815C66EE5E2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1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8"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rgbClr val="2C809C"/>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0A50A4"/>
                </a:solidFill>
                <a:latin typeface="Arial"/>
                <a:ea typeface="+mn-ea"/>
                <a:cs typeface="Arial"/>
              </a:defRPr>
            </a:lvl3pPr>
          </a:lstStyle>
          <a:p>
            <a:pPr lvl="0"/>
            <a:r>
              <a:rPr lang="en-US"/>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a:t>Second level</a:t>
            </a:r>
          </a:p>
          <a:p>
            <a:pPr lvl="2"/>
            <a:r>
              <a:rPr lang="en-US"/>
              <a:t>Third level</a:t>
            </a:r>
          </a:p>
        </p:txBody>
      </p:sp>
      <p:pic>
        <p:nvPicPr>
          <p:cNvPr id="9" name="Graphic 8">
            <a:extLst>
              <a:ext uri="{FF2B5EF4-FFF2-40B4-BE49-F238E27FC236}">
                <a16:creationId xmlns:a16="http://schemas.microsoft.com/office/drawing/2014/main" id="{8DD9B7FF-74E5-46D6-85A2-3CAB03DACB36}"/>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684433" y="900257"/>
            <a:ext cx="1474704" cy="554400"/>
          </a:xfrm>
          <a:prstGeom prst="rect">
            <a:avLst/>
          </a:prstGeom>
        </p:spPr>
      </p:pic>
      <p:pic>
        <p:nvPicPr>
          <p:cNvPr id="12" name="Graphic 11">
            <a:extLst>
              <a:ext uri="{FF2B5EF4-FFF2-40B4-BE49-F238E27FC236}">
                <a16:creationId xmlns:a16="http://schemas.microsoft.com/office/drawing/2014/main" id="{689980B9-BA30-C440-AB57-1B8875CA05C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267074" y="6313572"/>
            <a:ext cx="1428387" cy="337136"/>
          </a:xfrm>
          <a:prstGeom prst="rect">
            <a:avLst/>
          </a:prstGeom>
        </p:spPr>
      </p:pic>
      <p:sp>
        <p:nvSpPr>
          <p:cNvPr id="11" name="TextBox 10">
            <a:extLst>
              <a:ext uri="{FF2B5EF4-FFF2-40B4-BE49-F238E27FC236}">
                <a16:creationId xmlns:a16="http://schemas.microsoft.com/office/drawing/2014/main" id="{B3D03C25-8203-4280-85AB-16C9FB4150B2}"/>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Encryption</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4276716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F209393-27E1-4419-B0B1-4118239D6D3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24"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25"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smtClean="0">
                <a:solidFill>
                  <a:srgbClr val="2C809C"/>
                </a:solidFill>
                <a:latin typeface="Arial"/>
                <a:ea typeface="+mn-ea"/>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0A50A4"/>
                </a:solidFill>
                <a:latin typeface="Arial"/>
                <a:ea typeface="+mn-ea"/>
                <a:cs typeface="Arial"/>
              </a:defRPr>
            </a:lvl3pPr>
          </a:lstStyle>
          <a:p>
            <a:pPr lvl="0"/>
            <a:r>
              <a:rPr lang="en-US"/>
              <a:t>Click to edit Master text styles</a:t>
            </a:r>
          </a:p>
          <a:p>
            <a:pPr marL="723900" lvl="1" indent="-279400" algn="l" defTabSz="457200" rtl="0" eaLnBrk="1" latinLnBrk="0" hangingPunct="1">
              <a:lnSpc>
                <a:spcPct val="100000"/>
              </a:lnSpc>
              <a:spcBef>
                <a:spcPts val="0"/>
              </a:spcBef>
              <a:spcAft>
                <a:spcPts val="1200"/>
              </a:spcAft>
              <a:buFont typeface="Arial"/>
              <a:buChar char="•"/>
            </a:pPr>
            <a:r>
              <a:rPr lang="en-US"/>
              <a:t>Second level</a:t>
            </a:r>
          </a:p>
          <a:p>
            <a:pPr lvl="2"/>
            <a:r>
              <a:rPr lang="en-US"/>
              <a:t>Third level</a:t>
            </a:r>
          </a:p>
        </p:txBody>
      </p:sp>
      <p:sp>
        <p:nvSpPr>
          <p:cNvPr id="9" name="TextBox 8">
            <a:extLst>
              <a:ext uri="{FF2B5EF4-FFF2-40B4-BE49-F238E27FC236}">
                <a16:creationId xmlns:a16="http://schemas.microsoft.com/office/drawing/2014/main" id="{58287D3D-5A80-4A75-B882-63048CF6DA77}"/>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Encryption</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3315833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8F9B71-414D-407F-A04D-640586C9FB7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18744"/>
          </a:xfrm>
          <a:prstGeom prst="rect">
            <a:avLst/>
          </a:prstGeom>
        </p:spPr>
      </p:pic>
      <p:sp>
        <p:nvSpPr>
          <p:cNvPr id="8" name="Rectangle 7"/>
          <p:cNvSpPr/>
          <p:nvPr userDrawn="1"/>
        </p:nvSpPr>
        <p:spPr>
          <a:xfrm>
            <a:off x="676274" y="1701461"/>
            <a:ext cx="7829551" cy="4555093"/>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Copyright</a:t>
            </a:r>
            <a:endParaRPr kumimoji="0" lang="en-GB" sz="1200" b="1" i="0" u="none" strike="noStrike" kern="1200" cap="none" spc="0" normalizeH="0" baseline="0" noProof="0">
              <a:ln>
                <a:noFill/>
              </a:ln>
              <a:solidFill>
                <a:schemeClr val="bg1"/>
              </a:solidFill>
              <a:effectLst/>
              <a:uLnTx/>
              <a:uFillTx/>
              <a:latin typeface="Arial"/>
              <a:ea typeface="+mn-ea"/>
              <a:cs typeface="Arial"/>
            </a:endParaRP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 2021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The contents of this unit are protected by copyright. </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This unit and all the worksheets, PowerPoint presentations, teaching guides and other associated files distributed with it are supplied to you by PG Online Limited under licence and may be used and copied by you only in accordance with the terms of the licence. Except as expressly permitted by the licence, no part of the materials distributed with this unit may be used, reproduced, stored in a retrieval system, or transmitted, in any form or by any means, electronic or otherwise, without the prior written permission of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Licence agreement</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This is a legal agreement between you, the end user, and PG Online Limited. This unit and all the worksheets, PowerPoint presentations, teaching guides and other associated files distributed with it is licensed, not sold, to you by PG Online Limited for use under the terms of the licence.</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The materials distributed with this unit may be freely copied and used by members of a single institution on a single site only. You are not permitted to share in any way any of the materials or part of the materials with any third party, including users on another site or individuals who are members of a separate institution. You acknowledge that the materials must remain with you, the licencing institution, and no part of the materials may be transferred to another institution. You also agree not to procure, authorise, encourage, facilitate or enable any third party to reproduce these materials in whole or in part without the prior permission of PG Online Limited.</a:t>
            </a:r>
            <a:endParaRPr lang="en-GB" sz="1200">
              <a:solidFill>
                <a:schemeClr val="bg1"/>
              </a:solidFill>
            </a:endParaRPr>
          </a:p>
        </p:txBody>
      </p:sp>
      <p:pic>
        <p:nvPicPr>
          <p:cNvPr id="11" name="Graphic 10">
            <a:extLst>
              <a:ext uri="{FF2B5EF4-FFF2-40B4-BE49-F238E27FC236}">
                <a16:creationId xmlns:a16="http://schemas.microsoft.com/office/drawing/2014/main" id="{19425AA9-D4A8-B243-A347-47C5BE93F86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
        <p:nvSpPr>
          <p:cNvPr id="10" name="TextBox 9">
            <a:extLst>
              <a:ext uri="{FF2B5EF4-FFF2-40B4-BE49-F238E27FC236}">
                <a16:creationId xmlns:a16="http://schemas.microsoft.com/office/drawing/2014/main" id="{0C5FB3A6-3C11-4E03-AAF4-9FCD3019CA56}"/>
              </a:ext>
            </a:extLst>
          </p:cNvPr>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US" sz="1200" b="1"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Encryption</a:t>
            </a:r>
          </a:p>
          <a:p>
            <a:pPr marL="0" marR="0" indent="0" algn="l" defTabSz="457200" rtl="0" eaLnBrk="1" fontAlgn="auto" latinLnBrk="0" hangingPunct="1">
              <a:lnSpc>
                <a:spcPct val="100000"/>
              </a:lnSpc>
              <a:spcBef>
                <a:spcPts val="288"/>
              </a:spcBef>
              <a:spcAft>
                <a:spcPts val="0"/>
              </a:spcAft>
              <a:buClrTx/>
              <a:buSzTx/>
              <a:buFontTx/>
              <a:buNone/>
              <a:tabLst/>
              <a:defRPr/>
            </a:pPr>
            <a:r>
              <a:rPr lang="en-US" sz="1200" b="0" kern="1200">
                <a:solidFill>
                  <a:srgbClr val="FFFFFF"/>
                </a:solidFill>
                <a:effectLst>
                  <a:glow rad="228600">
                    <a:schemeClr val="tx1">
                      <a:alpha val="32000"/>
                    </a:schemeClr>
                  </a:glow>
                  <a:outerShdw blurRad="50800" dist="38100" dir="2700000" algn="tl" rotWithShape="0">
                    <a:prstClr val="black">
                      <a:alpha val="40000"/>
                    </a:prstClr>
                  </a:outerShdw>
                </a:effectLst>
                <a:latin typeface="Arial" panose="020B0604020202020204" pitchFamily="34" charset="0"/>
                <a:ea typeface="+mn-ea"/>
                <a:cs typeface="Arial" panose="020B0604020202020204" pitchFamily="34" charset="0"/>
              </a:rPr>
              <a:t>Unit 2 Data transmission and encryption</a:t>
            </a:r>
          </a:p>
        </p:txBody>
      </p:sp>
    </p:spTree>
    <p:extLst>
      <p:ext uri="{BB962C8B-B14F-4D97-AF65-F5344CB8AC3E}">
        <p14:creationId xmlns:p14="http://schemas.microsoft.com/office/powerpoint/2010/main" val="487712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6734550"/>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64" r:id="rId3"/>
    <p:sldLayoutId id="2147483653" r:id="rId4"/>
    <p:sldLayoutId id="2147483652" r:id="rId5"/>
    <p:sldLayoutId id="2147483667" r:id="rId6"/>
    <p:sldLayoutId id="2147483656" r:id="rId7"/>
    <p:sldLayoutId id="2147483665" r:id="rId8"/>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7358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DB17"/>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6D72E55-6EFB-4D17-B7F6-768D4ECD8E5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18744"/>
            <a:ext cx="9144000" cy="6239256"/>
          </a:xfrm>
          <a:prstGeom prst="rect">
            <a:avLst/>
          </a:prstGeom>
        </p:spPr>
      </p:pic>
      <p:sp>
        <p:nvSpPr>
          <p:cNvPr id="4" name="Text Placeholder 3">
            <a:extLst>
              <a:ext uri="{FF2B5EF4-FFF2-40B4-BE49-F238E27FC236}">
                <a16:creationId xmlns:a16="http://schemas.microsoft.com/office/drawing/2014/main" id="{DCC033B2-38D1-4D38-BD8B-5EEEB828D740}"/>
              </a:ext>
            </a:extLst>
          </p:cNvPr>
          <p:cNvSpPr>
            <a:spLocks noGrp="1"/>
          </p:cNvSpPr>
          <p:nvPr>
            <p:ph type="body" sz="quarter" idx="13"/>
          </p:nvPr>
        </p:nvSpPr>
        <p:spPr/>
        <p:txBody>
          <a:bodyPr/>
          <a:lstStyle/>
          <a:p>
            <a:r>
              <a:rPr lang="en-GB"/>
              <a:t>Asymmetric encryption</a:t>
            </a:r>
          </a:p>
        </p:txBody>
      </p:sp>
      <p:sp>
        <p:nvSpPr>
          <p:cNvPr id="5" name="Text Placeholder 4">
            <a:extLst>
              <a:ext uri="{FF2B5EF4-FFF2-40B4-BE49-F238E27FC236}">
                <a16:creationId xmlns:a16="http://schemas.microsoft.com/office/drawing/2014/main" id="{1E6E549E-60D6-44D6-AD5C-A9647169E11B}"/>
              </a:ext>
            </a:extLst>
          </p:cNvPr>
          <p:cNvSpPr>
            <a:spLocks noGrp="1"/>
          </p:cNvSpPr>
          <p:nvPr>
            <p:ph type="body" sz="quarter" idx="14"/>
          </p:nvPr>
        </p:nvSpPr>
        <p:spPr/>
        <p:txBody>
          <a:bodyPr/>
          <a:lstStyle/>
          <a:p>
            <a:r>
              <a:rPr lang="en-GB"/>
              <a:t>In </a:t>
            </a:r>
            <a:r>
              <a:rPr lang="en-GB" b="1"/>
              <a:t>asymmetric encryption</a:t>
            </a:r>
            <a:r>
              <a:rPr lang="en-GB"/>
              <a:t>, two keys are created by the receiver</a:t>
            </a:r>
          </a:p>
          <a:p>
            <a:pPr lvl="2"/>
            <a:r>
              <a:rPr lang="en-GB"/>
              <a:t>The </a:t>
            </a:r>
            <a:r>
              <a:rPr lang="en-GB" b="1"/>
              <a:t>public key </a:t>
            </a:r>
            <a:r>
              <a:rPr lang="en-GB"/>
              <a:t>is accessible by anyone and used to </a:t>
            </a:r>
            <a:br>
              <a:rPr lang="en-GB"/>
            </a:br>
            <a:r>
              <a:rPr lang="en-GB"/>
              <a:t>encrypt data</a:t>
            </a:r>
          </a:p>
          <a:p>
            <a:pPr lvl="2"/>
            <a:r>
              <a:rPr lang="en-GB"/>
              <a:t>The </a:t>
            </a:r>
            <a:r>
              <a:rPr lang="en-GB" b="1"/>
              <a:t>private key </a:t>
            </a:r>
            <a:r>
              <a:rPr lang="en-GB"/>
              <a:t>is kept secret by the receiver and used to decrypt the data</a:t>
            </a:r>
          </a:p>
          <a:p>
            <a:pPr lvl="2"/>
            <a:r>
              <a:rPr lang="en-GB"/>
              <a:t>The technique is also known as public-key cryptography</a:t>
            </a:r>
          </a:p>
          <a:p>
            <a:r>
              <a:rPr lang="en-GB"/>
              <a:t>This means that anyone can </a:t>
            </a:r>
            <a:br>
              <a:rPr lang="en-GB"/>
            </a:br>
            <a:r>
              <a:rPr lang="en-GB"/>
              <a:t>encrypt the data, but only the </a:t>
            </a:r>
            <a:br>
              <a:rPr lang="en-GB"/>
            </a:br>
            <a:r>
              <a:rPr lang="en-GB"/>
              <a:t>receiver can decrypt it</a:t>
            </a:r>
          </a:p>
          <a:p>
            <a:pPr lvl="2"/>
            <a:r>
              <a:rPr lang="en-GB"/>
              <a:t>There is no need to share a secret key </a:t>
            </a:r>
            <a:br>
              <a:rPr lang="en-GB"/>
            </a:br>
            <a:r>
              <a:rPr lang="en-GB"/>
              <a:t>as happens with symmetric encryption</a:t>
            </a:r>
          </a:p>
        </p:txBody>
      </p:sp>
      <p:pic>
        <p:nvPicPr>
          <p:cNvPr id="11" name="Graphic 10">
            <a:extLst>
              <a:ext uri="{FF2B5EF4-FFF2-40B4-BE49-F238E27FC236}">
                <a16:creationId xmlns:a16="http://schemas.microsoft.com/office/drawing/2014/main" id="{3F86BEC9-B913-4B23-8576-7CF15FC958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Tree>
    <p:extLst>
      <p:ext uri="{BB962C8B-B14F-4D97-AF65-F5344CB8AC3E}">
        <p14:creationId xmlns:p14="http://schemas.microsoft.com/office/powerpoint/2010/main" val="3834597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70175E4A-FCF7-4CC2-921C-FAC64DC76EB5}"/>
              </a:ext>
            </a:extLst>
          </p:cNvPr>
          <p:cNvGrpSpPr/>
          <p:nvPr/>
        </p:nvGrpSpPr>
        <p:grpSpPr>
          <a:xfrm>
            <a:off x="7046054" y="3758354"/>
            <a:ext cx="1546264" cy="2043278"/>
            <a:chOff x="-305765" y="3758354"/>
            <a:chExt cx="1546264" cy="2043278"/>
          </a:xfrm>
        </p:grpSpPr>
        <p:pic>
          <p:nvPicPr>
            <p:cNvPr id="35" name="Graphic 34">
              <a:extLst>
                <a:ext uri="{FF2B5EF4-FFF2-40B4-BE49-F238E27FC236}">
                  <a16:creationId xmlns:a16="http://schemas.microsoft.com/office/drawing/2014/main" id="{96A4E3A3-29B6-4C3A-91FC-22E89CF7F32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5765" y="3758354"/>
              <a:ext cx="1546264" cy="2043278"/>
            </a:xfrm>
            <a:prstGeom prst="rect">
              <a:avLst/>
            </a:prstGeom>
          </p:spPr>
        </p:pic>
        <p:sp>
          <p:nvSpPr>
            <p:cNvPr id="37" name="TextBox 36">
              <a:extLst>
                <a:ext uri="{FF2B5EF4-FFF2-40B4-BE49-F238E27FC236}">
                  <a16:creationId xmlns:a16="http://schemas.microsoft.com/office/drawing/2014/main" id="{C1CA1B2F-F355-45E8-8A79-5A60A9CC211D}"/>
                </a:ext>
              </a:extLst>
            </p:cNvPr>
            <p:cNvSpPr txBox="1"/>
            <p:nvPr/>
          </p:nvSpPr>
          <p:spPr>
            <a:xfrm>
              <a:off x="-187955" y="4382649"/>
              <a:ext cx="1337690" cy="1107996"/>
            </a:xfrm>
            <a:prstGeom prst="rect">
              <a:avLst/>
            </a:prstGeom>
            <a:noFill/>
          </p:spPr>
          <p:txBody>
            <a:bodyPr wrap="square" lIns="0" tIns="0" rIns="0" bIns="0">
              <a:spAutoFit/>
            </a:bodyPr>
            <a:lstStyle/>
            <a:p>
              <a:r>
                <a:rPr lang="en-GB" dirty="0">
                  <a:solidFill>
                    <a:schemeClr val="bg1"/>
                  </a:solidFill>
                </a:rPr>
                <a:t>The quick brown fox jumps over the lazy dog.</a:t>
              </a:r>
            </a:p>
          </p:txBody>
        </p:sp>
      </p:grpSp>
      <p:sp>
        <p:nvSpPr>
          <p:cNvPr id="2" name="Text Placeholder 1">
            <a:extLst>
              <a:ext uri="{FF2B5EF4-FFF2-40B4-BE49-F238E27FC236}">
                <a16:creationId xmlns:a16="http://schemas.microsoft.com/office/drawing/2014/main" id="{4A0D5E40-477C-4140-9DB1-7A882705F13F}"/>
              </a:ext>
            </a:extLst>
          </p:cNvPr>
          <p:cNvSpPr>
            <a:spLocks noGrp="1"/>
          </p:cNvSpPr>
          <p:nvPr>
            <p:ph type="body" sz="quarter" idx="13"/>
          </p:nvPr>
        </p:nvSpPr>
        <p:spPr/>
        <p:txBody>
          <a:bodyPr/>
          <a:lstStyle/>
          <a:p>
            <a:r>
              <a:rPr lang="en-GB"/>
              <a:t>Asymmetric encryption</a:t>
            </a:r>
          </a:p>
        </p:txBody>
      </p:sp>
      <p:sp>
        <p:nvSpPr>
          <p:cNvPr id="3" name="Text Placeholder 2">
            <a:extLst>
              <a:ext uri="{FF2B5EF4-FFF2-40B4-BE49-F238E27FC236}">
                <a16:creationId xmlns:a16="http://schemas.microsoft.com/office/drawing/2014/main" id="{E13690D8-F89C-4BE1-B923-87BE6B0EA4DE}"/>
              </a:ext>
            </a:extLst>
          </p:cNvPr>
          <p:cNvSpPr>
            <a:spLocks noGrp="1"/>
          </p:cNvSpPr>
          <p:nvPr>
            <p:ph type="body" sz="quarter" idx="14"/>
          </p:nvPr>
        </p:nvSpPr>
        <p:spPr/>
        <p:txBody>
          <a:bodyPr/>
          <a:lstStyle/>
          <a:p>
            <a:r>
              <a:rPr lang="en-GB" dirty="0"/>
              <a:t>Both keys are generated by the receiver</a:t>
            </a:r>
          </a:p>
          <a:p>
            <a:pPr lvl="1"/>
            <a:r>
              <a:rPr lang="en-GB" dirty="0"/>
              <a:t>Only the public key is shared with the sender</a:t>
            </a:r>
          </a:p>
        </p:txBody>
      </p:sp>
      <p:cxnSp>
        <p:nvCxnSpPr>
          <p:cNvPr id="24" name="Straight Arrow Connector 23">
            <a:extLst>
              <a:ext uri="{FF2B5EF4-FFF2-40B4-BE49-F238E27FC236}">
                <a16:creationId xmlns:a16="http://schemas.microsoft.com/office/drawing/2014/main" id="{2260E711-237D-4C79-9B37-338CDF86DC23}"/>
              </a:ext>
            </a:extLst>
          </p:cNvPr>
          <p:cNvCxnSpPr>
            <a:cxnSpLocks/>
          </p:cNvCxnSpPr>
          <p:nvPr/>
        </p:nvCxnSpPr>
        <p:spPr>
          <a:xfrm>
            <a:off x="2943868" y="3215042"/>
            <a:ext cx="0" cy="1448139"/>
          </a:xfrm>
          <a:prstGeom prst="straightConnector1">
            <a:avLst/>
          </a:prstGeom>
          <a:ln w="28575">
            <a:solidFill>
              <a:schemeClr val="accent3"/>
            </a:solidFill>
            <a:tailEnd type="triangle" w="lg" len="lg"/>
          </a:ln>
          <a:effectLst/>
        </p:spPr>
        <p:style>
          <a:lnRef idx="2">
            <a:schemeClr val="accent4"/>
          </a:lnRef>
          <a:fillRef idx="0">
            <a:schemeClr val="accent4"/>
          </a:fillRef>
          <a:effectRef idx="1">
            <a:schemeClr val="accent4"/>
          </a:effectRef>
          <a:fontRef idx="minor">
            <a:schemeClr val="tx1"/>
          </a:fontRef>
        </p:style>
      </p:cxnSp>
      <p:sp>
        <p:nvSpPr>
          <p:cNvPr id="26" name="TextBox 25">
            <a:extLst>
              <a:ext uri="{FF2B5EF4-FFF2-40B4-BE49-F238E27FC236}">
                <a16:creationId xmlns:a16="http://schemas.microsoft.com/office/drawing/2014/main" id="{10A3926E-94C9-4197-A228-5E5A964EC2B7}"/>
              </a:ext>
            </a:extLst>
          </p:cNvPr>
          <p:cNvSpPr txBox="1"/>
          <p:nvPr/>
        </p:nvSpPr>
        <p:spPr>
          <a:xfrm>
            <a:off x="3119465" y="2704719"/>
            <a:ext cx="1275037" cy="276999"/>
          </a:xfrm>
          <a:prstGeom prst="rect">
            <a:avLst/>
          </a:prstGeom>
          <a:noFill/>
        </p:spPr>
        <p:txBody>
          <a:bodyPr wrap="square" lIns="0" tIns="0" rIns="0" bIns="0" rtlCol="0">
            <a:spAutoFit/>
          </a:bodyPr>
          <a:lstStyle/>
          <a:p>
            <a:pPr algn="ctr"/>
            <a:r>
              <a:rPr lang="en-GB" b="1" dirty="0"/>
              <a:t>Public key</a:t>
            </a:r>
          </a:p>
        </p:txBody>
      </p:sp>
      <p:sp>
        <p:nvSpPr>
          <p:cNvPr id="27" name="TextBox 26">
            <a:extLst>
              <a:ext uri="{FF2B5EF4-FFF2-40B4-BE49-F238E27FC236}">
                <a16:creationId xmlns:a16="http://schemas.microsoft.com/office/drawing/2014/main" id="{7BED09D1-1A30-44A6-B61E-91E08BF76D58}"/>
              </a:ext>
            </a:extLst>
          </p:cNvPr>
          <p:cNvSpPr txBox="1"/>
          <p:nvPr/>
        </p:nvSpPr>
        <p:spPr>
          <a:xfrm>
            <a:off x="542605" y="5936890"/>
            <a:ext cx="1546263" cy="276999"/>
          </a:xfrm>
          <a:prstGeom prst="rect">
            <a:avLst/>
          </a:prstGeom>
          <a:noFill/>
        </p:spPr>
        <p:txBody>
          <a:bodyPr wrap="square" lIns="0" tIns="0" rIns="0" bIns="0" rtlCol="0">
            <a:spAutoFit/>
          </a:bodyPr>
          <a:lstStyle/>
          <a:p>
            <a:pPr algn="ctr"/>
            <a:r>
              <a:rPr lang="en-GB" b="1"/>
              <a:t>Plaintext</a:t>
            </a:r>
          </a:p>
        </p:txBody>
      </p:sp>
      <p:sp>
        <p:nvSpPr>
          <p:cNvPr id="28" name="TextBox 27">
            <a:extLst>
              <a:ext uri="{FF2B5EF4-FFF2-40B4-BE49-F238E27FC236}">
                <a16:creationId xmlns:a16="http://schemas.microsoft.com/office/drawing/2014/main" id="{35F6D5AD-B36C-41F6-BA75-6115FB6262F3}"/>
              </a:ext>
            </a:extLst>
          </p:cNvPr>
          <p:cNvSpPr txBox="1"/>
          <p:nvPr/>
        </p:nvSpPr>
        <p:spPr>
          <a:xfrm>
            <a:off x="4167526" y="5936890"/>
            <a:ext cx="1645920" cy="276999"/>
          </a:xfrm>
          <a:prstGeom prst="rect">
            <a:avLst/>
          </a:prstGeom>
          <a:noFill/>
        </p:spPr>
        <p:txBody>
          <a:bodyPr wrap="square" lIns="0" tIns="0" rIns="0" bIns="0" rtlCol="0">
            <a:spAutoFit/>
          </a:bodyPr>
          <a:lstStyle/>
          <a:p>
            <a:pPr algn="ctr"/>
            <a:r>
              <a:rPr lang="en-GB" b="1" dirty="0"/>
              <a:t>Encrypted text</a:t>
            </a:r>
          </a:p>
        </p:txBody>
      </p:sp>
      <p:sp>
        <p:nvSpPr>
          <p:cNvPr id="29" name="TextBox 28">
            <a:extLst>
              <a:ext uri="{FF2B5EF4-FFF2-40B4-BE49-F238E27FC236}">
                <a16:creationId xmlns:a16="http://schemas.microsoft.com/office/drawing/2014/main" id="{0EDE8EC5-697F-48E0-AE47-EABCBF9A37E8}"/>
              </a:ext>
            </a:extLst>
          </p:cNvPr>
          <p:cNvSpPr txBox="1"/>
          <p:nvPr/>
        </p:nvSpPr>
        <p:spPr>
          <a:xfrm>
            <a:off x="7121265" y="5936890"/>
            <a:ext cx="1461205" cy="276999"/>
          </a:xfrm>
          <a:prstGeom prst="rect">
            <a:avLst/>
          </a:prstGeom>
          <a:noFill/>
        </p:spPr>
        <p:txBody>
          <a:bodyPr wrap="square" lIns="0" tIns="0" rIns="0" bIns="0" rtlCol="0">
            <a:spAutoFit/>
          </a:bodyPr>
          <a:lstStyle/>
          <a:p>
            <a:pPr algn="ctr"/>
            <a:r>
              <a:rPr lang="en-GB" b="1" dirty="0"/>
              <a:t>Plaintext</a:t>
            </a:r>
          </a:p>
        </p:txBody>
      </p:sp>
      <p:sp>
        <p:nvSpPr>
          <p:cNvPr id="31" name="TextBox 30">
            <a:extLst>
              <a:ext uri="{FF2B5EF4-FFF2-40B4-BE49-F238E27FC236}">
                <a16:creationId xmlns:a16="http://schemas.microsoft.com/office/drawing/2014/main" id="{78FE7D88-B7BC-4151-9959-4CE519589FEA}"/>
              </a:ext>
            </a:extLst>
          </p:cNvPr>
          <p:cNvSpPr txBox="1"/>
          <p:nvPr/>
        </p:nvSpPr>
        <p:spPr>
          <a:xfrm>
            <a:off x="542605" y="3410880"/>
            <a:ext cx="1546264" cy="276999"/>
          </a:xfrm>
          <a:prstGeom prst="rect">
            <a:avLst/>
          </a:prstGeom>
          <a:noFill/>
        </p:spPr>
        <p:txBody>
          <a:bodyPr wrap="square" lIns="0" tIns="0" rIns="0" bIns="0" rtlCol="0">
            <a:spAutoFit/>
          </a:bodyPr>
          <a:lstStyle/>
          <a:p>
            <a:pPr algn="ctr"/>
            <a:r>
              <a:rPr lang="en-GB" b="1" dirty="0"/>
              <a:t>Sender</a:t>
            </a:r>
          </a:p>
        </p:txBody>
      </p:sp>
      <p:sp>
        <p:nvSpPr>
          <p:cNvPr id="32" name="TextBox 31">
            <a:extLst>
              <a:ext uri="{FF2B5EF4-FFF2-40B4-BE49-F238E27FC236}">
                <a16:creationId xmlns:a16="http://schemas.microsoft.com/office/drawing/2014/main" id="{2AE55C4A-B244-4C22-957C-F53A994723EA}"/>
              </a:ext>
            </a:extLst>
          </p:cNvPr>
          <p:cNvSpPr txBox="1"/>
          <p:nvPr/>
        </p:nvSpPr>
        <p:spPr>
          <a:xfrm>
            <a:off x="7116408" y="3410880"/>
            <a:ext cx="1451330" cy="276999"/>
          </a:xfrm>
          <a:prstGeom prst="rect">
            <a:avLst/>
          </a:prstGeom>
          <a:noFill/>
        </p:spPr>
        <p:txBody>
          <a:bodyPr wrap="square" lIns="0" tIns="0" rIns="0" bIns="0" rtlCol="0">
            <a:spAutoFit/>
          </a:bodyPr>
          <a:lstStyle/>
          <a:p>
            <a:pPr algn="ctr"/>
            <a:r>
              <a:rPr lang="en-GB" b="1" dirty="0"/>
              <a:t>Receiver</a:t>
            </a:r>
          </a:p>
        </p:txBody>
      </p:sp>
      <p:sp>
        <p:nvSpPr>
          <p:cNvPr id="33" name="TextBox 32">
            <a:extLst>
              <a:ext uri="{FF2B5EF4-FFF2-40B4-BE49-F238E27FC236}">
                <a16:creationId xmlns:a16="http://schemas.microsoft.com/office/drawing/2014/main" id="{30845B2D-1517-4A62-839C-D6BB35D8CCA4}"/>
              </a:ext>
            </a:extLst>
          </p:cNvPr>
          <p:cNvSpPr txBox="1"/>
          <p:nvPr/>
        </p:nvSpPr>
        <p:spPr>
          <a:xfrm>
            <a:off x="4632515" y="2704719"/>
            <a:ext cx="1645918" cy="276999"/>
          </a:xfrm>
          <a:prstGeom prst="rect">
            <a:avLst/>
          </a:prstGeom>
          <a:noFill/>
        </p:spPr>
        <p:txBody>
          <a:bodyPr wrap="square" lIns="0" tIns="0" rIns="0" bIns="0" rtlCol="0">
            <a:spAutoFit/>
          </a:bodyPr>
          <a:lstStyle/>
          <a:p>
            <a:pPr algn="ctr"/>
            <a:r>
              <a:rPr lang="en-GB" b="1" dirty="0"/>
              <a:t>Private key</a:t>
            </a:r>
          </a:p>
        </p:txBody>
      </p:sp>
      <p:cxnSp>
        <p:nvCxnSpPr>
          <p:cNvPr id="40" name="Straight Connector 39">
            <a:extLst>
              <a:ext uri="{FF2B5EF4-FFF2-40B4-BE49-F238E27FC236}">
                <a16:creationId xmlns:a16="http://schemas.microsoft.com/office/drawing/2014/main" id="{DF366F95-B82F-46EC-96BD-9264C4BF38A6}"/>
              </a:ext>
            </a:extLst>
          </p:cNvPr>
          <p:cNvCxnSpPr>
            <a:cxnSpLocks/>
            <a:endCxn id="7" idx="1"/>
          </p:cNvCxnSpPr>
          <p:nvPr/>
        </p:nvCxnSpPr>
        <p:spPr>
          <a:xfrm>
            <a:off x="2943868" y="3215042"/>
            <a:ext cx="828000" cy="1"/>
          </a:xfrm>
          <a:prstGeom prst="line">
            <a:avLst/>
          </a:prstGeom>
          <a:ln w="28575">
            <a:solidFill>
              <a:schemeClr val="accent3"/>
            </a:solidFill>
          </a:ln>
          <a:effectLst/>
        </p:spPr>
        <p:style>
          <a:lnRef idx="2">
            <a:schemeClr val="accent4"/>
          </a:lnRef>
          <a:fillRef idx="0">
            <a:schemeClr val="accent4"/>
          </a:fillRef>
          <a:effectRef idx="1">
            <a:schemeClr val="accent4"/>
          </a:effectRef>
          <a:fontRef idx="minor">
            <a:schemeClr val="tx1"/>
          </a:fontRef>
        </p:style>
      </p:cxnSp>
      <p:cxnSp>
        <p:nvCxnSpPr>
          <p:cNvPr id="41" name="Straight Connector 40">
            <a:extLst>
              <a:ext uri="{FF2B5EF4-FFF2-40B4-BE49-F238E27FC236}">
                <a16:creationId xmlns:a16="http://schemas.microsoft.com/office/drawing/2014/main" id="{D2C9B4D1-0D18-4CEC-9C29-EBAB02243573}"/>
              </a:ext>
            </a:extLst>
          </p:cNvPr>
          <p:cNvCxnSpPr>
            <a:cxnSpLocks/>
          </p:cNvCxnSpPr>
          <p:nvPr/>
        </p:nvCxnSpPr>
        <p:spPr>
          <a:xfrm>
            <a:off x="5345132" y="3215042"/>
            <a:ext cx="846478" cy="0"/>
          </a:xfrm>
          <a:prstGeom prst="line">
            <a:avLst/>
          </a:prstGeom>
          <a:ln w="28575">
            <a:solidFill>
              <a:schemeClr val="accent2"/>
            </a:solidFill>
          </a:ln>
          <a:effectLst/>
        </p:spPr>
        <p:style>
          <a:lnRef idx="2">
            <a:schemeClr val="accent4"/>
          </a:lnRef>
          <a:fillRef idx="0">
            <a:schemeClr val="accent4"/>
          </a:fillRef>
          <a:effectRef idx="1">
            <a:schemeClr val="accent4"/>
          </a:effectRef>
          <a:fontRef idx="minor">
            <a:schemeClr val="tx1"/>
          </a:fontRef>
        </p:style>
      </p:cxnSp>
      <p:cxnSp>
        <p:nvCxnSpPr>
          <p:cNvPr id="42" name="Straight Arrow Connector 41">
            <a:extLst>
              <a:ext uri="{FF2B5EF4-FFF2-40B4-BE49-F238E27FC236}">
                <a16:creationId xmlns:a16="http://schemas.microsoft.com/office/drawing/2014/main" id="{12561033-E246-4D7D-92A2-EA6F805FFDEE}"/>
              </a:ext>
            </a:extLst>
          </p:cNvPr>
          <p:cNvCxnSpPr>
            <a:cxnSpLocks/>
          </p:cNvCxnSpPr>
          <p:nvPr/>
        </p:nvCxnSpPr>
        <p:spPr>
          <a:xfrm>
            <a:off x="6191610" y="3215042"/>
            <a:ext cx="0" cy="1383310"/>
          </a:xfrm>
          <a:prstGeom prst="straightConnector1">
            <a:avLst/>
          </a:prstGeom>
          <a:ln w="28575">
            <a:solidFill>
              <a:schemeClr val="accent2"/>
            </a:solidFill>
            <a:tailEnd type="triangle" w="lg" len="lg"/>
          </a:ln>
          <a:effectLst/>
        </p:spPr>
        <p:style>
          <a:lnRef idx="2">
            <a:schemeClr val="accent4"/>
          </a:lnRef>
          <a:fillRef idx="0">
            <a:schemeClr val="accent4"/>
          </a:fillRef>
          <a:effectRef idx="1">
            <a:schemeClr val="accent4"/>
          </a:effectRef>
          <a:fontRef idx="minor">
            <a:schemeClr val="tx1"/>
          </a:fontRef>
        </p:style>
      </p:cxnSp>
      <p:cxnSp>
        <p:nvCxnSpPr>
          <p:cNvPr id="25" name="Straight Arrow Connector 24">
            <a:extLst>
              <a:ext uri="{FF2B5EF4-FFF2-40B4-BE49-F238E27FC236}">
                <a16:creationId xmlns:a16="http://schemas.microsoft.com/office/drawing/2014/main" id="{CFE5366B-470A-4959-82EF-167C1519BCC3}"/>
              </a:ext>
            </a:extLst>
          </p:cNvPr>
          <p:cNvCxnSpPr>
            <a:cxnSpLocks/>
          </p:cNvCxnSpPr>
          <p:nvPr/>
        </p:nvCxnSpPr>
        <p:spPr>
          <a:xfrm>
            <a:off x="2088868" y="4779993"/>
            <a:ext cx="1710000" cy="0"/>
          </a:xfrm>
          <a:prstGeom prst="straightConnector1">
            <a:avLst/>
          </a:prstGeom>
          <a:ln w="44450">
            <a:solidFill>
              <a:srgbClr val="2C809C"/>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D6A8AA1A-E4B1-49FE-AFAD-4A32E573A09E}"/>
              </a:ext>
            </a:extLst>
          </p:cNvPr>
          <p:cNvCxnSpPr>
            <a:cxnSpLocks/>
          </p:cNvCxnSpPr>
          <p:nvPr/>
        </p:nvCxnSpPr>
        <p:spPr>
          <a:xfrm>
            <a:off x="5337166" y="4775424"/>
            <a:ext cx="1708888" cy="4569"/>
          </a:xfrm>
          <a:prstGeom prst="straightConnector1">
            <a:avLst/>
          </a:prstGeom>
          <a:ln w="44450">
            <a:solidFill>
              <a:srgbClr val="2C809C"/>
            </a:solidFill>
            <a:tailEnd type="triangle" w="lg" len="lg"/>
          </a:ln>
          <a:effectLst/>
        </p:spPr>
        <p:style>
          <a:lnRef idx="2">
            <a:schemeClr val="accent1"/>
          </a:lnRef>
          <a:fillRef idx="0">
            <a:schemeClr val="accent1"/>
          </a:fillRef>
          <a:effectRef idx="1">
            <a:schemeClr val="accent1"/>
          </a:effectRef>
          <a:fontRef idx="minor">
            <a:schemeClr val="tx1"/>
          </a:fontRef>
        </p:style>
      </p:cxnSp>
      <p:pic>
        <p:nvPicPr>
          <p:cNvPr id="56" name="Graphic 55">
            <a:extLst>
              <a:ext uri="{FF2B5EF4-FFF2-40B4-BE49-F238E27FC236}">
                <a16:creationId xmlns:a16="http://schemas.microsoft.com/office/drawing/2014/main" id="{71CAD0F1-A01B-41A8-A062-21355E672CF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57302" y="4919512"/>
            <a:ext cx="468617" cy="468617"/>
          </a:xfrm>
          <a:prstGeom prst="rect">
            <a:avLst/>
          </a:prstGeom>
        </p:spPr>
      </p:pic>
      <p:pic>
        <p:nvPicPr>
          <p:cNvPr id="57" name="Graphic 56">
            <a:extLst>
              <a:ext uri="{FF2B5EF4-FFF2-40B4-BE49-F238E27FC236}">
                <a16:creationId xmlns:a16="http://schemas.microsoft.com/office/drawing/2014/main" id="{88525F02-2A05-4910-93CC-E8E541C21CF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768272" y="4920129"/>
            <a:ext cx="351193" cy="468000"/>
          </a:xfrm>
          <a:prstGeom prst="rect">
            <a:avLst/>
          </a:prstGeom>
        </p:spPr>
      </p:pic>
      <p:grpSp>
        <p:nvGrpSpPr>
          <p:cNvPr id="38" name="Group 37">
            <a:extLst>
              <a:ext uri="{FF2B5EF4-FFF2-40B4-BE49-F238E27FC236}">
                <a16:creationId xmlns:a16="http://schemas.microsoft.com/office/drawing/2014/main" id="{828BDBD7-3843-44AE-9CBC-D03E58D36F1E}"/>
              </a:ext>
            </a:extLst>
          </p:cNvPr>
          <p:cNvGrpSpPr/>
          <p:nvPr/>
        </p:nvGrpSpPr>
        <p:grpSpPr>
          <a:xfrm>
            <a:off x="3798868" y="3758354"/>
            <a:ext cx="1546264" cy="2043278"/>
            <a:chOff x="-305765" y="3758354"/>
            <a:chExt cx="1546264" cy="2043278"/>
          </a:xfrm>
        </p:grpSpPr>
        <p:pic>
          <p:nvPicPr>
            <p:cNvPr id="39" name="Graphic 38">
              <a:extLst>
                <a:ext uri="{FF2B5EF4-FFF2-40B4-BE49-F238E27FC236}">
                  <a16:creationId xmlns:a16="http://schemas.microsoft.com/office/drawing/2014/main" id="{EC3F1E94-867C-4356-9677-8686313827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5765" y="3758354"/>
              <a:ext cx="1546264" cy="2043278"/>
            </a:xfrm>
            <a:prstGeom prst="rect">
              <a:avLst/>
            </a:prstGeom>
          </p:spPr>
        </p:pic>
        <p:sp>
          <p:nvSpPr>
            <p:cNvPr id="43" name="TextBox 42">
              <a:extLst>
                <a:ext uri="{FF2B5EF4-FFF2-40B4-BE49-F238E27FC236}">
                  <a16:creationId xmlns:a16="http://schemas.microsoft.com/office/drawing/2014/main" id="{87F9085F-FBCB-4387-A05D-DE8486E9D669}"/>
                </a:ext>
              </a:extLst>
            </p:cNvPr>
            <p:cNvSpPr txBox="1"/>
            <p:nvPr/>
          </p:nvSpPr>
          <p:spPr>
            <a:xfrm>
              <a:off x="-187955" y="4382649"/>
              <a:ext cx="1337690" cy="1384995"/>
            </a:xfrm>
            <a:prstGeom prst="rect">
              <a:avLst/>
            </a:prstGeom>
            <a:noFill/>
          </p:spPr>
          <p:txBody>
            <a:bodyPr wrap="square" lIns="0" tIns="0" rIns="0" bIns="0">
              <a:spAutoFit/>
            </a:bodyPr>
            <a:lstStyle/>
            <a:p>
              <a:r>
                <a:rPr lang="en-GB" dirty="0">
                  <a:solidFill>
                    <a:schemeClr val="bg1"/>
                  </a:solidFill>
                </a:rPr>
                <a:t>idEug94jvMzpr0UtjdnkcibntTD031BnZinIpPdkfi82nBnw</a:t>
              </a:r>
            </a:p>
          </p:txBody>
        </p:sp>
      </p:grpSp>
      <p:grpSp>
        <p:nvGrpSpPr>
          <p:cNvPr id="44" name="Group 43">
            <a:extLst>
              <a:ext uri="{FF2B5EF4-FFF2-40B4-BE49-F238E27FC236}">
                <a16:creationId xmlns:a16="http://schemas.microsoft.com/office/drawing/2014/main" id="{CFE3BCA9-60D6-404B-89FA-CEFF78C6082D}"/>
              </a:ext>
            </a:extLst>
          </p:cNvPr>
          <p:cNvGrpSpPr/>
          <p:nvPr/>
        </p:nvGrpSpPr>
        <p:grpSpPr>
          <a:xfrm>
            <a:off x="544727" y="3758354"/>
            <a:ext cx="1546264" cy="2043278"/>
            <a:chOff x="-305765" y="3758354"/>
            <a:chExt cx="1546264" cy="2043278"/>
          </a:xfrm>
        </p:grpSpPr>
        <p:pic>
          <p:nvPicPr>
            <p:cNvPr id="60" name="Graphic 59">
              <a:extLst>
                <a:ext uri="{FF2B5EF4-FFF2-40B4-BE49-F238E27FC236}">
                  <a16:creationId xmlns:a16="http://schemas.microsoft.com/office/drawing/2014/main" id="{6A021A98-0DE9-4D49-A22A-B19CE25C45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5765" y="3758354"/>
              <a:ext cx="1546264" cy="2043278"/>
            </a:xfrm>
            <a:prstGeom prst="rect">
              <a:avLst/>
            </a:prstGeom>
          </p:spPr>
        </p:pic>
        <p:sp>
          <p:nvSpPr>
            <p:cNvPr id="61" name="TextBox 60">
              <a:extLst>
                <a:ext uri="{FF2B5EF4-FFF2-40B4-BE49-F238E27FC236}">
                  <a16:creationId xmlns:a16="http://schemas.microsoft.com/office/drawing/2014/main" id="{CCFD154A-BE60-4ABC-9728-C601D216669D}"/>
                </a:ext>
              </a:extLst>
            </p:cNvPr>
            <p:cNvSpPr txBox="1"/>
            <p:nvPr/>
          </p:nvSpPr>
          <p:spPr>
            <a:xfrm>
              <a:off x="-187955" y="4382649"/>
              <a:ext cx="1337690" cy="1107996"/>
            </a:xfrm>
            <a:prstGeom prst="rect">
              <a:avLst/>
            </a:prstGeom>
            <a:noFill/>
          </p:spPr>
          <p:txBody>
            <a:bodyPr wrap="square" lIns="0" tIns="0" rIns="0" bIns="0">
              <a:spAutoFit/>
            </a:bodyPr>
            <a:lstStyle/>
            <a:p>
              <a:r>
                <a:rPr lang="en-GB" dirty="0">
                  <a:solidFill>
                    <a:schemeClr val="bg1"/>
                  </a:solidFill>
                </a:rPr>
                <a:t>The quick brown fox jumps over the lazy dog.</a:t>
              </a:r>
            </a:p>
          </p:txBody>
        </p:sp>
      </p:grpSp>
      <p:grpSp>
        <p:nvGrpSpPr>
          <p:cNvPr id="53" name="Group 52">
            <a:extLst>
              <a:ext uri="{FF2B5EF4-FFF2-40B4-BE49-F238E27FC236}">
                <a16:creationId xmlns:a16="http://schemas.microsoft.com/office/drawing/2014/main" id="{487580C2-9675-4A27-9E63-7B640F304A56}"/>
              </a:ext>
            </a:extLst>
          </p:cNvPr>
          <p:cNvGrpSpPr/>
          <p:nvPr/>
        </p:nvGrpSpPr>
        <p:grpSpPr>
          <a:xfrm>
            <a:off x="4873149" y="3725366"/>
            <a:ext cx="468000" cy="468000"/>
            <a:chOff x="8737599" y="1704178"/>
            <a:chExt cx="468000" cy="468000"/>
          </a:xfrm>
          <a:effectLst/>
        </p:grpSpPr>
        <p:sp>
          <p:nvSpPr>
            <p:cNvPr id="54" name="Oval 53">
              <a:extLst>
                <a:ext uri="{FF2B5EF4-FFF2-40B4-BE49-F238E27FC236}">
                  <a16:creationId xmlns:a16="http://schemas.microsoft.com/office/drawing/2014/main" id="{06711BD8-6230-4557-9AD8-DF0AE7C3A147}"/>
                </a:ext>
              </a:extLst>
            </p:cNvPr>
            <p:cNvSpPr/>
            <p:nvPr/>
          </p:nvSpPr>
          <p:spPr>
            <a:xfrm>
              <a:off x="8737599" y="1704178"/>
              <a:ext cx="468000" cy="468000"/>
            </a:xfrm>
            <a:prstGeom prst="ellipse">
              <a:avLst/>
            </a:prstGeom>
            <a:solidFill>
              <a:schemeClr val="bg1"/>
            </a:solidFill>
            <a:ln w="12700">
              <a:solidFill>
                <a:srgbClr val="2C809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55" name="Graphic 54">
              <a:extLst>
                <a:ext uri="{FF2B5EF4-FFF2-40B4-BE49-F238E27FC236}">
                  <a16:creationId xmlns:a16="http://schemas.microsoft.com/office/drawing/2014/main" id="{891DE277-6013-4AA9-8D6E-913D3AB21EE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64228" y="1795095"/>
              <a:ext cx="214744" cy="286166"/>
            </a:xfrm>
            <a:prstGeom prst="rect">
              <a:avLst/>
            </a:prstGeom>
          </p:spPr>
        </p:pic>
      </p:grpSp>
      <p:pic>
        <p:nvPicPr>
          <p:cNvPr id="7" name="Picture 6">
            <a:extLst>
              <a:ext uri="{FF2B5EF4-FFF2-40B4-BE49-F238E27FC236}">
                <a16:creationId xmlns:a16="http://schemas.microsoft.com/office/drawing/2014/main" id="{1712DD27-8BFC-4FAD-ADE5-F1295DCAE8D9}"/>
              </a:ext>
            </a:extLst>
          </p:cNvPr>
          <p:cNvPicPr>
            <a:picLocks noChangeAspect="1"/>
          </p:cNvPicPr>
          <p:nvPr/>
        </p:nvPicPr>
        <p:blipFill>
          <a:blip r:embed="rId8"/>
          <a:stretch>
            <a:fillRect/>
          </a:stretch>
        </p:blipFill>
        <p:spPr>
          <a:xfrm>
            <a:off x="3814157" y="3058712"/>
            <a:ext cx="701918" cy="312661"/>
          </a:xfrm>
          <a:prstGeom prst="rect">
            <a:avLst/>
          </a:prstGeom>
        </p:spPr>
      </p:pic>
      <p:pic>
        <p:nvPicPr>
          <p:cNvPr id="9" name="Picture 8">
            <a:extLst>
              <a:ext uri="{FF2B5EF4-FFF2-40B4-BE49-F238E27FC236}">
                <a16:creationId xmlns:a16="http://schemas.microsoft.com/office/drawing/2014/main" id="{865D4DB6-A734-4EF8-AB5D-3E72360543C0}"/>
              </a:ext>
            </a:extLst>
          </p:cNvPr>
          <p:cNvPicPr>
            <a:picLocks noChangeAspect="1"/>
          </p:cNvPicPr>
          <p:nvPr/>
        </p:nvPicPr>
        <p:blipFill>
          <a:blip r:embed="rId9"/>
          <a:stretch>
            <a:fillRect/>
          </a:stretch>
        </p:blipFill>
        <p:spPr>
          <a:xfrm>
            <a:off x="4622779" y="3058712"/>
            <a:ext cx="701918" cy="312661"/>
          </a:xfrm>
          <a:prstGeom prst="rect">
            <a:avLst/>
          </a:prstGeom>
        </p:spPr>
      </p:pic>
    </p:spTree>
    <p:extLst>
      <p:ext uri="{BB962C8B-B14F-4D97-AF65-F5344CB8AC3E}">
        <p14:creationId xmlns:p14="http://schemas.microsoft.com/office/powerpoint/2010/main" val="1647944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CC033B2-38D1-4D38-BD8B-5EEEB828D740}"/>
              </a:ext>
            </a:extLst>
          </p:cNvPr>
          <p:cNvSpPr>
            <a:spLocks noGrp="1"/>
          </p:cNvSpPr>
          <p:nvPr>
            <p:ph type="body" sz="quarter" idx="13"/>
          </p:nvPr>
        </p:nvSpPr>
        <p:spPr/>
        <p:txBody>
          <a:bodyPr/>
          <a:lstStyle/>
          <a:p>
            <a:r>
              <a:rPr lang="en-GB"/>
              <a:t>Web asymmetric encryption</a:t>
            </a:r>
          </a:p>
        </p:txBody>
      </p:sp>
      <p:sp>
        <p:nvSpPr>
          <p:cNvPr id="5" name="Text Placeholder 4">
            <a:extLst>
              <a:ext uri="{FF2B5EF4-FFF2-40B4-BE49-F238E27FC236}">
                <a16:creationId xmlns:a16="http://schemas.microsoft.com/office/drawing/2014/main" id="{1E6E549E-60D6-44D6-AD5C-A9647169E11B}"/>
              </a:ext>
            </a:extLst>
          </p:cNvPr>
          <p:cNvSpPr>
            <a:spLocks noGrp="1"/>
          </p:cNvSpPr>
          <p:nvPr>
            <p:ph type="body" sz="quarter" idx="14"/>
          </p:nvPr>
        </p:nvSpPr>
        <p:spPr/>
        <p:txBody>
          <a:bodyPr/>
          <a:lstStyle/>
          <a:p>
            <a:r>
              <a:rPr lang="en-GB"/>
              <a:t>Web pages that are shared using HTTPS (Hypertext transfer protocol secure) make use of encryption</a:t>
            </a:r>
          </a:p>
          <a:p>
            <a:pPr lvl="1"/>
            <a:r>
              <a:rPr lang="en-GB"/>
              <a:t>The encryption used is asymmetric encryption</a:t>
            </a:r>
          </a:p>
          <a:p>
            <a:pPr lvl="1"/>
            <a:r>
              <a:rPr lang="en-GB"/>
              <a:t>The browser and server share the necessary public keys to encrypt the data</a:t>
            </a:r>
          </a:p>
          <a:p>
            <a:pPr lvl="1"/>
            <a:r>
              <a:rPr lang="en-GB"/>
              <a:t>They then use their private keys to decrypt the data</a:t>
            </a:r>
          </a:p>
          <a:p>
            <a:r>
              <a:rPr lang="en-GB"/>
              <a:t>If symmetric encryption were used, every website you visit would first need to send the password privately to you – for instance through a letter</a:t>
            </a:r>
          </a:p>
          <a:p>
            <a:pPr lvl="1"/>
            <a:r>
              <a:rPr lang="en-GB"/>
              <a:t>The sharing of a public key happens in a fraction of a second and there is no risk if an eavesdropper discovers it</a:t>
            </a:r>
          </a:p>
        </p:txBody>
      </p:sp>
    </p:spTree>
    <p:extLst>
      <p:ext uri="{BB962C8B-B14F-4D97-AF65-F5344CB8AC3E}">
        <p14:creationId xmlns:p14="http://schemas.microsoft.com/office/powerpoint/2010/main" val="2832641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GB"/>
              <a:t>Worksheet 4</a:t>
            </a:r>
          </a:p>
        </p:txBody>
      </p:sp>
      <p:sp>
        <p:nvSpPr>
          <p:cNvPr id="2" name="Text Placeholder 1"/>
          <p:cNvSpPr>
            <a:spLocks noGrp="1"/>
          </p:cNvSpPr>
          <p:nvPr>
            <p:ph type="body" sz="quarter" idx="14"/>
          </p:nvPr>
        </p:nvSpPr>
        <p:spPr/>
        <p:txBody>
          <a:bodyPr/>
          <a:lstStyle/>
          <a:p>
            <a:r>
              <a:rPr lang="en-GB"/>
              <a:t>Complete </a:t>
            </a:r>
            <a:r>
              <a:rPr lang="en-GB" b="1"/>
              <a:t>Task 2 </a:t>
            </a:r>
            <a:r>
              <a:rPr lang="en-GB"/>
              <a:t>on </a:t>
            </a:r>
            <a:r>
              <a:rPr lang="en-GB" b="1"/>
              <a:t>Worksheet 4</a:t>
            </a:r>
          </a:p>
        </p:txBody>
      </p:sp>
    </p:spTree>
    <p:extLst>
      <p:ext uri="{BB962C8B-B14F-4D97-AF65-F5344CB8AC3E}">
        <p14:creationId xmlns:p14="http://schemas.microsoft.com/office/powerpoint/2010/main" val="1760178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CC033B2-38D1-4D38-BD8B-5EEEB828D740}"/>
              </a:ext>
            </a:extLst>
          </p:cNvPr>
          <p:cNvSpPr>
            <a:spLocks noGrp="1"/>
          </p:cNvSpPr>
          <p:nvPr>
            <p:ph type="body" sz="quarter" idx="13"/>
          </p:nvPr>
        </p:nvSpPr>
        <p:spPr/>
        <p:txBody>
          <a:bodyPr/>
          <a:lstStyle/>
          <a:p>
            <a:r>
              <a:rPr lang="en-GB"/>
              <a:t>Plenary</a:t>
            </a:r>
          </a:p>
        </p:txBody>
      </p:sp>
      <p:sp>
        <p:nvSpPr>
          <p:cNvPr id="5" name="Text Placeholder 4">
            <a:extLst>
              <a:ext uri="{FF2B5EF4-FFF2-40B4-BE49-F238E27FC236}">
                <a16:creationId xmlns:a16="http://schemas.microsoft.com/office/drawing/2014/main" id="{1E6E549E-60D6-44D6-AD5C-A9647169E11B}"/>
              </a:ext>
            </a:extLst>
          </p:cNvPr>
          <p:cNvSpPr>
            <a:spLocks noGrp="1"/>
          </p:cNvSpPr>
          <p:nvPr>
            <p:ph type="body" sz="quarter" idx="14"/>
          </p:nvPr>
        </p:nvSpPr>
        <p:spPr/>
        <p:txBody>
          <a:bodyPr/>
          <a:lstStyle/>
          <a:p>
            <a:r>
              <a:rPr lang="en-GB"/>
              <a:t>Explain to a partner the following terms:</a:t>
            </a:r>
          </a:p>
        </p:txBody>
      </p:sp>
      <p:sp>
        <p:nvSpPr>
          <p:cNvPr id="6" name="Flowchart: Process 5">
            <a:extLst>
              <a:ext uri="{FF2B5EF4-FFF2-40B4-BE49-F238E27FC236}">
                <a16:creationId xmlns:a16="http://schemas.microsoft.com/office/drawing/2014/main" id="{B40123FD-8B04-4B57-83FF-C2A71D961695}"/>
              </a:ext>
            </a:extLst>
          </p:cNvPr>
          <p:cNvSpPr/>
          <p:nvPr/>
        </p:nvSpPr>
        <p:spPr>
          <a:xfrm>
            <a:off x="1541417" y="2664823"/>
            <a:ext cx="1576252" cy="627018"/>
          </a:xfrm>
          <a:prstGeom prst="flowChartProcess">
            <a:avLst/>
          </a:prstGeom>
          <a:solidFill>
            <a:srgbClr val="0A50A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t>Encryption</a:t>
            </a:r>
          </a:p>
        </p:txBody>
      </p:sp>
      <p:sp>
        <p:nvSpPr>
          <p:cNvPr id="7" name="Flowchart: Process 6">
            <a:extLst>
              <a:ext uri="{FF2B5EF4-FFF2-40B4-BE49-F238E27FC236}">
                <a16:creationId xmlns:a16="http://schemas.microsoft.com/office/drawing/2014/main" id="{0DBE1E25-E7BC-46B8-BCB7-EF13066A8B0E}"/>
              </a:ext>
            </a:extLst>
          </p:cNvPr>
          <p:cNvSpPr/>
          <p:nvPr/>
        </p:nvSpPr>
        <p:spPr>
          <a:xfrm>
            <a:off x="3773074" y="2664823"/>
            <a:ext cx="1576252" cy="627018"/>
          </a:xfrm>
          <a:prstGeom prst="flowChartProcess">
            <a:avLst/>
          </a:prstGeom>
          <a:solidFill>
            <a:srgbClr val="0A50A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t>Asymmetric</a:t>
            </a:r>
          </a:p>
          <a:p>
            <a:pPr algn="ctr"/>
            <a:r>
              <a:rPr lang="en-GB"/>
              <a:t>Encryption</a:t>
            </a:r>
          </a:p>
        </p:txBody>
      </p:sp>
      <p:sp>
        <p:nvSpPr>
          <p:cNvPr id="8" name="Flowchart: Process 7">
            <a:extLst>
              <a:ext uri="{FF2B5EF4-FFF2-40B4-BE49-F238E27FC236}">
                <a16:creationId xmlns:a16="http://schemas.microsoft.com/office/drawing/2014/main" id="{62438D84-832B-44E8-BBEE-3A9BB3FC21E3}"/>
              </a:ext>
            </a:extLst>
          </p:cNvPr>
          <p:cNvSpPr/>
          <p:nvPr/>
        </p:nvSpPr>
        <p:spPr>
          <a:xfrm>
            <a:off x="6004731" y="2664823"/>
            <a:ext cx="1576252" cy="627018"/>
          </a:xfrm>
          <a:prstGeom prst="flowChartProcess">
            <a:avLst/>
          </a:prstGeom>
          <a:solidFill>
            <a:srgbClr val="0A50A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t>Symmetric Encryption</a:t>
            </a:r>
          </a:p>
        </p:txBody>
      </p:sp>
      <p:sp>
        <p:nvSpPr>
          <p:cNvPr id="9" name="Flowchart: Process 8">
            <a:extLst>
              <a:ext uri="{FF2B5EF4-FFF2-40B4-BE49-F238E27FC236}">
                <a16:creationId xmlns:a16="http://schemas.microsoft.com/office/drawing/2014/main" id="{0E200738-F681-472F-817B-D89F35A09DB9}"/>
              </a:ext>
            </a:extLst>
          </p:cNvPr>
          <p:cNvSpPr/>
          <p:nvPr/>
        </p:nvSpPr>
        <p:spPr>
          <a:xfrm>
            <a:off x="1541417" y="3754551"/>
            <a:ext cx="1576252" cy="627018"/>
          </a:xfrm>
          <a:prstGeom prst="flowChartProcess">
            <a:avLst/>
          </a:prstGeom>
          <a:solidFill>
            <a:srgbClr val="0A50A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t>Shared key</a:t>
            </a:r>
          </a:p>
        </p:txBody>
      </p:sp>
      <p:sp>
        <p:nvSpPr>
          <p:cNvPr id="10" name="Flowchart: Process 9">
            <a:extLst>
              <a:ext uri="{FF2B5EF4-FFF2-40B4-BE49-F238E27FC236}">
                <a16:creationId xmlns:a16="http://schemas.microsoft.com/office/drawing/2014/main" id="{7A49FECC-FCF3-4EA9-9387-899FAFF5EB03}"/>
              </a:ext>
            </a:extLst>
          </p:cNvPr>
          <p:cNvSpPr/>
          <p:nvPr/>
        </p:nvSpPr>
        <p:spPr>
          <a:xfrm>
            <a:off x="3773074" y="3754551"/>
            <a:ext cx="1576252" cy="627018"/>
          </a:xfrm>
          <a:prstGeom prst="flowChartProcess">
            <a:avLst/>
          </a:prstGeom>
          <a:solidFill>
            <a:srgbClr val="0A50A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t>Public key</a:t>
            </a:r>
          </a:p>
        </p:txBody>
      </p:sp>
      <p:sp>
        <p:nvSpPr>
          <p:cNvPr id="11" name="Flowchart: Process 10">
            <a:extLst>
              <a:ext uri="{FF2B5EF4-FFF2-40B4-BE49-F238E27FC236}">
                <a16:creationId xmlns:a16="http://schemas.microsoft.com/office/drawing/2014/main" id="{D337D838-1505-4999-BFF5-4EA4EB4FD637}"/>
              </a:ext>
            </a:extLst>
          </p:cNvPr>
          <p:cNvSpPr/>
          <p:nvPr/>
        </p:nvSpPr>
        <p:spPr>
          <a:xfrm>
            <a:off x="6004731" y="3754551"/>
            <a:ext cx="1576252" cy="627018"/>
          </a:xfrm>
          <a:prstGeom prst="flowChartProcess">
            <a:avLst/>
          </a:prstGeom>
          <a:solidFill>
            <a:srgbClr val="0A50A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t>Private key</a:t>
            </a:r>
          </a:p>
        </p:txBody>
      </p:sp>
      <p:sp>
        <p:nvSpPr>
          <p:cNvPr id="12" name="Flowchart: Process 11">
            <a:extLst>
              <a:ext uri="{FF2B5EF4-FFF2-40B4-BE49-F238E27FC236}">
                <a16:creationId xmlns:a16="http://schemas.microsoft.com/office/drawing/2014/main" id="{D017C46D-A4EA-427A-A5F0-5C45784B390B}"/>
              </a:ext>
            </a:extLst>
          </p:cNvPr>
          <p:cNvSpPr/>
          <p:nvPr/>
        </p:nvSpPr>
        <p:spPr>
          <a:xfrm>
            <a:off x="1541417" y="4762122"/>
            <a:ext cx="1576252" cy="627018"/>
          </a:xfrm>
          <a:prstGeom prst="flowChartProcess">
            <a:avLst/>
          </a:prstGeom>
          <a:solidFill>
            <a:srgbClr val="0A50A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t>Decrypt</a:t>
            </a:r>
          </a:p>
        </p:txBody>
      </p:sp>
      <p:sp>
        <p:nvSpPr>
          <p:cNvPr id="13" name="Flowchart: Process 12">
            <a:extLst>
              <a:ext uri="{FF2B5EF4-FFF2-40B4-BE49-F238E27FC236}">
                <a16:creationId xmlns:a16="http://schemas.microsoft.com/office/drawing/2014/main" id="{948D94DC-68E5-4E5E-892D-4FEABAC1CDE4}"/>
              </a:ext>
            </a:extLst>
          </p:cNvPr>
          <p:cNvSpPr/>
          <p:nvPr/>
        </p:nvSpPr>
        <p:spPr>
          <a:xfrm>
            <a:off x="3773074" y="4762122"/>
            <a:ext cx="1576252" cy="627018"/>
          </a:xfrm>
          <a:prstGeom prst="flowChartProcess">
            <a:avLst/>
          </a:prstGeom>
          <a:solidFill>
            <a:srgbClr val="0A50A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t>Encrypt</a:t>
            </a:r>
          </a:p>
        </p:txBody>
      </p:sp>
      <p:sp>
        <p:nvSpPr>
          <p:cNvPr id="14" name="Flowchart: Process 13">
            <a:extLst>
              <a:ext uri="{FF2B5EF4-FFF2-40B4-BE49-F238E27FC236}">
                <a16:creationId xmlns:a16="http://schemas.microsoft.com/office/drawing/2014/main" id="{6B9C852F-3BCC-4589-AC1A-0D94F395951F}"/>
              </a:ext>
            </a:extLst>
          </p:cNvPr>
          <p:cNvSpPr/>
          <p:nvPr/>
        </p:nvSpPr>
        <p:spPr>
          <a:xfrm>
            <a:off x="6004731" y="4762122"/>
            <a:ext cx="1576252" cy="627018"/>
          </a:xfrm>
          <a:prstGeom prst="flowChartProcess">
            <a:avLst/>
          </a:prstGeom>
          <a:solidFill>
            <a:srgbClr val="0A50A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a:t>Plaintext</a:t>
            </a:r>
          </a:p>
        </p:txBody>
      </p:sp>
    </p:spTree>
    <p:extLst>
      <p:ext uri="{BB962C8B-B14F-4D97-AF65-F5344CB8AC3E}">
        <p14:creationId xmlns:p14="http://schemas.microsoft.com/office/powerpoint/2010/main" val="2808227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CC033B2-38D1-4D38-BD8B-5EEEB828D740}"/>
              </a:ext>
            </a:extLst>
          </p:cNvPr>
          <p:cNvSpPr>
            <a:spLocks noGrp="1"/>
          </p:cNvSpPr>
          <p:nvPr>
            <p:ph type="body" sz="quarter" idx="13"/>
          </p:nvPr>
        </p:nvSpPr>
        <p:spPr/>
        <p:txBody>
          <a:bodyPr/>
          <a:lstStyle/>
          <a:p>
            <a:r>
              <a:rPr lang="en-GB"/>
              <a:t>Plenary</a:t>
            </a:r>
          </a:p>
        </p:txBody>
      </p:sp>
      <p:sp>
        <p:nvSpPr>
          <p:cNvPr id="5" name="Text Placeholder 4">
            <a:extLst>
              <a:ext uri="{FF2B5EF4-FFF2-40B4-BE49-F238E27FC236}">
                <a16:creationId xmlns:a16="http://schemas.microsoft.com/office/drawing/2014/main" id="{1E6E549E-60D6-44D6-AD5C-A9647169E11B}"/>
              </a:ext>
            </a:extLst>
          </p:cNvPr>
          <p:cNvSpPr>
            <a:spLocks noGrp="1"/>
          </p:cNvSpPr>
          <p:nvPr>
            <p:ph type="body" sz="quarter" idx="14"/>
          </p:nvPr>
        </p:nvSpPr>
        <p:spPr/>
        <p:txBody>
          <a:bodyPr/>
          <a:lstStyle/>
          <a:p>
            <a:pPr lvl="1"/>
            <a:r>
              <a:rPr lang="en-GB" sz="1600"/>
              <a:t>Encryption – </a:t>
            </a:r>
            <a:r>
              <a:rPr lang="en-GB" sz="1600">
                <a:solidFill>
                  <a:srgbClr val="FF0000"/>
                </a:solidFill>
              </a:rPr>
              <a:t>the process of encoding data in such a way that it </a:t>
            </a:r>
            <a:br>
              <a:rPr lang="en-GB" sz="1600">
                <a:solidFill>
                  <a:srgbClr val="FF0000"/>
                </a:solidFill>
              </a:rPr>
            </a:br>
            <a:r>
              <a:rPr lang="en-GB" sz="1600">
                <a:solidFill>
                  <a:srgbClr val="FF0000"/>
                </a:solidFill>
              </a:rPr>
              <a:t>becomes unreadable</a:t>
            </a:r>
          </a:p>
          <a:p>
            <a:pPr lvl="1"/>
            <a:r>
              <a:rPr lang="en-GB" sz="1600"/>
              <a:t>Asymmetric encryption – </a:t>
            </a:r>
            <a:r>
              <a:rPr lang="en-GB" sz="1600">
                <a:solidFill>
                  <a:srgbClr val="FF0000"/>
                </a:solidFill>
              </a:rPr>
              <a:t>a public key is used to encrypt the data; a private key is used to decrypt the data</a:t>
            </a:r>
          </a:p>
          <a:p>
            <a:pPr lvl="1"/>
            <a:r>
              <a:rPr lang="en-GB" sz="1600"/>
              <a:t>Symmetric encryption – </a:t>
            </a:r>
            <a:r>
              <a:rPr lang="en-GB" sz="1600">
                <a:solidFill>
                  <a:srgbClr val="FF0000"/>
                </a:solidFill>
              </a:rPr>
              <a:t>a private shared key is used to encrypt and decrypt the data</a:t>
            </a:r>
          </a:p>
          <a:p>
            <a:pPr lvl="1"/>
            <a:r>
              <a:rPr lang="en-GB" sz="1600"/>
              <a:t>Shared key – </a:t>
            </a:r>
            <a:r>
              <a:rPr lang="en-GB" sz="1600">
                <a:solidFill>
                  <a:srgbClr val="FF0000"/>
                </a:solidFill>
              </a:rPr>
              <a:t>the secret key that is used to encrypt and decrypt </a:t>
            </a:r>
            <a:br>
              <a:rPr lang="en-GB" sz="1600">
                <a:solidFill>
                  <a:srgbClr val="FF0000"/>
                </a:solidFill>
              </a:rPr>
            </a:br>
            <a:r>
              <a:rPr lang="en-GB" sz="1600">
                <a:solidFill>
                  <a:srgbClr val="FF0000"/>
                </a:solidFill>
              </a:rPr>
              <a:t>the data</a:t>
            </a:r>
          </a:p>
          <a:p>
            <a:pPr lvl="1"/>
            <a:r>
              <a:rPr lang="en-GB" sz="1600"/>
              <a:t>Public key – </a:t>
            </a:r>
            <a:r>
              <a:rPr lang="en-GB" sz="1600">
                <a:solidFill>
                  <a:srgbClr val="FF0000"/>
                </a:solidFill>
              </a:rPr>
              <a:t>a key that anyone may see and use to </a:t>
            </a:r>
            <a:br>
              <a:rPr lang="en-GB" sz="1600">
                <a:solidFill>
                  <a:srgbClr val="FF0000"/>
                </a:solidFill>
              </a:rPr>
            </a:br>
            <a:r>
              <a:rPr lang="en-GB" sz="1600">
                <a:solidFill>
                  <a:srgbClr val="FF0000"/>
                </a:solidFill>
              </a:rPr>
              <a:t>encrypt data before it is sent to someone</a:t>
            </a:r>
          </a:p>
          <a:p>
            <a:pPr lvl="1"/>
            <a:r>
              <a:rPr lang="en-GB" sz="1600"/>
              <a:t>Private key – </a:t>
            </a:r>
            <a:r>
              <a:rPr lang="en-GB" sz="1600">
                <a:solidFill>
                  <a:srgbClr val="FF0000"/>
                </a:solidFill>
              </a:rPr>
              <a:t>the key used to decrypt data</a:t>
            </a:r>
          </a:p>
          <a:p>
            <a:pPr lvl="1"/>
            <a:r>
              <a:rPr lang="en-GB" sz="1600"/>
              <a:t>Decrypt – </a:t>
            </a:r>
            <a:r>
              <a:rPr lang="en-GB" sz="1600">
                <a:solidFill>
                  <a:srgbClr val="FF0000"/>
                </a:solidFill>
              </a:rPr>
              <a:t>decode encrypted data back into plaintext</a:t>
            </a:r>
          </a:p>
          <a:p>
            <a:pPr lvl="1"/>
            <a:r>
              <a:rPr lang="en-GB" sz="1600"/>
              <a:t>Encrypt – </a:t>
            </a:r>
            <a:r>
              <a:rPr lang="en-GB" sz="1600">
                <a:solidFill>
                  <a:srgbClr val="FF0000"/>
                </a:solidFill>
              </a:rPr>
              <a:t>encode data into an unreadable form</a:t>
            </a:r>
          </a:p>
          <a:p>
            <a:pPr lvl="1"/>
            <a:r>
              <a:rPr lang="en-GB" sz="1600"/>
              <a:t>Plaintext – </a:t>
            </a:r>
            <a:r>
              <a:rPr lang="en-GB" sz="1600">
                <a:solidFill>
                  <a:srgbClr val="FF0000"/>
                </a:solidFill>
              </a:rPr>
              <a:t>text that hasn’t been encrypted</a:t>
            </a:r>
          </a:p>
        </p:txBody>
      </p:sp>
    </p:spTree>
    <p:extLst>
      <p:ext uri="{BB962C8B-B14F-4D97-AF65-F5344CB8AC3E}">
        <p14:creationId xmlns:p14="http://schemas.microsoft.com/office/powerpoint/2010/main" val="2778512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5618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3"/>
          </p:nvPr>
        </p:nvSpPr>
        <p:spPr>
          <a:xfrm>
            <a:off x="724280" y="906233"/>
            <a:ext cx="7816470" cy="670772"/>
          </a:xfrm>
        </p:spPr>
        <p:txBody>
          <a:bodyPr/>
          <a:lstStyle/>
          <a:p>
            <a:r>
              <a:rPr lang="en-GB"/>
              <a:t>Objectives</a:t>
            </a:r>
          </a:p>
        </p:txBody>
      </p:sp>
      <p:sp>
        <p:nvSpPr>
          <p:cNvPr id="4" name="Text Placeholder 3"/>
          <p:cNvSpPr>
            <a:spLocks noGrp="1"/>
          </p:cNvSpPr>
          <p:nvPr>
            <p:ph type="body" sz="quarter" idx="15"/>
          </p:nvPr>
        </p:nvSpPr>
        <p:spPr/>
        <p:txBody>
          <a:bodyPr/>
          <a:lstStyle/>
          <a:p>
            <a:r>
              <a:rPr lang="en-GB"/>
              <a:t>Understand the need for and purpose of encryption when transmitting data</a:t>
            </a:r>
          </a:p>
          <a:p>
            <a:r>
              <a:rPr lang="en-GB"/>
              <a:t>Understand how data is encrypted using symmetric and asymmetric encryption</a:t>
            </a:r>
          </a:p>
          <a:p>
            <a:pPr lvl="1"/>
            <a:endParaRPr lang="en-GB"/>
          </a:p>
        </p:txBody>
      </p:sp>
    </p:spTree>
    <p:extLst>
      <p:ext uri="{BB962C8B-B14F-4D97-AF65-F5344CB8AC3E}">
        <p14:creationId xmlns:p14="http://schemas.microsoft.com/office/powerpoint/2010/main" val="644322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A67978-28B5-4561-BAFB-03455A90468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4780047" y="2730675"/>
            <a:ext cx="4370367" cy="3513550"/>
          </a:xfrm>
          <a:prstGeom prst="rect">
            <a:avLst/>
          </a:prstGeom>
        </p:spPr>
      </p:pic>
      <p:sp>
        <p:nvSpPr>
          <p:cNvPr id="4" name="Text Placeholder 3">
            <a:extLst>
              <a:ext uri="{FF2B5EF4-FFF2-40B4-BE49-F238E27FC236}">
                <a16:creationId xmlns:a16="http://schemas.microsoft.com/office/drawing/2014/main" id="{DCC033B2-38D1-4D38-BD8B-5EEEB828D740}"/>
              </a:ext>
            </a:extLst>
          </p:cNvPr>
          <p:cNvSpPr>
            <a:spLocks noGrp="1"/>
          </p:cNvSpPr>
          <p:nvPr>
            <p:ph type="body" sz="quarter" idx="13"/>
          </p:nvPr>
        </p:nvSpPr>
        <p:spPr/>
        <p:txBody>
          <a:bodyPr/>
          <a:lstStyle/>
          <a:p>
            <a:r>
              <a:rPr lang="en-GB"/>
              <a:t>Starter</a:t>
            </a:r>
          </a:p>
        </p:txBody>
      </p:sp>
      <p:sp>
        <p:nvSpPr>
          <p:cNvPr id="5" name="Text Placeholder 4">
            <a:extLst>
              <a:ext uri="{FF2B5EF4-FFF2-40B4-BE49-F238E27FC236}">
                <a16:creationId xmlns:a16="http://schemas.microsoft.com/office/drawing/2014/main" id="{1E6E549E-60D6-44D6-AD5C-A9647169E11B}"/>
              </a:ext>
            </a:extLst>
          </p:cNvPr>
          <p:cNvSpPr>
            <a:spLocks noGrp="1"/>
          </p:cNvSpPr>
          <p:nvPr>
            <p:ph type="body" sz="quarter" idx="14"/>
          </p:nvPr>
        </p:nvSpPr>
        <p:spPr/>
        <p:txBody>
          <a:bodyPr/>
          <a:lstStyle/>
          <a:p>
            <a:r>
              <a:rPr lang="en-GB"/>
              <a:t>Many people now use a Wi-Fi access point in </a:t>
            </a:r>
            <a:br>
              <a:rPr lang="en-GB"/>
            </a:br>
            <a:r>
              <a:rPr lang="en-GB"/>
              <a:t>their home</a:t>
            </a:r>
          </a:p>
          <a:p>
            <a:pPr lvl="1"/>
            <a:r>
              <a:rPr lang="en-GB"/>
              <a:t>Why do Wi-Fi access points need encryption?</a:t>
            </a:r>
          </a:p>
          <a:p>
            <a:pPr lvl="1"/>
            <a:r>
              <a:rPr lang="en-GB"/>
              <a:t>Describe how the encryption </a:t>
            </a:r>
            <a:br>
              <a:rPr lang="en-GB"/>
            </a:br>
            <a:r>
              <a:rPr lang="en-GB"/>
              <a:t>on a Wi-Fi access point works </a:t>
            </a:r>
            <a:br>
              <a:rPr lang="en-GB"/>
            </a:br>
            <a:r>
              <a:rPr lang="en-GB"/>
              <a:t>from a user’s point of view</a:t>
            </a:r>
          </a:p>
        </p:txBody>
      </p:sp>
    </p:spTree>
    <p:extLst>
      <p:ext uri="{BB962C8B-B14F-4D97-AF65-F5344CB8AC3E}">
        <p14:creationId xmlns:p14="http://schemas.microsoft.com/office/powerpoint/2010/main" val="3095214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CC033B2-38D1-4D38-BD8B-5EEEB828D740}"/>
              </a:ext>
            </a:extLst>
          </p:cNvPr>
          <p:cNvSpPr>
            <a:spLocks noGrp="1"/>
          </p:cNvSpPr>
          <p:nvPr>
            <p:ph type="body" sz="quarter" idx="13"/>
          </p:nvPr>
        </p:nvSpPr>
        <p:spPr/>
        <p:txBody>
          <a:bodyPr/>
          <a:lstStyle/>
          <a:p>
            <a:r>
              <a:rPr lang="en-GB"/>
              <a:t>Starter</a:t>
            </a:r>
          </a:p>
        </p:txBody>
      </p:sp>
      <p:sp>
        <p:nvSpPr>
          <p:cNvPr id="5" name="Text Placeholder 4">
            <a:extLst>
              <a:ext uri="{FF2B5EF4-FFF2-40B4-BE49-F238E27FC236}">
                <a16:creationId xmlns:a16="http://schemas.microsoft.com/office/drawing/2014/main" id="{1E6E549E-60D6-44D6-AD5C-A9647169E11B}"/>
              </a:ext>
            </a:extLst>
          </p:cNvPr>
          <p:cNvSpPr>
            <a:spLocks noGrp="1"/>
          </p:cNvSpPr>
          <p:nvPr>
            <p:ph type="body" sz="quarter" idx="14"/>
          </p:nvPr>
        </p:nvSpPr>
        <p:spPr/>
        <p:txBody>
          <a:bodyPr/>
          <a:lstStyle/>
          <a:p>
            <a:r>
              <a:rPr lang="en-GB"/>
              <a:t>Why do Wi-Fi access points need encryption?</a:t>
            </a:r>
          </a:p>
          <a:p>
            <a:pPr lvl="1"/>
            <a:r>
              <a:rPr lang="en-GB">
                <a:solidFill>
                  <a:srgbClr val="FF0000"/>
                </a:solidFill>
              </a:rPr>
              <a:t>Sensitive data, such as passwords, bank information and photos, is sent from computers and devices to the </a:t>
            </a:r>
            <a:br>
              <a:rPr lang="en-GB">
                <a:solidFill>
                  <a:srgbClr val="FF0000"/>
                </a:solidFill>
              </a:rPr>
            </a:br>
            <a:r>
              <a:rPr lang="en-GB">
                <a:solidFill>
                  <a:srgbClr val="FF0000"/>
                </a:solidFill>
              </a:rPr>
              <a:t>access point</a:t>
            </a:r>
          </a:p>
          <a:p>
            <a:pPr lvl="1"/>
            <a:r>
              <a:rPr lang="en-GB">
                <a:solidFill>
                  <a:srgbClr val="FF0000"/>
                </a:solidFill>
              </a:rPr>
              <a:t>An eavesdropper can listen to the Wi-Fi signal and if it isn’t encrypted, they will be able to use this sensitive information</a:t>
            </a:r>
          </a:p>
          <a:p>
            <a:r>
              <a:rPr lang="en-GB"/>
              <a:t>Describe how the encryption on a Wi-Fi access point works from a user’s point of view</a:t>
            </a:r>
          </a:p>
          <a:p>
            <a:pPr lvl="1"/>
            <a:r>
              <a:rPr lang="en-GB">
                <a:solidFill>
                  <a:srgbClr val="FF0000"/>
                </a:solidFill>
              </a:rPr>
              <a:t>A Wi-Fi password known as a pre-shared key (PSK) is given to each user that wants to connect to the network</a:t>
            </a:r>
          </a:p>
          <a:p>
            <a:pPr lvl="1"/>
            <a:r>
              <a:rPr lang="en-GB">
                <a:solidFill>
                  <a:srgbClr val="FF0000"/>
                </a:solidFill>
              </a:rPr>
              <a:t>The data is then encrypted using this key</a:t>
            </a:r>
          </a:p>
          <a:p>
            <a:endParaRPr lang="en-GB"/>
          </a:p>
        </p:txBody>
      </p:sp>
    </p:spTree>
    <p:extLst>
      <p:ext uri="{BB962C8B-B14F-4D97-AF65-F5344CB8AC3E}">
        <p14:creationId xmlns:p14="http://schemas.microsoft.com/office/powerpoint/2010/main" val="284310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CC033B2-38D1-4D38-BD8B-5EEEB828D740}"/>
              </a:ext>
            </a:extLst>
          </p:cNvPr>
          <p:cNvSpPr>
            <a:spLocks noGrp="1"/>
          </p:cNvSpPr>
          <p:nvPr>
            <p:ph type="body" sz="quarter" idx="13"/>
          </p:nvPr>
        </p:nvSpPr>
        <p:spPr/>
        <p:txBody>
          <a:bodyPr/>
          <a:lstStyle/>
          <a:p>
            <a:r>
              <a:rPr lang="en-GB"/>
              <a:t>The need for encryption</a:t>
            </a:r>
          </a:p>
        </p:txBody>
      </p:sp>
      <p:sp>
        <p:nvSpPr>
          <p:cNvPr id="5" name="Text Placeholder 4">
            <a:extLst>
              <a:ext uri="{FF2B5EF4-FFF2-40B4-BE49-F238E27FC236}">
                <a16:creationId xmlns:a16="http://schemas.microsoft.com/office/drawing/2014/main" id="{1E6E549E-60D6-44D6-AD5C-A9647169E11B}"/>
              </a:ext>
            </a:extLst>
          </p:cNvPr>
          <p:cNvSpPr>
            <a:spLocks noGrp="1"/>
          </p:cNvSpPr>
          <p:nvPr>
            <p:ph type="body" sz="quarter" idx="14"/>
          </p:nvPr>
        </p:nvSpPr>
        <p:spPr/>
        <p:txBody>
          <a:bodyPr/>
          <a:lstStyle/>
          <a:p>
            <a:r>
              <a:rPr lang="en-GB"/>
              <a:t>Large amounts of personal data are now stored and transmitted on computers</a:t>
            </a:r>
          </a:p>
          <a:p>
            <a:pPr lvl="1"/>
            <a:r>
              <a:rPr lang="en-GB"/>
              <a:t>Companies and other organisations also have highly confidential data that they don’t want others looking at</a:t>
            </a:r>
          </a:p>
          <a:p>
            <a:r>
              <a:rPr lang="en-GB"/>
              <a:t>In paper systems, sensitive data was held in locked cabinets and locked rooms</a:t>
            </a:r>
          </a:p>
          <a:p>
            <a:pPr lvl="1"/>
            <a:r>
              <a:rPr lang="en-GB"/>
              <a:t>Now, sensitive data is often transmitted via the Internet which is a public network</a:t>
            </a:r>
          </a:p>
          <a:p>
            <a:pPr lvl="1"/>
            <a:r>
              <a:rPr lang="en-GB"/>
              <a:t>Data is also stored on computers and servers on the Internet which may be hacked</a:t>
            </a:r>
          </a:p>
          <a:p>
            <a:pPr lvl="1"/>
            <a:r>
              <a:rPr lang="en-GB"/>
              <a:t>If a hacker gains access to the data, they won’t be able to understand it if it is encrypted</a:t>
            </a:r>
          </a:p>
        </p:txBody>
      </p:sp>
    </p:spTree>
    <p:extLst>
      <p:ext uri="{BB962C8B-B14F-4D97-AF65-F5344CB8AC3E}">
        <p14:creationId xmlns:p14="http://schemas.microsoft.com/office/powerpoint/2010/main" val="581123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4F5FD-670A-4EF4-80A9-193815432C06}"/>
              </a:ext>
            </a:extLst>
          </p:cNvPr>
          <p:cNvSpPr>
            <a:spLocks noGrp="1"/>
          </p:cNvSpPr>
          <p:nvPr>
            <p:ph type="body" sz="quarter" idx="13"/>
          </p:nvPr>
        </p:nvSpPr>
        <p:spPr/>
        <p:txBody>
          <a:bodyPr/>
          <a:lstStyle/>
          <a:p>
            <a:r>
              <a:rPr lang="en-GB"/>
              <a:t>What is encryption?</a:t>
            </a:r>
          </a:p>
        </p:txBody>
      </p:sp>
      <p:sp>
        <p:nvSpPr>
          <p:cNvPr id="3" name="Text Placeholder 2">
            <a:extLst>
              <a:ext uri="{FF2B5EF4-FFF2-40B4-BE49-F238E27FC236}">
                <a16:creationId xmlns:a16="http://schemas.microsoft.com/office/drawing/2014/main" id="{BE85DF7A-CA3C-4BAC-8E12-B0160AD4F1CD}"/>
              </a:ext>
            </a:extLst>
          </p:cNvPr>
          <p:cNvSpPr>
            <a:spLocks noGrp="1"/>
          </p:cNvSpPr>
          <p:nvPr>
            <p:ph type="body" sz="quarter" idx="14"/>
          </p:nvPr>
        </p:nvSpPr>
        <p:spPr/>
        <p:txBody>
          <a:bodyPr/>
          <a:lstStyle/>
          <a:p>
            <a:r>
              <a:rPr lang="en-GB" dirty="0"/>
              <a:t>The purpose of encryption is to encode a file or data into something that cannot be read or understood</a:t>
            </a:r>
          </a:p>
          <a:p>
            <a:pPr lvl="1">
              <a:spcAft>
                <a:spcPts val="600"/>
              </a:spcAft>
            </a:pPr>
            <a:r>
              <a:rPr lang="en-GB" dirty="0"/>
              <a:t>The file or data that cannot be understood is known </a:t>
            </a:r>
            <a:br>
              <a:rPr lang="en-GB" dirty="0"/>
            </a:br>
            <a:r>
              <a:rPr lang="en-GB" dirty="0"/>
              <a:t>as encrypted</a:t>
            </a:r>
          </a:p>
          <a:p>
            <a:pPr lvl="1"/>
            <a:r>
              <a:rPr lang="en-GB" dirty="0"/>
              <a:t>A key or password is used to decrypt the data</a:t>
            </a:r>
          </a:p>
        </p:txBody>
      </p:sp>
      <p:sp>
        <p:nvSpPr>
          <p:cNvPr id="6" name="TextBox 5">
            <a:extLst>
              <a:ext uri="{FF2B5EF4-FFF2-40B4-BE49-F238E27FC236}">
                <a16:creationId xmlns:a16="http://schemas.microsoft.com/office/drawing/2014/main" id="{4A56142E-5CB0-4C3C-B4BC-EDCA4985AA08}"/>
              </a:ext>
            </a:extLst>
          </p:cNvPr>
          <p:cNvSpPr txBox="1"/>
          <p:nvPr/>
        </p:nvSpPr>
        <p:spPr>
          <a:xfrm>
            <a:off x="2333764" y="6261100"/>
            <a:ext cx="1893968" cy="369332"/>
          </a:xfrm>
          <a:prstGeom prst="rect">
            <a:avLst/>
          </a:prstGeom>
          <a:noFill/>
        </p:spPr>
        <p:txBody>
          <a:bodyPr wrap="square" rtlCol="0">
            <a:spAutoFit/>
          </a:bodyPr>
          <a:lstStyle/>
          <a:p>
            <a:pPr algn="ctr"/>
            <a:r>
              <a:rPr lang="en-GB" b="1" dirty="0"/>
              <a:t>Plaintext</a:t>
            </a:r>
          </a:p>
        </p:txBody>
      </p:sp>
      <p:sp>
        <p:nvSpPr>
          <p:cNvPr id="7" name="TextBox 6">
            <a:extLst>
              <a:ext uri="{FF2B5EF4-FFF2-40B4-BE49-F238E27FC236}">
                <a16:creationId xmlns:a16="http://schemas.microsoft.com/office/drawing/2014/main" id="{79226A35-093D-4884-ADB5-E6C46D3A81F0}"/>
              </a:ext>
            </a:extLst>
          </p:cNvPr>
          <p:cNvSpPr txBox="1"/>
          <p:nvPr/>
        </p:nvSpPr>
        <p:spPr>
          <a:xfrm>
            <a:off x="4916269" y="6263126"/>
            <a:ext cx="1893969" cy="369332"/>
          </a:xfrm>
          <a:prstGeom prst="rect">
            <a:avLst/>
          </a:prstGeom>
          <a:noFill/>
        </p:spPr>
        <p:txBody>
          <a:bodyPr wrap="square" rtlCol="0">
            <a:spAutoFit/>
          </a:bodyPr>
          <a:lstStyle/>
          <a:p>
            <a:pPr algn="ctr"/>
            <a:r>
              <a:rPr lang="en-GB" b="1" dirty="0"/>
              <a:t>Encrypted</a:t>
            </a:r>
          </a:p>
        </p:txBody>
      </p:sp>
      <p:grpSp>
        <p:nvGrpSpPr>
          <p:cNvPr id="10" name="Group 9">
            <a:extLst>
              <a:ext uri="{FF2B5EF4-FFF2-40B4-BE49-F238E27FC236}">
                <a16:creationId xmlns:a16="http://schemas.microsoft.com/office/drawing/2014/main" id="{A1A0A7DB-F155-419A-8B75-001C0477331E}"/>
              </a:ext>
            </a:extLst>
          </p:cNvPr>
          <p:cNvGrpSpPr/>
          <p:nvPr/>
        </p:nvGrpSpPr>
        <p:grpSpPr>
          <a:xfrm>
            <a:off x="2333763" y="3758354"/>
            <a:ext cx="1893969" cy="2502746"/>
            <a:chOff x="-305766" y="3758354"/>
            <a:chExt cx="1893969" cy="2502746"/>
          </a:xfrm>
        </p:grpSpPr>
        <p:pic>
          <p:nvPicPr>
            <p:cNvPr id="14" name="Graphic 13">
              <a:extLst>
                <a:ext uri="{FF2B5EF4-FFF2-40B4-BE49-F238E27FC236}">
                  <a16:creationId xmlns:a16="http://schemas.microsoft.com/office/drawing/2014/main" id="{AE713739-FFEE-4CFD-A883-DC0C293496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5766" y="3758354"/>
              <a:ext cx="1893969" cy="2502746"/>
            </a:xfrm>
            <a:prstGeom prst="rect">
              <a:avLst/>
            </a:prstGeom>
          </p:spPr>
        </p:pic>
        <p:sp>
          <p:nvSpPr>
            <p:cNvPr id="15" name="TextBox 14">
              <a:extLst>
                <a:ext uri="{FF2B5EF4-FFF2-40B4-BE49-F238E27FC236}">
                  <a16:creationId xmlns:a16="http://schemas.microsoft.com/office/drawing/2014/main" id="{797BBD55-EAEE-45F2-ACFB-657BB15B5D07}"/>
                </a:ext>
              </a:extLst>
            </p:cNvPr>
            <p:cNvSpPr txBox="1"/>
            <p:nvPr/>
          </p:nvSpPr>
          <p:spPr>
            <a:xfrm>
              <a:off x="-187956" y="4511455"/>
              <a:ext cx="1711571" cy="1569660"/>
            </a:xfrm>
            <a:prstGeom prst="rect">
              <a:avLst/>
            </a:prstGeom>
            <a:noFill/>
          </p:spPr>
          <p:txBody>
            <a:bodyPr wrap="square" lIns="0" tIns="0" rIns="0" bIns="0">
              <a:spAutoFit/>
            </a:bodyPr>
            <a:lstStyle/>
            <a:p>
              <a:r>
                <a:rPr lang="en-US" sz="1700" dirty="0">
                  <a:solidFill>
                    <a:schemeClr val="bg1"/>
                  </a:solidFill>
                </a:rPr>
                <a:t>“That’s one small step for </a:t>
              </a:r>
              <a:br>
                <a:rPr lang="en-US" sz="1700" dirty="0">
                  <a:solidFill>
                    <a:schemeClr val="bg1"/>
                  </a:solidFill>
                </a:rPr>
              </a:br>
              <a:r>
                <a:rPr lang="en-US" sz="1700" dirty="0">
                  <a:solidFill>
                    <a:schemeClr val="bg1"/>
                  </a:solidFill>
                </a:rPr>
                <a:t>a man, one </a:t>
              </a:r>
              <a:br>
                <a:rPr lang="en-US" sz="1700" dirty="0">
                  <a:solidFill>
                    <a:schemeClr val="bg1"/>
                  </a:solidFill>
                </a:rPr>
              </a:br>
              <a:r>
                <a:rPr lang="en-US" sz="1700" dirty="0">
                  <a:solidFill>
                    <a:schemeClr val="bg1"/>
                  </a:solidFill>
                </a:rPr>
                <a:t>giant leap for mankind.” – Neil Armstrong</a:t>
              </a:r>
            </a:p>
          </p:txBody>
        </p:sp>
      </p:grpSp>
      <p:grpSp>
        <p:nvGrpSpPr>
          <p:cNvPr id="16" name="Group 15">
            <a:extLst>
              <a:ext uri="{FF2B5EF4-FFF2-40B4-BE49-F238E27FC236}">
                <a16:creationId xmlns:a16="http://schemas.microsoft.com/office/drawing/2014/main" id="{5C8655F3-F225-4089-A049-7B47A7B1A207}"/>
              </a:ext>
            </a:extLst>
          </p:cNvPr>
          <p:cNvGrpSpPr/>
          <p:nvPr/>
        </p:nvGrpSpPr>
        <p:grpSpPr>
          <a:xfrm>
            <a:off x="4916269" y="3758354"/>
            <a:ext cx="1893969" cy="2502746"/>
            <a:chOff x="-305766" y="3758354"/>
            <a:chExt cx="1893969" cy="2502746"/>
          </a:xfrm>
        </p:grpSpPr>
        <p:pic>
          <p:nvPicPr>
            <p:cNvPr id="17" name="Graphic 16">
              <a:extLst>
                <a:ext uri="{FF2B5EF4-FFF2-40B4-BE49-F238E27FC236}">
                  <a16:creationId xmlns:a16="http://schemas.microsoft.com/office/drawing/2014/main" id="{A76BD871-8E72-492A-A67C-EA77F7CB3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5766" y="3758354"/>
              <a:ext cx="1893969" cy="2502746"/>
            </a:xfrm>
            <a:prstGeom prst="rect">
              <a:avLst/>
            </a:prstGeom>
          </p:spPr>
        </p:pic>
        <p:sp>
          <p:nvSpPr>
            <p:cNvPr id="18" name="TextBox 17">
              <a:extLst>
                <a:ext uri="{FF2B5EF4-FFF2-40B4-BE49-F238E27FC236}">
                  <a16:creationId xmlns:a16="http://schemas.microsoft.com/office/drawing/2014/main" id="{861539BC-3B94-412F-86D3-2A1B6CB06CCC}"/>
                </a:ext>
              </a:extLst>
            </p:cNvPr>
            <p:cNvSpPr txBox="1"/>
            <p:nvPr/>
          </p:nvSpPr>
          <p:spPr>
            <a:xfrm>
              <a:off x="-187956" y="4511455"/>
              <a:ext cx="1711571" cy="1569660"/>
            </a:xfrm>
            <a:prstGeom prst="rect">
              <a:avLst/>
            </a:prstGeom>
            <a:noFill/>
          </p:spPr>
          <p:txBody>
            <a:bodyPr wrap="square" lIns="0" tIns="0" rIns="0" bIns="0">
              <a:spAutoFit/>
            </a:bodyPr>
            <a:lstStyle/>
            <a:p>
              <a:r>
                <a:rPr lang="en-US" sz="1700" dirty="0">
                  <a:solidFill>
                    <a:schemeClr val="bg1"/>
                  </a:solidFill>
                </a:rPr>
                <a:t>AI94KkmC39g7c0xznwejg8sJKY37c3GBmOWp9DKcnbuenJhnDko94ncC385C7djkIolkfyvnwIHH9WI</a:t>
              </a:r>
            </a:p>
          </p:txBody>
        </p:sp>
      </p:grpSp>
    </p:spTree>
    <p:extLst>
      <p:ext uri="{BB962C8B-B14F-4D97-AF65-F5344CB8AC3E}">
        <p14:creationId xmlns:p14="http://schemas.microsoft.com/office/powerpoint/2010/main" val="2682749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75B1C324-3838-4CAF-AB7D-A9D7CEC1E416}"/>
              </a:ext>
            </a:extLst>
          </p:cNvPr>
          <p:cNvGrpSpPr/>
          <p:nvPr/>
        </p:nvGrpSpPr>
        <p:grpSpPr>
          <a:xfrm>
            <a:off x="7021610" y="3758354"/>
            <a:ext cx="1546264" cy="2043278"/>
            <a:chOff x="-305765" y="3758354"/>
            <a:chExt cx="1546264" cy="2043278"/>
          </a:xfrm>
        </p:grpSpPr>
        <p:pic>
          <p:nvPicPr>
            <p:cNvPr id="50" name="Graphic 49">
              <a:extLst>
                <a:ext uri="{FF2B5EF4-FFF2-40B4-BE49-F238E27FC236}">
                  <a16:creationId xmlns:a16="http://schemas.microsoft.com/office/drawing/2014/main" id="{9DE7F726-57FF-49E6-A1D9-DF54D5A4DF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5765" y="3758354"/>
              <a:ext cx="1546264" cy="2043278"/>
            </a:xfrm>
            <a:prstGeom prst="rect">
              <a:avLst/>
            </a:prstGeom>
          </p:spPr>
        </p:pic>
        <p:sp>
          <p:nvSpPr>
            <p:cNvPr id="51" name="TextBox 50">
              <a:extLst>
                <a:ext uri="{FF2B5EF4-FFF2-40B4-BE49-F238E27FC236}">
                  <a16:creationId xmlns:a16="http://schemas.microsoft.com/office/drawing/2014/main" id="{C2257E7C-A7C8-444D-9503-A24FC97C4C8F}"/>
                </a:ext>
              </a:extLst>
            </p:cNvPr>
            <p:cNvSpPr txBox="1"/>
            <p:nvPr/>
          </p:nvSpPr>
          <p:spPr>
            <a:xfrm>
              <a:off x="-187955" y="4382649"/>
              <a:ext cx="1337690" cy="1107996"/>
            </a:xfrm>
            <a:prstGeom prst="rect">
              <a:avLst/>
            </a:prstGeom>
            <a:noFill/>
          </p:spPr>
          <p:txBody>
            <a:bodyPr wrap="square" lIns="0" tIns="0" rIns="0" bIns="0">
              <a:spAutoFit/>
            </a:bodyPr>
            <a:lstStyle/>
            <a:p>
              <a:r>
                <a:rPr lang="en-GB" dirty="0">
                  <a:solidFill>
                    <a:schemeClr val="bg1"/>
                  </a:solidFill>
                </a:rPr>
                <a:t>The quick brown fox jumps over the lazy dog.</a:t>
              </a:r>
            </a:p>
          </p:txBody>
        </p:sp>
      </p:grpSp>
      <p:sp>
        <p:nvSpPr>
          <p:cNvPr id="4" name="Text Placeholder 3">
            <a:extLst>
              <a:ext uri="{FF2B5EF4-FFF2-40B4-BE49-F238E27FC236}">
                <a16:creationId xmlns:a16="http://schemas.microsoft.com/office/drawing/2014/main" id="{DCC033B2-38D1-4D38-BD8B-5EEEB828D740}"/>
              </a:ext>
            </a:extLst>
          </p:cNvPr>
          <p:cNvSpPr>
            <a:spLocks noGrp="1"/>
          </p:cNvSpPr>
          <p:nvPr>
            <p:ph type="body" sz="quarter" idx="13"/>
          </p:nvPr>
        </p:nvSpPr>
        <p:spPr/>
        <p:txBody>
          <a:bodyPr/>
          <a:lstStyle/>
          <a:p>
            <a:r>
              <a:rPr lang="en-GB"/>
              <a:t>Symmetric encryption</a:t>
            </a:r>
          </a:p>
        </p:txBody>
      </p:sp>
      <p:sp>
        <p:nvSpPr>
          <p:cNvPr id="5" name="Text Placeholder 4">
            <a:extLst>
              <a:ext uri="{FF2B5EF4-FFF2-40B4-BE49-F238E27FC236}">
                <a16:creationId xmlns:a16="http://schemas.microsoft.com/office/drawing/2014/main" id="{1E6E549E-60D6-44D6-AD5C-A9647169E11B}"/>
              </a:ext>
            </a:extLst>
          </p:cNvPr>
          <p:cNvSpPr>
            <a:spLocks noGrp="1"/>
          </p:cNvSpPr>
          <p:nvPr>
            <p:ph type="body" sz="quarter" idx="14"/>
          </p:nvPr>
        </p:nvSpPr>
        <p:spPr/>
        <p:txBody>
          <a:bodyPr/>
          <a:lstStyle/>
          <a:p>
            <a:r>
              <a:rPr lang="en-GB" dirty="0"/>
              <a:t>In </a:t>
            </a:r>
            <a:r>
              <a:rPr lang="en-GB" b="1" dirty="0"/>
              <a:t>symmetric encryption</a:t>
            </a:r>
            <a:r>
              <a:rPr lang="en-GB" dirty="0"/>
              <a:t>, a key is first shared between the sender and receiver</a:t>
            </a:r>
          </a:p>
          <a:p>
            <a:pPr lvl="1"/>
            <a:r>
              <a:rPr lang="en-GB" dirty="0"/>
              <a:t>This key encrypts the data before it is transmitted</a:t>
            </a:r>
          </a:p>
          <a:p>
            <a:pPr lvl="1"/>
            <a:r>
              <a:rPr lang="en-GB" dirty="0"/>
              <a:t>The receiver uses the key to decrypt the data</a:t>
            </a:r>
          </a:p>
        </p:txBody>
      </p:sp>
      <p:cxnSp>
        <p:nvCxnSpPr>
          <p:cNvPr id="8" name="Straight Arrow Connector 7">
            <a:extLst>
              <a:ext uri="{FF2B5EF4-FFF2-40B4-BE49-F238E27FC236}">
                <a16:creationId xmlns:a16="http://schemas.microsoft.com/office/drawing/2014/main" id="{0E37602C-1CA7-4B7E-9136-AD8147E5A395}"/>
              </a:ext>
            </a:extLst>
          </p:cNvPr>
          <p:cNvCxnSpPr>
            <a:cxnSpLocks/>
            <a:endCxn id="47" idx="1"/>
          </p:cNvCxnSpPr>
          <p:nvPr/>
        </p:nvCxnSpPr>
        <p:spPr>
          <a:xfrm>
            <a:off x="2262703" y="4779993"/>
            <a:ext cx="1607021" cy="0"/>
          </a:xfrm>
          <a:prstGeom prst="straightConnector1">
            <a:avLst/>
          </a:prstGeom>
          <a:ln w="44450">
            <a:solidFill>
              <a:srgbClr val="2C809C"/>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CE6CBAA2-6BA5-4CB3-8CFE-BC05C7C8ED7D}"/>
              </a:ext>
            </a:extLst>
          </p:cNvPr>
          <p:cNvCxnSpPr>
            <a:cxnSpLocks/>
          </p:cNvCxnSpPr>
          <p:nvPr/>
        </p:nvCxnSpPr>
        <p:spPr>
          <a:xfrm>
            <a:off x="5337989" y="4779993"/>
            <a:ext cx="1683621" cy="0"/>
          </a:xfrm>
          <a:prstGeom prst="straightConnector1">
            <a:avLst/>
          </a:prstGeom>
          <a:ln w="44450">
            <a:solidFill>
              <a:srgbClr val="2C809C"/>
            </a:solidFill>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994EEA31-D2BA-48C5-A80A-E0C10793B8B9}"/>
              </a:ext>
            </a:extLst>
          </p:cNvPr>
          <p:cNvCxnSpPr>
            <a:cxnSpLocks/>
          </p:cNvCxnSpPr>
          <p:nvPr/>
        </p:nvCxnSpPr>
        <p:spPr>
          <a:xfrm flipH="1" flipV="1">
            <a:off x="3066508" y="5461522"/>
            <a:ext cx="70" cy="670562"/>
          </a:xfrm>
          <a:prstGeom prst="straightConnector1">
            <a:avLst/>
          </a:prstGeom>
          <a:ln>
            <a:solidFill>
              <a:srgbClr val="DCB928"/>
            </a:solidFill>
            <a:tailEnd type="triangle" w="lg" len="lg"/>
          </a:ln>
          <a:effectLst/>
        </p:spPr>
        <p:style>
          <a:lnRef idx="2">
            <a:schemeClr val="accent4"/>
          </a:lnRef>
          <a:fillRef idx="0">
            <a:schemeClr val="accent4"/>
          </a:fillRef>
          <a:effectRef idx="1">
            <a:schemeClr val="accent4"/>
          </a:effectRef>
          <a:fontRef idx="minor">
            <a:schemeClr val="tx1"/>
          </a:fontRef>
        </p:style>
      </p:cxnSp>
      <p:cxnSp>
        <p:nvCxnSpPr>
          <p:cNvPr id="21" name="Straight Arrow Connector 20">
            <a:extLst>
              <a:ext uri="{FF2B5EF4-FFF2-40B4-BE49-F238E27FC236}">
                <a16:creationId xmlns:a16="http://schemas.microsoft.com/office/drawing/2014/main" id="{505EAD51-AC86-4AD3-A501-27D0EB32FCE1}"/>
              </a:ext>
            </a:extLst>
          </p:cNvPr>
          <p:cNvCxnSpPr>
            <a:cxnSpLocks/>
          </p:cNvCxnSpPr>
          <p:nvPr/>
        </p:nvCxnSpPr>
        <p:spPr>
          <a:xfrm flipH="1" flipV="1">
            <a:off x="6179691" y="5461522"/>
            <a:ext cx="216" cy="669600"/>
          </a:xfrm>
          <a:prstGeom prst="straightConnector1">
            <a:avLst/>
          </a:prstGeom>
          <a:ln>
            <a:solidFill>
              <a:srgbClr val="DCB928"/>
            </a:solidFill>
            <a:tailEnd type="triangle" w="lg" len="lg"/>
          </a:ln>
          <a:effectLst/>
        </p:spPr>
        <p:style>
          <a:lnRef idx="2">
            <a:schemeClr val="accent4"/>
          </a:lnRef>
          <a:fillRef idx="0">
            <a:schemeClr val="accent4"/>
          </a:fillRef>
          <a:effectRef idx="1">
            <a:schemeClr val="accent4"/>
          </a:effectRef>
          <a:fontRef idx="minor">
            <a:schemeClr val="tx1"/>
          </a:fontRef>
        </p:style>
      </p:cxnSp>
      <p:sp>
        <p:nvSpPr>
          <p:cNvPr id="22" name="TextBox 21">
            <a:extLst>
              <a:ext uri="{FF2B5EF4-FFF2-40B4-BE49-F238E27FC236}">
                <a16:creationId xmlns:a16="http://schemas.microsoft.com/office/drawing/2014/main" id="{92F3EC8C-4F51-4B93-8B14-D5E375AA0F80}"/>
              </a:ext>
            </a:extLst>
          </p:cNvPr>
          <p:cNvSpPr txBox="1"/>
          <p:nvPr/>
        </p:nvSpPr>
        <p:spPr>
          <a:xfrm>
            <a:off x="1939119" y="6260292"/>
            <a:ext cx="2252618" cy="276999"/>
          </a:xfrm>
          <a:prstGeom prst="rect">
            <a:avLst/>
          </a:prstGeom>
          <a:noFill/>
        </p:spPr>
        <p:txBody>
          <a:bodyPr wrap="square" lIns="0" tIns="0" rIns="0" bIns="0" rtlCol="0">
            <a:spAutoFit/>
          </a:bodyPr>
          <a:lstStyle/>
          <a:p>
            <a:pPr algn="ctr"/>
            <a:r>
              <a:rPr lang="en-GB" b="1" dirty="0"/>
              <a:t>Secret shared key</a:t>
            </a:r>
          </a:p>
        </p:txBody>
      </p:sp>
      <p:sp>
        <p:nvSpPr>
          <p:cNvPr id="28" name="TextBox 27">
            <a:extLst>
              <a:ext uri="{FF2B5EF4-FFF2-40B4-BE49-F238E27FC236}">
                <a16:creationId xmlns:a16="http://schemas.microsoft.com/office/drawing/2014/main" id="{0D5A1038-C70B-403E-8A3E-A2CA0643F7F2}"/>
              </a:ext>
            </a:extLst>
          </p:cNvPr>
          <p:cNvSpPr txBox="1"/>
          <p:nvPr/>
        </p:nvSpPr>
        <p:spPr>
          <a:xfrm>
            <a:off x="716579" y="5823503"/>
            <a:ext cx="1546124" cy="276999"/>
          </a:xfrm>
          <a:prstGeom prst="rect">
            <a:avLst/>
          </a:prstGeom>
          <a:noFill/>
        </p:spPr>
        <p:txBody>
          <a:bodyPr wrap="square" lIns="0" tIns="0" rIns="0" bIns="0" rtlCol="0">
            <a:spAutoFit/>
          </a:bodyPr>
          <a:lstStyle/>
          <a:p>
            <a:pPr algn="ctr"/>
            <a:r>
              <a:rPr lang="en-GB" b="1" dirty="0"/>
              <a:t>Plaintext</a:t>
            </a:r>
          </a:p>
        </p:txBody>
      </p:sp>
      <p:sp>
        <p:nvSpPr>
          <p:cNvPr id="29" name="TextBox 28">
            <a:extLst>
              <a:ext uri="{FF2B5EF4-FFF2-40B4-BE49-F238E27FC236}">
                <a16:creationId xmlns:a16="http://schemas.microsoft.com/office/drawing/2014/main" id="{C67EF51A-C97B-489C-8792-F94206EC82EE}"/>
              </a:ext>
            </a:extLst>
          </p:cNvPr>
          <p:cNvSpPr txBox="1"/>
          <p:nvPr/>
        </p:nvSpPr>
        <p:spPr>
          <a:xfrm>
            <a:off x="3812732" y="5823503"/>
            <a:ext cx="1660247" cy="276999"/>
          </a:xfrm>
          <a:prstGeom prst="rect">
            <a:avLst/>
          </a:prstGeom>
          <a:noFill/>
        </p:spPr>
        <p:txBody>
          <a:bodyPr wrap="square" lIns="0" tIns="0" rIns="0" bIns="0" rtlCol="0">
            <a:spAutoFit/>
          </a:bodyPr>
          <a:lstStyle/>
          <a:p>
            <a:pPr algn="ctr"/>
            <a:r>
              <a:rPr lang="en-GB" b="1" dirty="0"/>
              <a:t>Encrypted text</a:t>
            </a:r>
          </a:p>
        </p:txBody>
      </p:sp>
      <p:sp>
        <p:nvSpPr>
          <p:cNvPr id="30" name="TextBox 29">
            <a:extLst>
              <a:ext uri="{FF2B5EF4-FFF2-40B4-BE49-F238E27FC236}">
                <a16:creationId xmlns:a16="http://schemas.microsoft.com/office/drawing/2014/main" id="{749E9312-4CD0-4053-BD68-3E9BD96C73D5}"/>
              </a:ext>
            </a:extLst>
          </p:cNvPr>
          <p:cNvSpPr txBox="1"/>
          <p:nvPr/>
        </p:nvSpPr>
        <p:spPr>
          <a:xfrm>
            <a:off x="6936551" y="5823503"/>
            <a:ext cx="1645920" cy="276999"/>
          </a:xfrm>
          <a:prstGeom prst="rect">
            <a:avLst/>
          </a:prstGeom>
          <a:noFill/>
        </p:spPr>
        <p:txBody>
          <a:bodyPr wrap="square" lIns="0" tIns="0" rIns="0" bIns="0" rtlCol="0">
            <a:spAutoFit/>
          </a:bodyPr>
          <a:lstStyle/>
          <a:p>
            <a:pPr algn="ctr"/>
            <a:r>
              <a:rPr lang="en-GB" b="1"/>
              <a:t>Plaintext</a:t>
            </a:r>
          </a:p>
        </p:txBody>
      </p:sp>
      <p:sp>
        <p:nvSpPr>
          <p:cNvPr id="32" name="TextBox 31">
            <a:extLst>
              <a:ext uri="{FF2B5EF4-FFF2-40B4-BE49-F238E27FC236}">
                <a16:creationId xmlns:a16="http://schemas.microsoft.com/office/drawing/2014/main" id="{7B5A14A8-DB6F-42C4-91E4-4E24EFC410AB}"/>
              </a:ext>
            </a:extLst>
          </p:cNvPr>
          <p:cNvSpPr txBox="1"/>
          <p:nvPr/>
        </p:nvSpPr>
        <p:spPr>
          <a:xfrm>
            <a:off x="716579" y="3454681"/>
            <a:ext cx="1546124" cy="276999"/>
          </a:xfrm>
          <a:prstGeom prst="rect">
            <a:avLst/>
          </a:prstGeom>
          <a:noFill/>
        </p:spPr>
        <p:txBody>
          <a:bodyPr wrap="square" lIns="0" tIns="0" rIns="0" bIns="0" rtlCol="0">
            <a:spAutoFit/>
          </a:bodyPr>
          <a:lstStyle/>
          <a:p>
            <a:pPr algn="ctr"/>
            <a:r>
              <a:rPr lang="en-GB" b="1" dirty="0"/>
              <a:t>Sender</a:t>
            </a:r>
          </a:p>
        </p:txBody>
      </p:sp>
      <p:sp>
        <p:nvSpPr>
          <p:cNvPr id="33" name="TextBox 32">
            <a:extLst>
              <a:ext uri="{FF2B5EF4-FFF2-40B4-BE49-F238E27FC236}">
                <a16:creationId xmlns:a16="http://schemas.microsoft.com/office/drawing/2014/main" id="{FDE1A596-2557-4CC4-BA60-592493E439C4}"/>
              </a:ext>
            </a:extLst>
          </p:cNvPr>
          <p:cNvSpPr txBox="1"/>
          <p:nvPr/>
        </p:nvSpPr>
        <p:spPr>
          <a:xfrm>
            <a:off x="7122182" y="3454681"/>
            <a:ext cx="1445555" cy="276999"/>
          </a:xfrm>
          <a:prstGeom prst="rect">
            <a:avLst/>
          </a:prstGeom>
          <a:noFill/>
        </p:spPr>
        <p:txBody>
          <a:bodyPr wrap="square" lIns="0" tIns="0" rIns="0" bIns="0" rtlCol="0">
            <a:spAutoFit/>
          </a:bodyPr>
          <a:lstStyle/>
          <a:p>
            <a:pPr algn="ctr"/>
            <a:r>
              <a:rPr lang="en-GB" b="1" dirty="0"/>
              <a:t>Receiver</a:t>
            </a:r>
          </a:p>
        </p:txBody>
      </p:sp>
      <p:sp>
        <p:nvSpPr>
          <p:cNvPr id="34" name="TextBox 33">
            <a:extLst>
              <a:ext uri="{FF2B5EF4-FFF2-40B4-BE49-F238E27FC236}">
                <a16:creationId xmlns:a16="http://schemas.microsoft.com/office/drawing/2014/main" id="{0E3B758C-9866-4630-86F4-4BDE1B15ED6C}"/>
              </a:ext>
            </a:extLst>
          </p:cNvPr>
          <p:cNvSpPr txBox="1"/>
          <p:nvPr/>
        </p:nvSpPr>
        <p:spPr>
          <a:xfrm>
            <a:off x="5053382" y="6260291"/>
            <a:ext cx="2252618" cy="276999"/>
          </a:xfrm>
          <a:prstGeom prst="rect">
            <a:avLst/>
          </a:prstGeom>
          <a:noFill/>
        </p:spPr>
        <p:txBody>
          <a:bodyPr wrap="square" lIns="0" tIns="0" rIns="0" bIns="0" rtlCol="0">
            <a:spAutoFit/>
          </a:bodyPr>
          <a:lstStyle/>
          <a:p>
            <a:pPr algn="ctr"/>
            <a:r>
              <a:rPr lang="en-GB" b="1" dirty="0"/>
              <a:t>Secret shared key</a:t>
            </a:r>
          </a:p>
        </p:txBody>
      </p:sp>
      <p:pic>
        <p:nvPicPr>
          <p:cNvPr id="13" name="Graphic 12">
            <a:extLst>
              <a:ext uri="{FF2B5EF4-FFF2-40B4-BE49-F238E27FC236}">
                <a16:creationId xmlns:a16="http://schemas.microsoft.com/office/drawing/2014/main" id="{BAC840DA-4963-42A7-AA77-FF82C828E71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45491" y="4095755"/>
            <a:ext cx="468617" cy="468617"/>
          </a:xfrm>
          <a:prstGeom prst="rect">
            <a:avLst/>
          </a:prstGeom>
        </p:spPr>
      </p:pic>
      <p:pic>
        <p:nvPicPr>
          <p:cNvPr id="15" name="Graphic 14">
            <a:extLst>
              <a:ext uri="{FF2B5EF4-FFF2-40B4-BE49-F238E27FC236}">
                <a16:creationId xmlns:a16="http://schemas.microsoft.com/office/drawing/2014/main" id="{B7387134-8FC9-4628-988A-4E017B3E7AC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91316" y="4095755"/>
            <a:ext cx="351193" cy="468000"/>
          </a:xfrm>
          <a:prstGeom prst="rect">
            <a:avLst/>
          </a:prstGeom>
        </p:spPr>
      </p:pic>
      <p:grpSp>
        <p:nvGrpSpPr>
          <p:cNvPr id="6" name="Group 5">
            <a:extLst>
              <a:ext uri="{FF2B5EF4-FFF2-40B4-BE49-F238E27FC236}">
                <a16:creationId xmlns:a16="http://schemas.microsoft.com/office/drawing/2014/main" id="{015E659B-3FEE-4DC5-880E-C347A68B0997}"/>
              </a:ext>
            </a:extLst>
          </p:cNvPr>
          <p:cNvGrpSpPr/>
          <p:nvPr/>
        </p:nvGrpSpPr>
        <p:grpSpPr>
          <a:xfrm>
            <a:off x="717838" y="3758354"/>
            <a:ext cx="1546264" cy="2043278"/>
            <a:chOff x="-305765" y="3758354"/>
            <a:chExt cx="1546264" cy="2043278"/>
          </a:xfrm>
        </p:grpSpPr>
        <p:pic>
          <p:nvPicPr>
            <p:cNvPr id="3" name="Graphic 2">
              <a:extLst>
                <a:ext uri="{FF2B5EF4-FFF2-40B4-BE49-F238E27FC236}">
                  <a16:creationId xmlns:a16="http://schemas.microsoft.com/office/drawing/2014/main" id="{F89380F4-2013-4FFF-A29A-55D0C70521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5765" y="3758354"/>
              <a:ext cx="1546264" cy="2043278"/>
            </a:xfrm>
            <a:prstGeom prst="rect">
              <a:avLst/>
            </a:prstGeom>
          </p:spPr>
        </p:pic>
        <p:sp>
          <p:nvSpPr>
            <p:cNvPr id="36" name="TextBox 35">
              <a:extLst>
                <a:ext uri="{FF2B5EF4-FFF2-40B4-BE49-F238E27FC236}">
                  <a16:creationId xmlns:a16="http://schemas.microsoft.com/office/drawing/2014/main" id="{712B41EE-3938-43A5-A128-B7C2C75A89B8}"/>
                </a:ext>
              </a:extLst>
            </p:cNvPr>
            <p:cNvSpPr txBox="1"/>
            <p:nvPr/>
          </p:nvSpPr>
          <p:spPr>
            <a:xfrm>
              <a:off x="-187955" y="4382649"/>
              <a:ext cx="1337690" cy="1107996"/>
            </a:xfrm>
            <a:prstGeom prst="rect">
              <a:avLst/>
            </a:prstGeom>
            <a:noFill/>
          </p:spPr>
          <p:txBody>
            <a:bodyPr wrap="square" lIns="0" tIns="0" rIns="0" bIns="0">
              <a:spAutoFit/>
            </a:bodyPr>
            <a:lstStyle/>
            <a:p>
              <a:r>
                <a:rPr lang="en-GB" dirty="0">
                  <a:solidFill>
                    <a:schemeClr val="bg1"/>
                  </a:solidFill>
                </a:rPr>
                <a:t>The quick brown fox jumps over the lazy dog.</a:t>
              </a:r>
            </a:p>
          </p:txBody>
        </p:sp>
      </p:grpSp>
      <p:pic>
        <p:nvPicPr>
          <p:cNvPr id="19" name="Picture 18">
            <a:extLst>
              <a:ext uri="{FF2B5EF4-FFF2-40B4-BE49-F238E27FC236}">
                <a16:creationId xmlns:a16="http://schemas.microsoft.com/office/drawing/2014/main" id="{50B9E7AE-151F-41CE-B5F5-60E91E1D5A98}"/>
              </a:ext>
            </a:extLst>
          </p:cNvPr>
          <p:cNvPicPr>
            <a:picLocks noChangeAspect="1"/>
          </p:cNvPicPr>
          <p:nvPr/>
        </p:nvPicPr>
        <p:blipFill>
          <a:blip r:embed="rId8"/>
          <a:stretch>
            <a:fillRect/>
          </a:stretch>
        </p:blipFill>
        <p:spPr>
          <a:xfrm>
            <a:off x="2531756" y="4916103"/>
            <a:ext cx="1067344" cy="475436"/>
          </a:xfrm>
          <a:prstGeom prst="rect">
            <a:avLst/>
          </a:prstGeom>
        </p:spPr>
      </p:pic>
      <p:grpSp>
        <p:nvGrpSpPr>
          <p:cNvPr id="42" name="Group 41">
            <a:extLst>
              <a:ext uri="{FF2B5EF4-FFF2-40B4-BE49-F238E27FC236}">
                <a16:creationId xmlns:a16="http://schemas.microsoft.com/office/drawing/2014/main" id="{FB2F5DFF-663C-41EF-B32E-20EFDA3D58D3}"/>
              </a:ext>
            </a:extLst>
          </p:cNvPr>
          <p:cNvGrpSpPr/>
          <p:nvPr/>
        </p:nvGrpSpPr>
        <p:grpSpPr>
          <a:xfrm>
            <a:off x="3869724" y="3758354"/>
            <a:ext cx="1546264" cy="2043278"/>
            <a:chOff x="-305765" y="3758354"/>
            <a:chExt cx="1546264" cy="2043278"/>
          </a:xfrm>
        </p:grpSpPr>
        <p:pic>
          <p:nvPicPr>
            <p:cNvPr id="47" name="Graphic 46">
              <a:extLst>
                <a:ext uri="{FF2B5EF4-FFF2-40B4-BE49-F238E27FC236}">
                  <a16:creationId xmlns:a16="http://schemas.microsoft.com/office/drawing/2014/main" id="{FCB3E569-C59F-434C-9646-A566967083A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5765" y="3758354"/>
              <a:ext cx="1546264" cy="2043278"/>
            </a:xfrm>
            <a:prstGeom prst="rect">
              <a:avLst/>
            </a:prstGeom>
          </p:spPr>
        </p:pic>
        <p:sp>
          <p:nvSpPr>
            <p:cNvPr id="48" name="TextBox 47">
              <a:extLst>
                <a:ext uri="{FF2B5EF4-FFF2-40B4-BE49-F238E27FC236}">
                  <a16:creationId xmlns:a16="http://schemas.microsoft.com/office/drawing/2014/main" id="{EC88CAEB-6D03-4FAD-BEB9-049BA78E2B49}"/>
                </a:ext>
              </a:extLst>
            </p:cNvPr>
            <p:cNvSpPr txBox="1"/>
            <p:nvPr/>
          </p:nvSpPr>
          <p:spPr>
            <a:xfrm>
              <a:off x="-187955" y="4382649"/>
              <a:ext cx="1337690" cy="1384995"/>
            </a:xfrm>
            <a:prstGeom prst="rect">
              <a:avLst/>
            </a:prstGeom>
            <a:noFill/>
          </p:spPr>
          <p:txBody>
            <a:bodyPr wrap="square" lIns="0" tIns="0" rIns="0" bIns="0">
              <a:spAutoFit/>
            </a:bodyPr>
            <a:lstStyle/>
            <a:p>
              <a:r>
                <a:rPr lang="en-GB" dirty="0">
                  <a:solidFill>
                    <a:schemeClr val="bg1"/>
                  </a:solidFill>
                </a:rPr>
                <a:t>idEug94jvMzpr0UtjdnkcibntTD031BnZinIpPdkfi82nBnw</a:t>
              </a:r>
            </a:p>
          </p:txBody>
        </p:sp>
      </p:grpSp>
      <p:grpSp>
        <p:nvGrpSpPr>
          <p:cNvPr id="18" name="Group 17">
            <a:extLst>
              <a:ext uri="{FF2B5EF4-FFF2-40B4-BE49-F238E27FC236}">
                <a16:creationId xmlns:a16="http://schemas.microsoft.com/office/drawing/2014/main" id="{C5C9F7DD-C65B-4A32-8444-AE6B711ACB60}"/>
              </a:ext>
            </a:extLst>
          </p:cNvPr>
          <p:cNvGrpSpPr/>
          <p:nvPr/>
        </p:nvGrpSpPr>
        <p:grpSpPr>
          <a:xfrm>
            <a:off x="4937478" y="3731680"/>
            <a:ext cx="514184" cy="514184"/>
            <a:chOff x="8737599" y="1704178"/>
            <a:chExt cx="468000" cy="468000"/>
          </a:xfrm>
        </p:grpSpPr>
        <p:sp>
          <p:nvSpPr>
            <p:cNvPr id="17" name="Oval 16">
              <a:extLst>
                <a:ext uri="{FF2B5EF4-FFF2-40B4-BE49-F238E27FC236}">
                  <a16:creationId xmlns:a16="http://schemas.microsoft.com/office/drawing/2014/main" id="{77BF24C1-52B0-4DCD-91EC-E969097AF52F}"/>
                </a:ext>
              </a:extLst>
            </p:cNvPr>
            <p:cNvSpPr/>
            <p:nvPr/>
          </p:nvSpPr>
          <p:spPr>
            <a:xfrm>
              <a:off x="8737599" y="1704178"/>
              <a:ext cx="468000" cy="468000"/>
            </a:xfrm>
            <a:prstGeom prst="ellipse">
              <a:avLst/>
            </a:prstGeom>
            <a:solidFill>
              <a:schemeClr val="bg1"/>
            </a:solidFill>
            <a:ln w="12700">
              <a:solidFill>
                <a:srgbClr val="2C809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5" name="Graphic 44">
              <a:extLst>
                <a:ext uri="{FF2B5EF4-FFF2-40B4-BE49-F238E27FC236}">
                  <a16:creationId xmlns:a16="http://schemas.microsoft.com/office/drawing/2014/main" id="{21B15CDA-29BE-46D9-BA02-CD56B1BE02E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64228" y="1795095"/>
              <a:ext cx="214744" cy="286166"/>
            </a:xfrm>
            <a:prstGeom prst="rect">
              <a:avLst/>
            </a:prstGeom>
          </p:spPr>
        </p:pic>
      </p:grpSp>
      <p:pic>
        <p:nvPicPr>
          <p:cNvPr id="52" name="Picture 51">
            <a:extLst>
              <a:ext uri="{FF2B5EF4-FFF2-40B4-BE49-F238E27FC236}">
                <a16:creationId xmlns:a16="http://schemas.microsoft.com/office/drawing/2014/main" id="{921E741F-997D-4E88-AF13-0302515594A1}"/>
              </a:ext>
            </a:extLst>
          </p:cNvPr>
          <p:cNvPicPr>
            <a:picLocks noChangeAspect="1"/>
          </p:cNvPicPr>
          <p:nvPr/>
        </p:nvPicPr>
        <p:blipFill>
          <a:blip r:embed="rId8"/>
          <a:stretch>
            <a:fillRect/>
          </a:stretch>
        </p:blipFill>
        <p:spPr>
          <a:xfrm>
            <a:off x="5646127" y="4916103"/>
            <a:ext cx="1067344" cy="475436"/>
          </a:xfrm>
          <a:prstGeom prst="rect">
            <a:avLst/>
          </a:prstGeom>
        </p:spPr>
      </p:pic>
    </p:spTree>
    <p:extLst>
      <p:ext uri="{BB962C8B-B14F-4D97-AF65-F5344CB8AC3E}">
        <p14:creationId xmlns:p14="http://schemas.microsoft.com/office/powerpoint/2010/main" val="3163301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CC033B2-38D1-4D38-BD8B-5EEEB828D740}"/>
              </a:ext>
            </a:extLst>
          </p:cNvPr>
          <p:cNvSpPr>
            <a:spLocks noGrp="1"/>
          </p:cNvSpPr>
          <p:nvPr>
            <p:ph type="body" sz="quarter" idx="13"/>
          </p:nvPr>
        </p:nvSpPr>
        <p:spPr/>
        <p:txBody>
          <a:bodyPr/>
          <a:lstStyle/>
          <a:p>
            <a:r>
              <a:rPr lang="en-GB"/>
              <a:t>Symmetric encryption uses</a:t>
            </a:r>
          </a:p>
        </p:txBody>
      </p:sp>
      <p:sp>
        <p:nvSpPr>
          <p:cNvPr id="5" name="Text Placeholder 4">
            <a:extLst>
              <a:ext uri="{FF2B5EF4-FFF2-40B4-BE49-F238E27FC236}">
                <a16:creationId xmlns:a16="http://schemas.microsoft.com/office/drawing/2014/main" id="{1E6E549E-60D6-44D6-AD5C-A9647169E11B}"/>
              </a:ext>
            </a:extLst>
          </p:cNvPr>
          <p:cNvSpPr>
            <a:spLocks noGrp="1"/>
          </p:cNvSpPr>
          <p:nvPr>
            <p:ph type="body" sz="quarter" idx="14"/>
          </p:nvPr>
        </p:nvSpPr>
        <p:spPr/>
        <p:txBody>
          <a:bodyPr/>
          <a:lstStyle/>
          <a:p>
            <a:r>
              <a:rPr lang="en-GB"/>
              <a:t>The pre-shared key used to connect to a Wi-Fi access point makes use of symmetric encryption</a:t>
            </a:r>
          </a:p>
          <a:p>
            <a:r>
              <a:rPr lang="en-GB"/>
              <a:t>Other uses for symmetric encryption include:</a:t>
            </a:r>
          </a:p>
          <a:p>
            <a:pPr lvl="1"/>
            <a:r>
              <a:rPr lang="en-GB"/>
              <a:t>Adding a password to a ZIP file which also encrypts the file</a:t>
            </a:r>
          </a:p>
          <a:p>
            <a:pPr lvl="1"/>
            <a:r>
              <a:rPr lang="en-GB"/>
              <a:t>Encrypting a hard drive or external storage device</a:t>
            </a:r>
          </a:p>
        </p:txBody>
      </p:sp>
    </p:spTree>
    <p:extLst>
      <p:ext uri="{BB962C8B-B14F-4D97-AF65-F5344CB8AC3E}">
        <p14:creationId xmlns:p14="http://schemas.microsoft.com/office/powerpoint/2010/main" val="3044594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GB"/>
              <a:t>Worksheet 4</a:t>
            </a:r>
          </a:p>
        </p:txBody>
      </p:sp>
      <p:sp>
        <p:nvSpPr>
          <p:cNvPr id="2" name="Text Placeholder 1"/>
          <p:cNvSpPr>
            <a:spLocks noGrp="1"/>
          </p:cNvSpPr>
          <p:nvPr>
            <p:ph type="body" sz="quarter" idx="14"/>
          </p:nvPr>
        </p:nvSpPr>
        <p:spPr/>
        <p:txBody>
          <a:bodyPr/>
          <a:lstStyle/>
          <a:p>
            <a:r>
              <a:rPr lang="en-GB"/>
              <a:t>Complete </a:t>
            </a:r>
            <a:r>
              <a:rPr lang="en-GB" b="1"/>
              <a:t>Task 1 </a:t>
            </a:r>
            <a:r>
              <a:rPr lang="en-GB"/>
              <a:t>on </a:t>
            </a:r>
            <a:r>
              <a:rPr lang="en-GB" b="1"/>
              <a:t>Worksheet 4</a:t>
            </a:r>
          </a:p>
        </p:txBody>
      </p:sp>
    </p:spTree>
    <p:extLst>
      <p:ext uri="{BB962C8B-B14F-4D97-AF65-F5344CB8AC3E}">
        <p14:creationId xmlns:p14="http://schemas.microsoft.com/office/powerpoint/2010/main" val="1045926848"/>
      </p:ext>
    </p:extLst>
  </p:cSld>
  <p:clrMapOvr>
    <a:masterClrMapping/>
  </p:clrMapOvr>
</p:sld>
</file>

<file path=ppt/theme/theme1.xml><?xml version="1.0" encoding="utf-8"?>
<a:theme xmlns:a="http://schemas.openxmlformats.org/drawingml/2006/main" name="Uni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4951742A866DD4C8563BF4DFAFD4423" ma:contentTypeVersion="13" ma:contentTypeDescription="Create a new document." ma:contentTypeScope="" ma:versionID="f785eec6e2c67b839315347a29dc3713">
  <xsd:schema xmlns:xsd="http://www.w3.org/2001/XMLSchema" xmlns:xs="http://www.w3.org/2001/XMLSchema" xmlns:p="http://schemas.microsoft.com/office/2006/metadata/properties" xmlns:ns2="1ef05dc5-97a2-498b-bf7c-bd189143a1ff" xmlns:ns3="94dce8ab-38ff-4714-b1ed-1fc5e4d9abd1" targetNamespace="http://schemas.microsoft.com/office/2006/metadata/properties" ma:root="true" ma:fieldsID="a0c82b207cdf2da5c092e9a40fe5e576" ns2:_="" ns3:_="">
    <xsd:import namespace="1ef05dc5-97a2-498b-bf7c-bd189143a1ff"/>
    <xsd:import namespace="94dce8ab-38ff-4714-b1ed-1fc5e4d9abd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f05dc5-97a2-498b-bf7c-bd189143a1f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4dce8ab-38ff-4714-b1ed-1fc5e4d9abd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03F46B-8742-4E7B-8016-551BACB8A156}">
  <ds:schemaRefs>
    <ds:schemaRef ds:uri="1ef05dc5-97a2-498b-bf7c-bd189143a1ff"/>
    <ds:schemaRef ds:uri="94dce8ab-38ff-4714-b1ed-1fc5e4d9abd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25508A6-8018-4561-935E-939FAF1F4A16}">
  <ds:schemaRefs>
    <ds:schemaRef ds:uri="1ef05dc5-97a2-498b-bf7c-bd189143a1ff"/>
    <ds:schemaRef ds:uri="94dce8ab-38ff-4714-b1ed-1fc5e4d9abd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DFE8CBB-5040-4C92-9769-4053F27334C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Data Representation L1 Introduction to binary</Template>
  <TotalTime>135</TotalTime>
  <Words>832</Words>
  <Application>Microsoft Office PowerPoint</Application>
  <PresentationFormat>On-screen Show (4:3)</PresentationFormat>
  <Paragraphs>101</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Unit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PG Online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PG Online Ltd</dc:creator>
  <cp:lastModifiedBy>Mike Bloys</cp:lastModifiedBy>
  <cp:revision>4</cp:revision>
  <dcterms:created xsi:type="dcterms:W3CDTF">2014-10-31T16:25:47Z</dcterms:created>
  <dcterms:modified xsi:type="dcterms:W3CDTF">2021-11-05T12:59:21Z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0x01010024951742A866DD4C8563BF4DFAFD4423</vt:lpwstr>
  </property>
</Properties>
</file>