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60" r:id="rId5"/>
    <p:sldId id="261" r:id="rId6"/>
    <p:sldId id="333" r:id="rId7"/>
    <p:sldId id="334" r:id="rId8"/>
    <p:sldId id="335" r:id="rId9"/>
    <p:sldId id="345" r:id="rId10"/>
    <p:sldId id="336" r:id="rId11"/>
    <p:sldId id="337" r:id="rId12"/>
    <p:sldId id="272" r:id="rId13"/>
    <p:sldId id="339" r:id="rId14"/>
    <p:sldId id="347" r:id="rId15"/>
    <p:sldId id="342" r:id="rId16"/>
    <p:sldId id="340" r:id="rId17"/>
    <p:sldId id="338" r:id="rId18"/>
    <p:sldId id="341" r:id="rId19"/>
    <p:sldId id="27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1" userDrawn="1">
          <p15:clr>
            <a:srgbClr val="A4A3A4"/>
          </p15:clr>
        </p15:guide>
        <p15:guide id="4" pos="5397" userDrawn="1">
          <p15:clr>
            <a:srgbClr val="A4A3A4"/>
          </p15:clr>
        </p15:guide>
        <p15:guide id="5"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928"/>
    <a:srgbClr val="0A50A4"/>
    <a:srgbClr val="2C809C"/>
    <a:srgbClr val="FFDB17"/>
    <a:srgbClr val="E89431"/>
    <a:srgbClr val="43474C"/>
    <a:srgbClr val="030303"/>
    <a:srgbClr val="00EDF3"/>
    <a:srgbClr val="A3CD4F"/>
    <a:srgbClr val="A7D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50" d="100"/>
          <a:sy n="150" d="100"/>
        </p:scale>
        <p:origin x="1296" y="120"/>
      </p:cViewPr>
      <p:guideLst>
        <p:guide orient="horz" pos="1245"/>
        <p:guide orient="horz" pos="3232"/>
        <p:guide orient="horz" pos="1911"/>
        <p:guide pos="53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A50A4"/>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12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39DDBF64-444D-4C93-91A0-6221F41E03DA}"/>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CB92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B18D79-2ED0-4DED-987F-C11C7EA8CC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8" name="TextBox 7">
            <a:extLst>
              <a:ext uri="{FF2B5EF4-FFF2-40B4-BE49-F238E27FC236}">
                <a16:creationId xmlns:a16="http://schemas.microsoft.com/office/drawing/2014/main" id="{76325FA6-46C8-462A-ADF5-4DE37700A6B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Encryption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E7F35E-EEFA-42DB-B501-D10FA596CB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269A9210-3041-4F0E-9729-21FEC5F94D1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Encryption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8168CF-3995-4972-9282-815C66EE5E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B3D03C25-8203-4280-85AB-16C9FB4150B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Encryption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209393-27E1-4419-B0B1-4118239D6D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
        <p:nvSpPr>
          <p:cNvPr id="9" name="TextBox 8">
            <a:extLst>
              <a:ext uri="{FF2B5EF4-FFF2-40B4-BE49-F238E27FC236}">
                <a16:creationId xmlns:a16="http://schemas.microsoft.com/office/drawing/2014/main" id="{58287D3D-5A80-4A75-B882-63048CF6DA7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Encryption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8F9B71-414D-407F-A04D-640586C9FB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0" name="TextBox 9">
            <a:extLst>
              <a:ext uri="{FF2B5EF4-FFF2-40B4-BE49-F238E27FC236}">
                <a16:creationId xmlns:a16="http://schemas.microsoft.com/office/drawing/2014/main" id="{0C5FB3A6-3C11-4E03-AAF4-9FCD3019CA5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Encryption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17"/>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D72E55-6EFB-4D17-B7F6-768D4ECD8E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Asymmetric encryption</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In </a:t>
            </a:r>
            <a:r>
              <a:rPr lang="en-GB" b="1"/>
              <a:t>asymmetric encryption</a:t>
            </a:r>
            <a:r>
              <a:rPr lang="en-GB"/>
              <a:t>, two keys are created by the receiver</a:t>
            </a:r>
          </a:p>
          <a:p>
            <a:pPr lvl="2"/>
            <a:r>
              <a:rPr lang="en-GB"/>
              <a:t>The </a:t>
            </a:r>
            <a:r>
              <a:rPr lang="en-GB" b="1"/>
              <a:t>public key </a:t>
            </a:r>
            <a:r>
              <a:rPr lang="en-GB"/>
              <a:t>is accessible by anyone and used to </a:t>
            </a:r>
            <a:br>
              <a:rPr lang="en-GB"/>
            </a:br>
            <a:r>
              <a:rPr lang="en-GB"/>
              <a:t>encrypt data</a:t>
            </a:r>
          </a:p>
          <a:p>
            <a:pPr lvl="2"/>
            <a:r>
              <a:rPr lang="en-GB"/>
              <a:t>The </a:t>
            </a:r>
            <a:r>
              <a:rPr lang="en-GB" b="1"/>
              <a:t>private key </a:t>
            </a:r>
            <a:r>
              <a:rPr lang="en-GB"/>
              <a:t>is kept secret by the receiver and used to decrypt the data</a:t>
            </a:r>
          </a:p>
          <a:p>
            <a:pPr lvl="2"/>
            <a:r>
              <a:rPr lang="en-GB"/>
              <a:t>The technique is also known as public-key cryptography</a:t>
            </a:r>
          </a:p>
          <a:p>
            <a:r>
              <a:rPr lang="en-GB"/>
              <a:t>This means that anyone can </a:t>
            </a:r>
            <a:br>
              <a:rPr lang="en-GB"/>
            </a:br>
            <a:r>
              <a:rPr lang="en-GB"/>
              <a:t>encrypt the data, but only the </a:t>
            </a:r>
            <a:br>
              <a:rPr lang="en-GB"/>
            </a:br>
            <a:r>
              <a:rPr lang="en-GB"/>
              <a:t>receiver can decrypt it</a:t>
            </a:r>
          </a:p>
          <a:p>
            <a:pPr lvl="2"/>
            <a:r>
              <a:rPr lang="en-GB"/>
              <a:t>There is no need to share a secret key </a:t>
            </a:r>
            <a:br>
              <a:rPr lang="en-GB"/>
            </a:br>
            <a:r>
              <a:rPr lang="en-GB"/>
              <a:t>as happens with symmetric encryption</a:t>
            </a:r>
          </a:p>
        </p:txBody>
      </p:sp>
      <p:pic>
        <p:nvPicPr>
          <p:cNvPr id="11" name="Graphic 10">
            <a:extLst>
              <a:ext uri="{FF2B5EF4-FFF2-40B4-BE49-F238E27FC236}">
                <a16:creationId xmlns:a16="http://schemas.microsoft.com/office/drawing/2014/main" id="{3F86BEC9-B913-4B23-8576-7CF15FC95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3459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0175E4A-FCF7-4CC2-921C-FAC64DC76EB5}"/>
              </a:ext>
            </a:extLst>
          </p:cNvPr>
          <p:cNvGrpSpPr/>
          <p:nvPr/>
        </p:nvGrpSpPr>
        <p:grpSpPr>
          <a:xfrm>
            <a:off x="7046054" y="3758354"/>
            <a:ext cx="1546264" cy="2043278"/>
            <a:chOff x="-305765" y="3758354"/>
            <a:chExt cx="1546264" cy="2043278"/>
          </a:xfrm>
        </p:grpSpPr>
        <p:pic>
          <p:nvPicPr>
            <p:cNvPr id="35" name="Graphic 34">
              <a:extLst>
                <a:ext uri="{FF2B5EF4-FFF2-40B4-BE49-F238E27FC236}">
                  <a16:creationId xmlns:a16="http://schemas.microsoft.com/office/drawing/2014/main" id="{96A4E3A3-29B6-4C3A-91FC-22E89CF7F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37" name="TextBox 36">
              <a:extLst>
                <a:ext uri="{FF2B5EF4-FFF2-40B4-BE49-F238E27FC236}">
                  <a16:creationId xmlns:a16="http://schemas.microsoft.com/office/drawing/2014/main" id="{C1CA1B2F-F355-45E8-8A79-5A60A9CC211D}"/>
                </a:ext>
              </a:extLst>
            </p:cNvPr>
            <p:cNvSpPr txBox="1"/>
            <p:nvPr/>
          </p:nvSpPr>
          <p:spPr>
            <a:xfrm>
              <a:off x="-187955" y="4382649"/>
              <a:ext cx="1337690" cy="1107996"/>
            </a:xfrm>
            <a:prstGeom prst="rect">
              <a:avLst/>
            </a:prstGeom>
            <a:noFill/>
          </p:spPr>
          <p:txBody>
            <a:bodyPr wrap="square" lIns="0" tIns="0" rIns="0" bIns="0">
              <a:spAutoFit/>
            </a:bodyPr>
            <a:lstStyle/>
            <a:p>
              <a:r>
                <a:rPr lang="en-GB" dirty="0">
                  <a:solidFill>
                    <a:schemeClr val="bg1"/>
                  </a:solidFill>
                </a:rPr>
                <a:t>The quick brown fox jumps over the lazy dog.</a:t>
              </a:r>
            </a:p>
          </p:txBody>
        </p:sp>
      </p:grpSp>
      <p:sp>
        <p:nvSpPr>
          <p:cNvPr id="2" name="Text Placeholder 1">
            <a:extLst>
              <a:ext uri="{FF2B5EF4-FFF2-40B4-BE49-F238E27FC236}">
                <a16:creationId xmlns:a16="http://schemas.microsoft.com/office/drawing/2014/main" id="{4A0D5E40-477C-4140-9DB1-7A882705F13F}"/>
              </a:ext>
            </a:extLst>
          </p:cNvPr>
          <p:cNvSpPr>
            <a:spLocks noGrp="1"/>
          </p:cNvSpPr>
          <p:nvPr>
            <p:ph type="body" sz="quarter" idx="13"/>
          </p:nvPr>
        </p:nvSpPr>
        <p:spPr/>
        <p:txBody>
          <a:bodyPr/>
          <a:lstStyle/>
          <a:p>
            <a:r>
              <a:rPr lang="en-GB"/>
              <a:t>Asymmetric encryption</a:t>
            </a:r>
          </a:p>
        </p:txBody>
      </p:sp>
      <p:sp>
        <p:nvSpPr>
          <p:cNvPr id="3" name="Text Placeholder 2">
            <a:extLst>
              <a:ext uri="{FF2B5EF4-FFF2-40B4-BE49-F238E27FC236}">
                <a16:creationId xmlns:a16="http://schemas.microsoft.com/office/drawing/2014/main" id="{E13690D8-F89C-4BE1-B923-87BE6B0EA4DE}"/>
              </a:ext>
            </a:extLst>
          </p:cNvPr>
          <p:cNvSpPr>
            <a:spLocks noGrp="1"/>
          </p:cNvSpPr>
          <p:nvPr>
            <p:ph type="body" sz="quarter" idx="14"/>
          </p:nvPr>
        </p:nvSpPr>
        <p:spPr/>
        <p:txBody>
          <a:bodyPr/>
          <a:lstStyle/>
          <a:p>
            <a:r>
              <a:rPr lang="en-GB" dirty="0"/>
              <a:t>Both keys are generated by the receiver</a:t>
            </a:r>
          </a:p>
          <a:p>
            <a:pPr lvl="1"/>
            <a:r>
              <a:rPr lang="en-GB" dirty="0"/>
              <a:t>Only the public key is shared with the sender</a:t>
            </a:r>
          </a:p>
        </p:txBody>
      </p:sp>
      <p:cxnSp>
        <p:nvCxnSpPr>
          <p:cNvPr id="24" name="Straight Arrow Connector 23">
            <a:extLst>
              <a:ext uri="{FF2B5EF4-FFF2-40B4-BE49-F238E27FC236}">
                <a16:creationId xmlns:a16="http://schemas.microsoft.com/office/drawing/2014/main" id="{2260E711-237D-4C79-9B37-338CDF86DC23}"/>
              </a:ext>
            </a:extLst>
          </p:cNvPr>
          <p:cNvCxnSpPr>
            <a:cxnSpLocks/>
          </p:cNvCxnSpPr>
          <p:nvPr/>
        </p:nvCxnSpPr>
        <p:spPr>
          <a:xfrm>
            <a:off x="2943868" y="3215042"/>
            <a:ext cx="0" cy="1448139"/>
          </a:xfrm>
          <a:prstGeom prst="straightConnector1">
            <a:avLst/>
          </a:prstGeom>
          <a:ln w="28575">
            <a:solidFill>
              <a:schemeClr val="accent3"/>
            </a:solidFill>
            <a:tailEnd type="triangle" w="lg" len="lg"/>
          </a:ln>
          <a:effectLst/>
        </p:spPr>
        <p:style>
          <a:lnRef idx="2">
            <a:schemeClr val="accent4"/>
          </a:lnRef>
          <a:fillRef idx="0">
            <a:schemeClr val="accent4"/>
          </a:fillRef>
          <a:effectRef idx="1">
            <a:schemeClr val="accent4"/>
          </a:effectRef>
          <a:fontRef idx="minor">
            <a:schemeClr val="tx1"/>
          </a:fontRef>
        </p:style>
      </p:cxnSp>
      <p:sp>
        <p:nvSpPr>
          <p:cNvPr id="26" name="TextBox 25">
            <a:extLst>
              <a:ext uri="{FF2B5EF4-FFF2-40B4-BE49-F238E27FC236}">
                <a16:creationId xmlns:a16="http://schemas.microsoft.com/office/drawing/2014/main" id="{10A3926E-94C9-4197-A228-5E5A964EC2B7}"/>
              </a:ext>
            </a:extLst>
          </p:cNvPr>
          <p:cNvSpPr txBox="1"/>
          <p:nvPr/>
        </p:nvSpPr>
        <p:spPr>
          <a:xfrm>
            <a:off x="3119465" y="2704719"/>
            <a:ext cx="1275037" cy="276999"/>
          </a:xfrm>
          <a:prstGeom prst="rect">
            <a:avLst/>
          </a:prstGeom>
          <a:noFill/>
        </p:spPr>
        <p:txBody>
          <a:bodyPr wrap="square" lIns="0" tIns="0" rIns="0" bIns="0" rtlCol="0">
            <a:spAutoFit/>
          </a:bodyPr>
          <a:lstStyle/>
          <a:p>
            <a:pPr algn="ctr"/>
            <a:r>
              <a:rPr lang="en-GB" b="1" dirty="0"/>
              <a:t>Public key</a:t>
            </a:r>
          </a:p>
        </p:txBody>
      </p:sp>
      <p:sp>
        <p:nvSpPr>
          <p:cNvPr id="27" name="TextBox 26">
            <a:extLst>
              <a:ext uri="{FF2B5EF4-FFF2-40B4-BE49-F238E27FC236}">
                <a16:creationId xmlns:a16="http://schemas.microsoft.com/office/drawing/2014/main" id="{7BED09D1-1A30-44A6-B61E-91E08BF76D58}"/>
              </a:ext>
            </a:extLst>
          </p:cNvPr>
          <p:cNvSpPr txBox="1"/>
          <p:nvPr/>
        </p:nvSpPr>
        <p:spPr>
          <a:xfrm>
            <a:off x="542605" y="5936890"/>
            <a:ext cx="1546263" cy="276999"/>
          </a:xfrm>
          <a:prstGeom prst="rect">
            <a:avLst/>
          </a:prstGeom>
          <a:noFill/>
        </p:spPr>
        <p:txBody>
          <a:bodyPr wrap="square" lIns="0" tIns="0" rIns="0" bIns="0" rtlCol="0">
            <a:spAutoFit/>
          </a:bodyPr>
          <a:lstStyle/>
          <a:p>
            <a:pPr algn="ctr"/>
            <a:r>
              <a:rPr lang="en-GB" b="1"/>
              <a:t>Plaintext</a:t>
            </a:r>
          </a:p>
        </p:txBody>
      </p:sp>
      <p:sp>
        <p:nvSpPr>
          <p:cNvPr id="28" name="TextBox 27">
            <a:extLst>
              <a:ext uri="{FF2B5EF4-FFF2-40B4-BE49-F238E27FC236}">
                <a16:creationId xmlns:a16="http://schemas.microsoft.com/office/drawing/2014/main" id="{35F6D5AD-B36C-41F6-BA75-6115FB6262F3}"/>
              </a:ext>
            </a:extLst>
          </p:cNvPr>
          <p:cNvSpPr txBox="1"/>
          <p:nvPr/>
        </p:nvSpPr>
        <p:spPr>
          <a:xfrm>
            <a:off x="4167526" y="5936890"/>
            <a:ext cx="1645920" cy="276999"/>
          </a:xfrm>
          <a:prstGeom prst="rect">
            <a:avLst/>
          </a:prstGeom>
          <a:noFill/>
        </p:spPr>
        <p:txBody>
          <a:bodyPr wrap="square" lIns="0" tIns="0" rIns="0" bIns="0" rtlCol="0">
            <a:spAutoFit/>
          </a:bodyPr>
          <a:lstStyle/>
          <a:p>
            <a:pPr algn="ctr"/>
            <a:r>
              <a:rPr lang="en-GB" b="1" dirty="0"/>
              <a:t>Encrypted text</a:t>
            </a:r>
          </a:p>
        </p:txBody>
      </p:sp>
      <p:sp>
        <p:nvSpPr>
          <p:cNvPr id="29" name="TextBox 28">
            <a:extLst>
              <a:ext uri="{FF2B5EF4-FFF2-40B4-BE49-F238E27FC236}">
                <a16:creationId xmlns:a16="http://schemas.microsoft.com/office/drawing/2014/main" id="{0EDE8EC5-697F-48E0-AE47-EABCBF9A37E8}"/>
              </a:ext>
            </a:extLst>
          </p:cNvPr>
          <p:cNvSpPr txBox="1"/>
          <p:nvPr/>
        </p:nvSpPr>
        <p:spPr>
          <a:xfrm>
            <a:off x="7121265" y="5936890"/>
            <a:ext cx="1461205" cy="276999"/>
          </a:xfrm>
          <a:prstGeom prst="rect">
            <a:avLst/>
          </a:prstGeom>
          <a:noFill/>
        </p:spPr>
        <p:txBody>
          <a:bodyPr wrap="square" lIns="0" tIns="0" rIns="0" bIns="0" rtlCol="0">
            <a:spAutoFit/>
          </a:bodyPr>
          <a:lstStyle/>
          <a:p>
            <a:pPr algn="ctr"/>
            <a:r>
              <a:rPr lang="en-GB" b="1" dirty="0"/>
              <a:t>Plaintext</a:t>
            </a:r>
          </a:p>
        </p:txBody>
      </p:sp>
      <p:sp>
        <p:nvSpPr>
          <p:cNvPr id="31" name="TextBox 30">
            <a:extLst>
              <a:ext uri="{FF2B5EF4-FFF2-40B4-BE49-F238E27FC236}">
                <a16:creationId xmlns:a16="http://schemas.microsoft.com/office/drawing/2014/main" id="{78FE7D88-B7BC-4151-9959-4CE519589FEA}"/>
              </a:ext>
            </a:extLst>
          </p:cNvPr>
          <p:cNvSpPr txBox="1"/>
          <p:nvPr/>
        </p:nvSpPr>
        <p:spPr>
          <a:xfrm>
            <a:off x="542605" y="3410880"/>
            <a:ext cx="1546264" cy="276999"/>
          </a:xfrm>
          <a:prstGeom prst="rect">
            <a:avLst/>
          </a:prstGeom>
          <a:noFill/>
        </p:spPr>
        <p:txBody>
          <a:bodyPr wrap="square" lIns="0" tIns="0" rIns="0" bIns="0" rtlCol="0">
            <a:spAutoFit/>
          </a:bodyPr>
          <a:lstStyle/>
          <a:p>
            <a:pPr algn="ctr"/>
            <a:r>
              <a:rPr lang="en-GB" b="1" dirty="0"/>
              <a:t>Sender</a:t>
            </a:r>
          </a:p>
        </p:txBody>
      </p:sp>
      <p:sp>
        <p:nvSpPr>
          <p:cNvPr id="32" name="TextBox 31">
            <a:extLst>
              <a:ext uri="{FF2B5EF4-FFF2-40B4-BE49-F238E27FC236}">
                <a16:creationId xmlns:a16="http://schemas.microsoft.com/office/drawing/2014/main" id="{2AE55C4A-B244-4C22-957C-F53A994723EA}"/>
              </a:ext>
            </a:extLst>
          </p:cNvPr>
          <p:cNvSpPr txBox="1"/>
          <p:nvPr/>
        </p:nvSpPr>
        <p:spPr>
          <a:xfrm>
            <a:off x="7116408" y="3410880"/>
            <a:ext cx="1451330" cy="276999"/>
          </a:xfrm>
          <a:prstGeom prst="rect">
            <a:avLst/>
          </a:prstGeom>
          <a:noFill/>
        </p:spPr>
        <p:txBody>
          <a:bodyPr wrap="square" lIns="0" tIns="0" rIns="0" bIns="0" rtlCol="0">
            <a:spAutoFit/>
          </a:bodyPr>
          <a:lstStyle/>
          <a:p>
            <a:pPr algn="ctr"/>
            <a:r>
              <a:rPr lang="en-GB" b="1" dirty="0"/>
              <a:t>Receiver</a:t>
            </a:r>
          </a:p>
        </p:txBody>
      </p:sp>
      <p:sp>
        <p:nvSpPr>
          <p:cNvPr id="33" name="TextBox 32">
            <a:extLst>
              <a:ext uri="{FF2B5EF4-FFF2-40B4-BE49-F238E27FC236}">
                <a16:creationId xmlns:a16="http://schemas.microsoft.com/office/drawing/2014/main" id="{30845B2D-1517-4A62-839C-D6BB35D8CCA4}"/>
              </a:ext>
            </a:extLst>
          </p:cNvPr>
          <p:cNvSpPr txBox="1"/>
          <p:nvPr/>
        </p:nvSpPr>
        <p:spPr>
          <a:xfrm>
            <a:off x="4632515" y="2704719"/>
            <a:ext cx="1645918" cy="276999"/>
          </a:xfrm>
          <a:prstGeom prst="rect">
            <a:avLst/>
          </a:prstGeom>
          <a:noFill/>
        </p:spPr>
        <p:txBody>
          <a:bodyPr wrap="square" lIns="0" tIns="0" rIns="0" bIns="0" rtlCol="0">
            <a:spAutoFit/>
          </a:bodyPr>
          <a:lstStyle/>
          <a:p>
            <a:pPr algn="ctr"/>
            <a:r>
              <a:rPr lang="en-GB" b="1" dirty="0"/>
              <a:t>Private key</a:t>
            </a:r>
          </a:p>
        </p:txBody>
      </p:sp>
      <p:cxnSp>
        <p:nvCxnSpPr>
          <p:cNvPr id="40" name="Straight Connector 39">
            <a:extLst>
              <a:ext uri="{FF2B5EF4-FFF2-40B4-BE49-F238E27FC236}">
                <a16:creationId xmlns:a16="http://schemas.microsoft.com/office/drawing/2014/main" id="{DF366F95-B82F-46EC-96BD-9264C4BF38A6}"/>
              </a:ext>
            </a:extLst>
          </p:cNvPr>
          <p:cNvCxnSpPr>
            <a:cxnSpLocks/>
            <a:endCxn id="7" idx="1"/>
          </p:cNvCxnSpPr>
          <p:nvPr/>
        </p:nvCxnSpPr>
        <p:spPr>
          <a:xfrm>
            <a:off x="2943868" y="3215042"/>
            <a:ext cx="828000" cy="1"/>
          </a:xfrm>
          <a:prstGeom prst="line">
            <a:avLst/>
          </a:prstGeom>
          <a:ln w="28575">
            <a:solidFill>
              <a:schemeClr val="accent3"/>
            </a:solidFill>
          </a:ln>
          <a:effectLst/>
        </p:spPr>
        <p:style>
          <a:lnRef idx="2">
            <a:schemeClr val="accent4"/>
          </a:lnRef>
          <a:fillRef idx="0">
            <a:schemeClr val="accent4"/>
          </a:fillRef>
          <a:effectRef idx="1">
            <a:schemeClr val="accent4"/>
          </a:effectRef>
          <a:fontRef idx="minor">
            <a:schemeClr val="tx1"/>
          </a:fontRef>
        </p:style>
      </p:cxnSp>
      <p:cxnSp>
        <p:nvCxnSpPr>
          <p:cNvPr id="41" name="Straight Connector 40">
            <a:extLst>
              <a:ext uri="{FF2B5EF4-FFF2-40B4-BE49-F238E27FC236}">
                <a16:creationId xmlns:a16="http://schemas.microsoft.com/office/drawing/2014/main" id="{D2C9B4D1-0D18-4CEC-9C29-EBAB02243573}"/>
              </a:ext>
            </a:extLst>
          </p:cNvPr>
          <p:cNvCxnSpPr>
            <a:cxnSpLocks/>
          </p:cNvCxnSpPr>
          <p:nvPr/>
        </p:nvCxnSpPr>
        <p:spPr>
          <a:xfrm>
            <a:off x="5345132" y="3215042"/>
            <a:ext cx="846478" cy="0"/>
          </a:xfrm>
          <a:prstGeom prst="line">
            <a:avLst/>
          </a:prstGeom>
          <a:ln w="28575">
            <a:solidFill>
              <a:schemeClr val="accent2"/>
            </a:solidFill>
          </a:ln>
          <a:effectLst/>
        </p:spPr>
        <p:style>
          <a:lnRef idx="2">
            <a:schemeClr val="accent4"/>
          </a:lnRef>
          <a:fillRef idx="0">
            <a:schemeClr val="accent4"/>
          </a:fillRef>
          <a:effectRef idx="1">
            <a:schemeClr val="accent4"/>
          </a:effectRef>
          <a:fontRef idx="minor">
            <a:schemeClr val="tx1"/>
          </a:fontRef>
        </p:style>
      </p:cxnSp>
      <p:cxnSp>
        <p:nvCxnSpPr>
          <p:cNvPr id="42" name="Straight Arrow Connector 41">
            <a:extLst>
              <a:ext uri="{FF2B5EF4-FFF2-40B4-BE49-F238E27FC236}">
                <a16:creationId xmlns:a16="http://schemas.microsoft.com/office/drawing/2014/main" id="{12561033-E246-4D7D-92A2-EA6F805FFDEE}"/>
              </a:ext>
            </a:extLst>
          </p:cNvPr>
          <p:cNvCxnSpPr>
            <a:cxnSpLocks/>
          </p:cNvCxnSpPr>
          <p:nvPr/>
        </p:nvCxnSpPr>
        <p:spPr>
          <a:xfrm>
            <a:off x="6191610" y="3215042"/>
            <a:ext cx="0" cy="1383310"/>
          </a:xfrm>
          <a:prstGeom prst="straightConnector1">
            <a:avLst/>
          </a:prstGeom>
          <a:ln w="28575">
            <a:solidFill>
              <a:schemeClr val="accent2"/>
            </a:solidFill>
            <a:tailEnd type="triangle" w="lg" len="lg"/>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a:extLst>
              <a:ext uri="{FF2B5EF4-FFF2-40B4-BE49-F238E27FC236}">
                <a16:creationId xmlns:a16="http://schemas.microsoft.com/office/drawing/2014/main" id="{CFE5366B-470A-4959-82EF-167C1519BCC3}"/>
              </a:ext>
            </a:extLst>
          </p:cNvPr>
          <p:cNvCxnSpPr>
            <a:cxnSpLocks/>
          </p:cNvCxnSpPr>
          <p:nvPr/>
        </p:nvCxnSpPr>
        <p:spPr>
          <a:xfrm>
            <a:off x="2088868" y="4779993"/>
            <a:ext cx="1710000" cy="0"/>
          </a:xfrm>
          <a:prstGeom prst="straightConnector1">
            <a:avLst/>
          </a:prstGeom>
          <a:ln w="44450">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6A8AA1A-E4B1-49FE-AFAD-4A32E573A09E}"/>
              </a:ext>
            </a:extLst>
          </p:cNvPr>
          <p:cNvCxnSpPr>
            <a:cxnSpLocks/>
          </p:cNvCxnSpPr>
          <p:nvPr/>
        </p:nvCxnSpPr>
        <p:spPr>
          <a:xfrm>
            <a:off x="5337166" y="4775424"/>
            <a:ext cx="1708888" cy="4569"/>
          </a:xfrm>
          <a:prstGeom prst="straightConnector1">
            <a:avLst/>
          </a:prstGeom>
          <a:ln w="44450">
            <a:solidFill>
              <a:srgbClr val="2C809C"/>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56" name="Graphic 55">
            <a:extLst>
              <a:ext uri="{FF2B5EF4-FFF2-40B4-BE49-F238E27FC236}">
                <a16:creationId xmlns:a16="http://schemas.microsoft.com/office/drawing/2014/main" id="{71CAD0F1-A01B-41A8-A062-21355E672C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7302" y="4919512"/>
            <a:ext cx="468617" cy="468617"/>
          </a:xfrm>
          <a:prstGeom prst="rect">
            <a:avLst/>
          </a:prstGeom>
        </p:spPr>
      </p:pic>
      <p:pic>
        <p:nvPicPr>
          <p:cNvPr id="57" name="Graphic 56">
            <a:extLst>
              <a:ext uri="{FF2B5EF4-FFF2-40B4-BE49-F238E27FC236}">
                <a16:creationId xmlns:a16="http://schemas.microsoft.com/office/drawing/2014/main" id="{88525F02-2A05-4910-93CC-E8E541C21C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68272" y="4920129"/>
            <a:ext cx="351193" cy="468000"/>
          </a:xfrm>
          <a:prstGeom prst="rect">
            <a:avLst/>
          </a:prstGeom>
        </p:spPr>
      </p:pic>
      <p:grpSp>
        <p:nvGrpSpPr>
          <p:cNvPr id="38" name="Group 37">
            <a:extLst>
              <a:ext uri="{FF2B5EF4-FFF2-40B4-BE49-F238E27FC236}">
                <a16:creationId xmlns:a16="http://schemas.microsoft.com/office/drawing/2014/main" id="{828BDBD7-3843-44AE-9CBC-D03E58D36F1E}"/>
              </a:ext>
            </a:extLst>
          </p:cNvPr>
          <p:cNvGrpSpPr/>
          <p:nvPr/>
        </p:nvGrpSpPr>
        <p:grpSpPr>
          <a:xfrm>
            <a:off x="3798868" y="3758354"/>
            <a:ext cx="1546264" cy="2043278"/>
            <a:chOff x="-305765" y="3758354"/>
            <a:chExt cx="1546264" cy="2043278"/>
          </a:xfrm>
        </p:grpSpPr>
        <p:pic>
          <p:nvPicPr>
            <p:cNvPr id="39" name="Graphic 38">
              <a:extLst>
                <a:ext uri="{FF2B5EF4-FFF2-40B4-BE49-F238E27FC236}">
                  <a16:creationId xmlns:a16="http://schemas.microsoft.com/office/drawing/2014/main" id="{EC3F1E94-867C-4356-9677-8686313827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43" name="TextBox 42">
              <a:extLst>
                <a:ext uri="{FF2B5EF4-FFF2-40B4-BE49-F238E27FC236}">
                  <a16:creationId xmlns:a16="http://schemas.microsoft.com/office/drawing/2014/main" id="{87F9085F-FBCB-4387-A05D-DE8486E9D669}"/>
                </a:ext>
              </a:extLst>
            </p:cNvPr>
            <p:cNvSpPr txBox="1"/>
            <p:nvPr/>
          </p:nvSpPr>
          <p:spPr>
            <a:xfrm>
              <a:off x="-187955" y="4382649"/>
              <a:ext cx="1337690" cy="1384995"/>
            </a:xfrm>
            <a:prstGeom prst="rect">
              <a:avLst/>
            </a:prstGeom>
            <a:noFill/>
          </p:spPr>
          <p:txBody>
            <a:bodyPr wrap="square" lIns="0" tIns="0" rIns="0" bIns="0">
              <a:spAutoFit/>
            </a:bodyPr>
            <a:lstStyle/>
            <a:p>
              <a:r>
                <a:rPr lang="en-GB" dirty="0">
                  <a:solidFill>
                    <a:schemeClr val="bg1"/>
                  </a:solidFill>
                </a:rPr>
                <a:t>idEug94jvMzpr0UtjdnkcibntTD031BnZinIpPdkfi82nBnw</a:t>
              </a:r>
            </a:p>
          </p:txBody>
        </p:sp>
      </p:grpSp>
      <p:grpSp>
        <p:nvGrpSpPr>
          <p:cNvPr id="44" name="Group 43">
            <a:extLst>
              <a:ext uri="{FF2B5EF4-FFF2-40B4-BE49-F238E27FC236}">
                <a16:creationId xmlns:a16="http://schemas.microsoft.com/office/drawing/2014/main" id="{CFE3BCA9-60D6-404B-89FA-CEFF78C6082D}"/>
              </a:ext>
            </a:extLst>
          </p:cNvPr>
          <p:cNvGrpSpPr/>
          <p:nvPr/>
        </p:nvGrpSpPr>
        <p:grpSpPr>
          <a:xfrm>
            <a:off x="544727" y="3758354"/>
            <a:ext cx="1546264" cy="2043278"/>
            <a:chOff x="-305765" y="3758354"/>
            <a:chExt cx="1546264" cy="2043278"/>
          </a:xfrm>
        </p:grpSpPr>
        <p:pic>
          <p:nvPicPr>
            <p:cNvPr id="60" name="Graphic 59">
              <a:extLst>
                <a:ext uri="{FF2B5EF4-FFF2-40B4-BE49-F238E27FC236}">
                  <a16:creationId xmlns:a16="http://schemas.microsoft.com/office/drawing/2014/main" id="{6A021A98-0DE9-4D49-A22A-B19CE25C4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61" name="TextBox 60">
              <a:extLst>
                <a:ext uri="{FF2B5EF4-FFF2-40B4-BE49-F238E27FC236}">
                  <a16:creationId xmlns:a16="http://schemas.microsoft.com/office/drawing/2014/main" id="{CCFD154A-BE60-4ABC-9728-C601D216669D}"/>
                </a:ext>
              </a:extLst>
            </p:cNvPr>
            <p:cNvSpPr txBox="1"/>
            <p:nvPr/>
          </p:nvSpPr>
          <p:spPr>
            <a:xfrm>
              <a:off x="-187955" y="4382649"/>
              <a:ext cx="1337690" cy="1107996"/>
            </a:xfrm>
            <a:prstGeom prst="rect">
              <a:avLst/>
            </a:prstGeom>
            <a:noFill/>
          </p:spPr>
          <p:txBody>
            <a:bodyPr wrap="square" lIns="0" tIns="0" rIns="0" bIns="0">
              <a:spAutoFit/>
            </a:bodyPr>
            <a:lstStyle/>
            <a:p>
              <a:r>
                <a:rPr lang="en-GB" dirty="0">
                  <a:solidFill>
                    <a:schemeClr val="bg1"/>
                  </a:solidFill>
                </a:rPr>
                <a:t>The quick brown fox jumps over the lazy dog.</a:t>
              </a:r>
            </a:p>
          </p:txBody>
        </p:sp>
      </p:grpSp>
      <p:grpSp>
        <p:nvGrpSpPr>
          <p:cNvPr id="53" name="Group 52">
            <a:extLst>
              <a:ext uri="{FF2B5EF4-FFF2-40B4-BE49-F238E27FC236}">
                <a16:creationId xmlns:a16="http://schemas.microsoft.com/office/drawing/2014/main" id="{487580C2-9675-4A27-9E63-7B640F304A56}"/>
              </a:ext>
            </a:extLst>
          </p:cNvPr>
          <p:cNvGrpSpPr/>
          <p:nvPr/>
        </p:nvGrpSpPr>
        <p:grpSpPr>
          <a:xfrm>
            <a:off x="4873149" y="3725366"/>
            <a:ext cx="468000" cy="468000"/>
            <a:chOff x="8737599" y="1704178"/>
            <a:chExt cx="468000" cy="468000"/>
          </a:xfrm>
          <a:effectLst/>
        </p:grpSpPr>
        <p:sp>
          <p:nvSpPr>
            <p:cNvPr id="54" name="Oval 53">
              <a:extLst>
                <a:ext uri="{FF2B5EF4-FFF2-40B4-BE49-F238E27FC236}">
                  <a16:creationId xmlns:a16="http://schemas.microsoft.com/office/drawing/2014/main" id="{06711BD8-6230-4557-9AD8-DF0AE7C3A147}"/>
                </a:ext>
              </a:extLst>
            </p:cNvPr>
            <p:cNvSpPr/>
            <p:nvPr/>
          </p:nvSpPr>
          <p:spPr>
            <a:xfrm>
              <a:off x="8737599" y="1704178"/>
              <a:ext cx="468000" cy="468000"/>
            </a:xfrm>
            <a:prstGeom prst="ellipse">
              <a:avLst/>
            </a:prstGeom>
            <a:solidFill>
              <a:schemeClr val="bg1"/>
            </a:solidFill>
            <a:ln w="12700">
              <a:solidFill>
                <a:srgbClr val="2C80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5" name="Graphic 54">
              <a:extLst>
                <a:ext uri="{FF2B5EF4-FFF2-40B4-BE49-F238E27FC236}">
                  <a16:creationId xmlns:a16="http://schemas.microsoft.com/office/drawing/2014/main" id="{891DE277-6013-4AA9-8D6E-913D3AB21E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4228" y="1795095"/>
              <a:ext cx="214744" cy="286166"/>
            </a:xfrm>
            <a:prstGeom prst="rect">
              <a:avLst/>
            </a:prstGeom>
          </p:spPr>
        </p:pic>
      </p:grpSp>
      <p:pic>
        <p:nvPicPr>
          <p:cNvPr id="7" name="Picture 6">
            <a:extLst>
              <a:ext uri="{FF2B5EF4-FFF2-40B4-BE49-F238E27FC236}">
                <a16:creationId xmlns:a16="http://schemas.microsoft.com/office/drawing/2014/main" id="{1712DD27-8BFC-4FAD-ADE5-F1295DCAE8D9}"/>
              </a:ext>
            </a:extLst>
          </p:cNvPr>
          <p:cNvPicPr>
            <a:picLocks noChangeAspect="1"/>
          </p:cNvPicPr>
          <p:nvPr/>
        </p:nvPicPr>
        <p:blipFill>
          <a:blip r:embed="rId8"/>
          <a:stretch>
            <a:fillRect/>
          </a:stretch>
        </p:blipFill>
        <p:spPr>
          <a:xfrm>
            <a:off x="3814157" y="3058712"/>
            <a:ext cx="701918" cy="312661"/>
          </a:xfrm>
          <a:prstGeom prst="rect">
            <a:avLst/>
          </a:prstGeom>
        </p:spPr>
      </p:pic>
      <p:pic>
        <p:nvPicPr>
          <p:cNvPr id="9" name="Picture 8">
            <a:extLst>
              <a:ext uri="{FF2B5EF4-FFF2-40B4-BE49-F238E27FC236}">
                <a16:creationId xmlns:a16="http://schemas.microsoft.com/office/drawing/2014/main" id="{865D4DB6-A734-4EF8-AB5D-3E72360543C0}"/>
              </a:ext>
            </a:extLst>
          </p:cNvPr>
          <p:cNvPicPr>
            <a:picLocks noChangeAspect="1"/>
          </p:cNvPicPr>
          <p:nvPr/>
        </p:nvPicPr>
        <p:blipFill>
          <a:blip r:embed="rId9"/>
          <a:stretch>
            <a:fillRect/>
          </a:stretch>
        </p:blipFill>
        <p:spPr>
          <a:xfrm>
            <a:off x="4622779" y="3058712"/>
            <a:ext cx="701918" cy="312661"/>
          </a:xfrm>
          <a:prstGeom prst="rect">
            <a:avLst/>
          </a:prstGeom>
        </p:spPr>
      </p:pic>
    </p:spTree>
    <p:extLst>
      <p:ext uri="{BB962C8B-B14F-4D97-AF65-F5344CB8AC3E}">
        <p14:creationId xmlns:p14="http://schemas.microsoft.com/office/powerpoint/2010/main" val="164794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Web asymmetric encryption</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Web pages that are shared using HTTPS (Hypertext transfer protocol secure) make use of encryption</a:t>
            </a:r>
          </a:p>
          <a:p>
            <a:pPr lvl="1"/>
            <a:r>
              <a:rPr lang="en-GB"/>
              <a:t>The encryption used is asymmetric encryption</a:t>
            </a:r>
          </a:p>
          <a:p>
            <a:pPr lvl="1"/>
            <a:r>
              <a:rPr lang="en-GB"/>
              <a:t>The browser and server share the necessary public keys to encrypt the data</a:t>
            </a:r>
          </a:p>
          <a:p>
            <a:pPr lvl="1"/>
            <a:r>
              <a:rPr lang="en-GB"/>
              <a:t>They then use their private keys to decrypt the data</a:t>
            </a:r>
          </a:p>
          <a:p>
            <a:r>
              <a:rPr lang="en-GB"/>
              <a:t>If symmetric encryption were used, every website you visit would first need to send the password privately to you – for instance through a letter</a:t>
            </a:r>
          </a:p>
          <a:p>
            <a:pPr lvl="1"/>
            <a:r>
              <a:rPr lang="en-GB"/>
              <a:t>The sharing of a public key happens in a fraction of a second and there is no risk if an eavesdropper discovers it</a:t>
            </a:r>
          </a:p>
        </p:txBody>
      </p:sp>
    </p:spTree>
    <p:extLst>
      <p:ext uri="{BB962C8B-B14F-4D97-AF65-F5344CB8AC3E}">
        <p14:creationId xmlns:p14="http://schemas.microsoft.com/office/powerpoint/2010/main" val="283264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4</a:t>
            </a:r>
          </a:p>
        </p:txBody>
      </p:sp>
      <p:sp>
        <p:nvSpPr>
          <p:cNvPr id="2" name="Text Placeholder 1"/>
          <p:cNvSpPr>
            <a:spLocks noGrp="1"/>
          </p:cNvSpPr>
          <p:nvPr>
            <p:ph type="body" sz="quarter" idx="14"/>
          </p:nvPr>
        </p:nvSpPr>
        <p:spPr/>
        <p:txBody>
          <a:bodyPr/>
          <a:lstStyle/>
          <a:p>
            <a:r>
              <a:rPr lang="en-GB"/>
              <a:t>Complete </a:t>
            </a:r>
            <a:r>
              <a:rPr lang="en-GB" b="1"/>
              <a:t>Task 2 </a:t>
            </a:r>
            <a:r>
              <a:rPr lang="en-GB"/>
              <a:t>on </a:t>
            </a:r>
            <a:r>
              <a:rPr lang="en-GB" b="1"/>
              <a:t>Worksheet 4</a:t>
            </a:r>
          </a:p>
        </p:txBody>
      </p:sp>
    </p:spTree>
    <p:extLst>
      <p:ext uri="{BB962C8B-B14F-4D97-AF65-F5344CB8AC3E}">
        <p14:creationId xmlns:p14="http://schemas.microsoft.com/office/powerpoint/2010/main" val="176017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Explain to a partner the following terms:</a:t>
            </a:r>
          </a:p>
        </p:txBody>
      </p:sp>
      <p:sp>
        <p:nvSpPr>
          <p:cNvPr id="6" name="Flowchart: Process 5">
            <a:extLst>
              <a:ext uri="{FF2B5EF4-FFF2-40B4-BE49-F238E27FC236}">
                <a16:creationId xmlns:a16="http://schemas.microsoft.com/office/drawing/2014/main" id="{B40123FD-8B04-4B57-83FF-C2A71D961695}"/>
              </a:ext>
            </a:extLst>
          </p:cNvPr>
          <p:cNvSpPr/>
          <p:nvPr/>
        </p:nvSpPr>
        <p:spPr>
          <a:xfrm>
            <a:off x="1541417" y="2664823"/>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Encryption</a:t>
            </a:r>
          </a:p>
        </p:txBody>
      </p:sp>
      <p:sp>
        <p:nvSpPr>
          <p:cNvPr id="7" name="Flowchart: Process 6">
            <a:extLst>
              <a:ext uri="{FF2B5EF4-FFF2-40B4-BE49-F238E27FC236}">
                <a16:creationId xmlns:a16="http://schemas.microsoft.com/office/drawing/2014/main" id="{0DBE1E25-E7BC-46B8-BCB7-EF13066A8B0E}"/>
              </a:ext>
            </a:extLst>
          </p:cNvPr>
          <p:cNvSpPr/>
          <p:nvPr/>
        </p:nvSpPr>
        <p:spPr>
          <a:xfrm>
            <a:off x="3773074" y="2664823"/>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Asymmetric</a:t>
            </a:r>
          </a:p>
          <a:p>
            <a:pPr algn="ctr"/>
            <a:r>
              <a:rPr lang="en-GB"/>
              <a:t>Encryption</a:t>
            </a:r>
          </a:p>
        </p:txBody>
      </p:sp>
      <p:sp>
        <p:nvSpPr>
          <p:cNvPr id="8" name="Flowchart: Process 7">
            <a:extLst>
              <a:ext uri="{FF2B5EF4-FFF2-40B4-BE49-F238E27FC236}">
                <a16:creationId xmlns:a16="http://schemas.microsoft.com/office/drawing/2014/main" id="{62438D84-832B-44E8-BBEE-3A9BB3FC21E3}"/>
              </a:ext>
            </a:extLst>
          </p:cNvPr>
          <p:cNvSpPr/>
          <p:nvPr/>
        </p:nvSpPr>
        <p:spPr>
          <a:xfrm>
            <a:off x="6004731" y="2664823"/>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Symmetric Encryption</a:t>
            </a:r>
          </a:p>
        </p:txBody>
      </p:sp>
      <p:sp>
        <p:nvSpPr>
          <p:cNvPr id="9" name="Flowchart: Process 8">
            <a:extLst>
              <a:ext uri="{FF2B5EF4-FFF2-40B4-BE49-F238E27FC236}">
                <a16:creationId xmlns:a16="http://schemas.microsoft.com/office/drawing/2014/main" id="{0E200738-F681-472F-817B-D89F35A09DB9}"/>
              </a:ext>
            </a:extLst>
          </p:cNvPr>
          <p:cNvSpPr/>
          <p:nvPr/>
        </p:nvSpPr>
        <p:spPr>
          <a:xfrm>
            <a:off x="1541417" y="3754551"/>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Shared key</a:t>
            </a:r>
          </a:p>
        </p:txBody>
      </p:sp>
      <p:sp>
        <p:nvSpPr>
          <p:cNvPr id="10" name="Flowchart: Process 9">
            <a:extLst>
              <a:ext uri="{FF2B5EF4-FFF2-40B4-BE49-F238E27FC236}">
                <a16:creationId xmlns:a16="http://schemas.microsoft.com/office/drawing/2014/main" id="{7A49FECC-FCF3-4EA9-9387-899FAFF5EB03}"/>
              </a:ext>
            </a:extLst>
          </p:cNvPr>
          <p:cNvSpPr/>
          <p:nvPr/>
        </p:nvSpPr>
        <p:spPr>
          <a:xfrm>
            <a:off x="3773074" y="3754551"/>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Public key</a:t>
            </a:r>
          </a:p>
        </p:txBody>
      </p:sp>
      <p:sp>
        <p:nvSpPr>
          <p:cNvPr id="11" name="Flowchart: Process 10">
            <a:extLst>
              <a:ext uri="{FF2B5EF4-FFF2-40B4-BE49-F238E27FC236}">
                <a16:creationId xmlns:a16="http://schemas.microsoft.com/office/drawing/2014/main" id="{D337D838-1505-4999-BFF5-4EA4EB4FD637}"/>
              </a:ext>
            </a:extLst>
          </p:cNvPr>
          <p:cNvSpPr/>
          <p:nvPr/>
        </p:nvSpPr>
        <p:spPr>
          <a:xfrm>
            <a:off x="6004731" y="3754551"/>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Private key</a:t>
            </a:r>
          </a:p>
        </p:txBody>
      </p:sp>
      <p:sp>
        <p:nvSpPr>
          <p:cNvPr id="12" name="Flowchart: Process 11">
            <a:extLst>
              <a:ext uri="{FF2B5EF4-FFF2-40B4-BE49-F238E27FC236}">
                <a16:creationId xmlns:a16="http://schemas.microsoft.com/office/drawing/2014/main" id="{D017C46D-A4EA-427A-A5F0-5C45784B390B}"/>
              </a:ext>
            </a:extLst>
          </p:cNvPr>
          <p:cNvSpPr/>
          <p:nvPr/>
        </p:nvSpPr>
        <p:spPr>
          <a:xfrm>
            <a:off x="1541417" y="4762122"/>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Decrypt</a:t>
            </a:r>
          </a:p>
        </p:txBody>
      </p:sp>
      <p:sp>
        <p:nvSpPr>
          <p:cNvPr id="13" name="Flowchart: Process 12">
            <a:extLst>
              <a:ext uri="{FF2B5EF4-FFF2-40B4-BE49-F238E27FC236}">
                <a16:creationId xmlns:a16="http://schemas.microsoft.com/office/drawing/2014/main" id="{948D94DC-68E5-4E5E-892D-4FEABAC1CDE4}"/>
              </a:ext>
            </a:extLst>
          </p:cNvPr>
          <p:cNvSpPr/>
          <p:nvPr/>
        </p:nvSpPr>
        <p:spPr>
          <a:xfrm>
            <a:off x="3773074" y="4762122"/>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Encrypt</a:t>
            </a:r>
          </a:p>
        </p:txBody>
      </p:sp>
      <p:sp>
        <p:nvSpPr>
          <p:cNvPr id="14" name="Flowchart: Process 13">
            <a:extLst>
              <a:ext uri="{FF2B5EF4-FFF2-40B4-BE49-F238E27FC236}">
                <a16:creationId xmlns:a16="http://schemas.microsoft.com/office/drawing/2014/main" id="{6B9C852F-3BCC-4589-AC1A-0D94F395951F}"/>
              </a:ext>
            </a:extLst>
          </p:cNvPr>
          <p:cNvSpPr/>
          <p:nvPr/>
        </p:nvSpPr>
        <p:spPr>
          <a:xfrm>
            <a:off x="6004731" y="4762122"/>
            <a:ext cx="1576252" cy="627018"/>
          </a:xfrm>
          <a:prstGeom prst="flowChartProcess">
            <a:avLst/>
          </a:prstGeom>
          <a:solidFill>
            <a:srgbClr val="0A50A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Plaintext</a:t>
            </a:r>
          </a:p>
        </p:txBody>
      </p:sp>
    </p:spTree>
    <p:extLst>
      <p:ext uri="{BB962C8B-B14F-4D97-AF65-F5344CB8AC3E}">
        <p14:creationId xmlns:p14="http://schemas.microsoft.com/office/powerpoint/2010/main" val="280822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pPr lvl="1"/>
            <a:r>
              <a:rPr lang="en-GB" sz="1600"/>
              <a:t>Encryption – </a:t>
            </a:r>
            <a:r>
              <a:rPr lang="en-GB" sz="1600">
                <a:solidFill>
                  <a:srgbClr val="FF0000"/>
                </a:solidFill>
              </a:rPr>
              <a:t>the process of encoding data in such a way that it </a:t>
            </a:r>
            <a:br>
              <a:rPr lang="en-GB" sz="1600">
                <a:solidFill>
                  <a:srgbClr val="FF0000"/>
                </a:solidFill>
              </a:rPr>
            </a:br>
            <a:r>
              <a:rPr lang="en-GB" sz="1600">
                <a:solidFill>
                  <a:srgbClr val="FF0000"/>
                </a:solidFill>
              </a:rPr>
              <a:t>becomes unreadable</a:t>
            </a:r>
          </a:p>
          <a:p>
            <a:pPr lvl="1"/>
            <a:r>
              <a:rPr lang="en-GB" sz="1600"/>
              <a:t>Asymmetric encryption – </a:t>
            </a:r>
            <a:r>
              <a:rPr lang="en-GB" sz="1600">
                <a:solidFill>
                  <a:srgbClr val="FF0000"/>
                </a:solidFill>
              </a:rPr>
              <a:t>a public key is used to encrypt the data; a private key is used to decrypt the data</a:t>
            </a:r>
          </a:p>
          <a:p>
            <a:pPr lvl="1"/>
            <a:r>
              <a:rPr lang="en-GB" sz="1600"/>
              <a:t>Symmetric encryption – </a:t>
            </a:r>
            <a:r>
              <a:rPr lang="en-GB" sz="1600">
                <a:solidFill>
                  <a:srgbClr val="FF0000"/>
                </a:solidFill>
              </a:rPr>
              <a:t>a private shared key is used to encrypt and decrypt the data</a:t>
            </a:r>
          </a:p>
          <a:p>
            <a:pPr lvl="1"/>
            <a:r>
              <a:rPr lang="en-GB" sz="1600"/>
              <a:t>Shared key – </a:t>
            </a:r>
            <a:r>
              <a:rPr lang="en-GB" sz="1600">
                <a:solidFill>
                  <a:srgbClr val="FF0000"/>
                </a:solidFill>
              </a:rPr>
              <a:t>the secret key that is used to encrypt and decrypt </a:t>
            </a:r>
            <a:br>
              <a:rPr lang="en-GB" sz="1600">
                <a:solidFill>
                  <a:srgbClr val="FF0000"/>
                </a:solidFill>
              </a:rPr>
            </a:br>
            <a:r>
              <a:rPr lang="en-GB" sz="1600">
                <a:solidFill>
                  <a:srgbClr val="FF0000"/>
                </a:solidFill>
              </a:rPr>
              <a:t>the data</a:t>
            </a:r>
          </a:p>
          <a:p>
            <a:pPr lvl="1"/>
            <a:r>
              <a:rPr lang="en-GB" sz="1600"/>
              <a:t>Public key – </a:t>
            </a:r>
            <a:r>
              <a:rPr lang="en-GB" sz="1600">
                <a:solidFill>
                  <a:srgbClr val="FF0000"/>
                </a:solidFill>
              </a:rPr>
              <a:t>a key that anyone may see and use to </a:t>
            </a:r>
            <a:br>
              <a:rPr lang="en-GB" sz="1600">
                <a:solidFill>
                  <a:srgbClr val="FF0000"/>
                </a:solidFill>
              </a:rPr>
            </a:br>
            <a:r>
              <a:rPr lang="en-GB" sz="1600">
                <a:solidFill>
                  <a:srgbClr val="FF0000"/>
                </a:solidFill>
              </a:rPr>
              <a:t>encrypt data before it is sent to someone</a:t>
            </a:r>
          </a:p>
          <a:p>
            <a:pPr lvl="1"/>
            <a:r>
              <a:rPr lang="en-GB" sz="1600"/>
              <a:t>Private key – </a:t>
            </a:r>
            <a:r>
              <a:rPr lang="en-GB" sz="1600">
                <a:solidFill>
                  <a:srgbClr val="FF0000"/>
                </a:solidFill>
              </a:rPr>
              <a:t>the key used to decrypt data</a:t>
            </a:r>
          </a:p>
          <a:p>
            <a:pPr lvl="1"/>
            <a:r>
              <a:rPr lang="en-GB" sz="1600"/>
              <a:t>Decrypt – </a:t>
            </a:r>
            <a:r>
              <a:rPr lang="en-GB" sz="1600">
                <a:solidFill>
                  <a:srgbClr val="FF0000"/>
                </a:solidFill>
              </a:rPr>
              <a:t>decode encrypted data back into plaintext</a:t>
            </a:r>
          </a:p>
          <a:p>
            <a:pPr lvl="1"/>
            <a:r>
              <a:rPr lang="en-GB" sz="1600"/>
              <a:t>Encrypt – </a:t>
            </a:r>
            <a:r>
              <a:rPr lang="en-GB" sz="1600">
                <a:solidFill>
                  <a:srgbClr val="FF0000"/>
                </a:solidFill>
              </a:rPr>
              <a:t>encode data into an unreadable form</a:t>
            </a:r>
          </a:p>
          <a:p>
            <a:pPr lvl="1"/>
            <a:r>
              <a:rPr lang="en-GB" sz="1600"/>
              <a:t>Plaintext – </a:t>
            </a:r>
            <a:r>
              <a:rPr lang="en-GB" sz="1600">
                <a:solidFill>
                  <a:srgbClr val="FF0000"/>
                </a:solidFill>
              </a:rPr>
              <a:t>text that hasn’t been encrypted</a:t>
            </a:r>
          </a:p>
        </p:txBody>
      </p:sp>
    </p:spTree>
    <p:extLst>
      <p:ext uri="{BB962C8B-B14F-4D97-AF65-F5344CB8AC3E}">
        <p14:creationId xmlns:p14="http://schemas.microsoft.com/office/powerpoint/2010/main" val="277851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a:t>Understand the need for and purpose of encryption when transmitting data</a:t>
            </a:r>
          </a:p>
          <a:p>
            <a:r>
              <a:rPr lang="en-GB"/>
              <a:t>Understand how data is encrypted using symmetric and asymmetric encryption</a:t>
            </a:r>
          </a:p>
          <a:p>
            <a:pPr lvl="1"/>
            <a:endParaRPr lang="en-GB"/>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A67978-28B5-4561-BAFB-03455A9046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780047" y="2730675"/>
            <a:ext cx="4370367" cy="3513550"/>
          </a:xfrm>
          <a:prstGeom prst="rect">
            <a:avLst/>
          </a:prstGeom>
        </p:spPr>
      </p:pic>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Starter</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Many people now use a Wi-Fi access point in </a:t>
            </a:r>
            <a:br>
              <a:rPr lang="en-GB"/>
            </a:br>
            <a:r>
              <a:rPr lang="en-GB"/>
              <a:t>their home</a:t>
            </a:r>
          </a:p>
          <a:p>
            <a:pPr lvl="1"/>
            <a:r>
              <a:rPr lang="en-GB"/>
              <a:t>Why do Wi-Fi access points need encryption?</a:t>
            </a:r>
          </a:p>
          <a:p>
            <a:pPr lvl="1"/>
            <a:r>
              <a:rPr lang="en-GB"/>
              <a:t>Describe how the encryption </a:t>
            </a:r>
            <a:br>
              <a:rPr lang="en-GB"/>
            </a:br>
            <a:r>
              <a:rPr lang="en-GB"/>
              <a:t>on a Wi-Fi access point works </a:t>
            </a:r>
            <a:br>
              <a:rPr lang="en-GB"/>
            </a:br>
            <a:r>
              <a:rPr lang="en-GB"/>
              <a:t>from a user’s point of view</a:t>
            </a:r>
          </a:p>
        </p:txBody>
      </p:sp>
    </p:spTree>
    <p:extLst>
      <p:ext uri="{BB962C8B-B14F-4D97-AF65-F5344CB8AC3E}">
        <p14:creationId xmlns:p14="http://schemas.microsoft.com/office/powerpoint/2010/main" val="30952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Starter</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Why do Wi-Fi access points need encryption?</a:t>
            </a:r>
          </a:p>
          <a:p>
            <a:pPr lvl="1"/>
            <a:r>
              <a:rPr lang="en-GB">
                <a:solidFill>
                  <a:srgbClr val="FF0000"/>
                </a:solidFill>
              </a:rPr>
              <a:t>Sensitive data, such as passwords, bank information and photos, is sent from computers and devices to the </a:t>
            </a:r>
            <a:br>
              <a:rPr lang="en-GB">
                <a:solidFill>
                  <a:srgbClr val="FF0000"/>
                </a:solidFill>
              </a:rPr>
            </a:br>
            <a:r>
              <a:rPr lang="en-GB">
                <a:solidFill>
                  <a:srgbClr val="FF0000"/>
                </a:solidFill>
              </a:rPr>
              <a:t>access point</a:t>
            </a:r>
          </a:p>
          <a:p>
            <a:pPr lvl="1"/>
            <a:r>
              <a:rPr lang="en-GB">
                <a:solidFill>
                  <a:srgbClr val="FF0000"/>
                </a:solidFill>
              </a:rPr>
              <a:t>An eavesdropper can listen to the Wi-Fi signal and if it isn’t encrypted, they will be able to use this sensitive information</a:t>
            </a:r>
          </a:p>
          <a:p>
            <a:r>
              <a:rPr lang="en-GB"/>
              <a:t>Describe how the encryption on a Wi-Fi access point works from a user’s point of view</a:t>
            </a:r>
          </a:p>
          <a:p>
            <a:pPr lvl="1"/>
            <a:r>
              <a:rPr lang="en-GB">
                <a:solidFill>
                  <a:srgbClr val="FF0000"/>
                </a:solidFill>
              </a:rPr>
              <a:t>A Wi-Fi password known as a pre-shared key (PSK) is given to each user that wants to connect to the network</a:t>
            </a:r>
          </a:p>
          <a:p>
            <a:pPr lvl="1"/>
            <a:r>
              <a:rPr lang="en-GB">
                <a:solidFill>
                  <a:srgbClr val="FF0000"/>
                </a:solidFill>
              </a:rPr>
              <a:t>The data is then encrypted using this key</a:t>
            </a:r>
          </a:p>
          <a:p>
            <a:endParaRPr lang="en-GB"/>
          </a:p>
        </p:txBody>
      </p:sp>
    </p:spTree>
    <p:extLst>
      <p:ext uri="{BB962C8B-B14F-4D97-AF65-F5344CB8AC3E}">
        <p14:creationId xmlns:p14="http://schemas.microsoft.com/office/powerpoint/2010/main" val="28431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The need for encryption</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Large amounts of personal data are now stored and transmitted on computers</a:t>
            </a:r>
          </a:p>
          <a:p>
            <a:pPr lvl="1"/>
            <a:r>
              <a:rPr lang="en-GB"/>
              <a:t>Companies and other organisations also have highly confidential data that they don’t want others looking at</a:t>
            </a:r>
          </a:p>
          <a:p>
            <a:r>
              <a:rPr lang="en-GB"/>
              <a:t>In paper systems, sensitive data was held in locked cabinets and locked rooms</a:t>
            </a:r>
          </a:p>
          <a:p>
            <a:pPr lvl="1"/>
            <a:r>
              <a:rPr lang="en-GB"/>
              <a:t>Now, sensitive data is often transmitted via the Internet which is a public network</a:t>
            </a:r>
          </a:p>
          <a:p>
            <a:pPr lvl="1"/>
            <a:r>
              <a:rPr lang="en-GB"/>
              <a:t>Data is also stored on computers and servers on the Internet which may be hacked</a:t>
            </a:r>
          </a:p>
          <a:p>
            <a:pPr lvl="1"/>
            <a:r>
              <a:rPr lang="en-GB"/>
              <a:t>If a hacker gains access to the data, they won’t be able to understand it if it is encrypted</a:t>
            </a:r>
          </a:p>
        </p:txBody>
      </p:sp>
    </p:spTree>
    <p:extLst>
      <p:ext uri="{BB962C8B-B14F-4D97-AF65-F5344CB8AC3E}">
        <p14:creationId xmlns:p14="http://schemas.microsoft.com/office/powerpoint/2010/main" val="58112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4F5FD-670A-4EF4-80A9-193815432C06}"/>
              </a:ext>
            </a:extLst>
          </p:cNvPr>
          <p:cNvSpPr>
            <a:spLocks noGrp="1"/>
          </p:cNvSpPr>
          <p:nvPr>
            <p:ph type="body" sz="quarter" idx="13"/>
          </p:nvPr>
        </p:nvSpPr>
        <p:spPr/>
        <p:txBody>
          <a:bodyPr/>
          <a:lstStyle/>
          <a:p>
            <a:r>
              <a:rPr lang="en-GB"/>
              <a:t>What is encryption?</a:t>
            </a:r>
          </a:p>
        </p:txBody>
      </p:sp>
      <p:sp>
        <p:nvSpPr>
          <p:cNvPr id="3" name="Text Placeholder 2">
            <a:extLst>
              <a:ext uri="{FF2B5EF4-FFF2-40B4-BE49-F238E27FC236}">
                <a16:creationId xmlns:a16="http://schemas.microsoft.com/office/drawing/2014/main" id="{BE85DF7A-CA3C-4BAC-8E12-B0160AD4F1CD}"/>
              </a:ext>
            </a:extLst>
          </p:cNvPr>
          <p:cNvSpPr>
            <a:spLocks noGrp="1"/>
          </p:cNvSpPr>
          <p:nvPr>
            <p:ph type="body" sz="quarter" idx="14"/>
          </p:nvPr>
        </p:nvSpPr>
        <p:spPr/>
        <p:txBody>
          <a:bodyPr/>
          <a:lstStyle/>
          <a:p>
            <a:r>
              <a:rPr lang="en-GB" dirty="0"/>
              <a:t>The purpose of encryption is to encode a file or data into something that cannot be read or understood</a:t>
            </a:r>
          </a:p>
          <a:p>
            <a:pPr lvl="1">
              <a:spcAft>
                <a:spcPts val="600"/>
              </a:spcAft>
            </a:pPr>
            <a:r>
              <a:rPr lang="en-GB" dirty="0"/>
              <a:t>The file or data that cannot be understood is known </a:t>
            </a:r>
            <a:br>
              <a:rPr lang="en-GB" dirty="0"/>
            </a:br>
            <a:r>
              <a:rPr lang="en-GB" dirty="0"/>
              <a:t>as encrypted</a:t>
            </a:r>
          </a:p>
          <a:p>
            <a:pPr lvl="1"/>
            <a:r>
              <a:rPr lang="en-GB" dirty="0"/>
              <a:t>A key or password is used to decrypt the data</a:t>
            </a:r>
          </a:p>
        </p:txBody>
      </p:sp>
      <p:sp>
        <p:nvSpPr>
          <p:cNvPr id="6" name="TextBox 5">
            <a:extLst>
              <a:ext uri="{FF2B5EF4-FFF2-40B4-BE49-F238E27FC236}">
                <a16:creationId xmlns:a16="http://schemas.microsoft.com/office/drawing/2014/main" id="{4A56142E-5CB0-4C3C-B4BC-EDCA4985AA08}"/>
              </a:ext>
            </a:extLst>
          </p:cNvPr>
          <p:cNvSpPr txBox="1"/>
          <p:nvPr/>
        </p:nvSpPr>
        <p:spPr>
          <a:xfrm>
            <a:off x="2333764" y="6261100"/>
            <a:ext cx="1893968" cy="369332"/>
          </a:xfrm>
          <a:prstGeom prst="rect">
            <a:avLst/>
          </a:prstGeom>
          <a:noFill/>
        </p:spPr>
        <p:txBody>
          <a:bodyPr wrap="square" rtlCol="0">
            <a:spAutoFit/>
          </a:bodyPr>
          <a:lstStyle/>
          <a:p>
            <a:pPr algn="ctr"/>
            <a:r>
              <a:rPr lang="en-GB" b="1" dirty="0"/>
              <a:t>Plaintext</a:t>
            </a:r>
          </a:p>
        </p:txBody>
      </p:sp>
      <p:sp>
        <p:nvSpPr>
          <p:cNvPr id="7" name="TextBox 6">
            <a:extLst>
              <a:ext uri="{FF2B5EF4-FFF2-40B4-BE49-F238E27FC236}">
                <a16:creationId xmlns:a16="http://schemas.microsoft.com/office/drawing/2014/main" id="{79226A35-093D-4884-ADB5-E6C46D3A81F0}"/>
              </a:ext>
            </a:extLst>
          </p:cNvPr>
          <p:cNvSpPr txBox="1"/>
          <p:nvPr/>
        </p:nvSpPr>
        <p:spPr>
          <a:xfrm>
            <a:off x="4916269" y="6263126"/>
            <a:ext cx="1893969" cy="369332"/>
          </a:xfrm>
          <a:prstGeom prst="rect">
            <a:avLst/>
          </a:prstGeom>
          <a:noFill/>
        </p:spPr>
        <p:txBody>
          <a:bodyPr wrap="square" rtlCol="0">
            <a:spAutoFit/>
          </a:bodyPr>
          <a:lstStyle/>
          <a:p>
            <a:pPr algn="ctr"/>
            <a:r>
              <a:rPr lang="en-GB" b="1" dirty="0"/>
              <a:t>Encrypted</a:t>
            </a:r>
          </a:p>
        </p:txBody>
      </p:sp>
      <p:grpSp>
        <p:nvGrpSpPr>
          <p:cNvPr id="10" name="Group 9">
            <a:extLst>
              <a:ext uri="{FF2B5EF4-FFF2-40B4-BE49-F238E27FC236}">
                <a16:creationId xmlns:a16="http://schemas.microsoft.com/office/drawing/2014/main" id="{A1A0A7DB-F155-419A-8B75-001C0477331E}"/>
              </a:ext>
            </a:extLst>
          </p:cNvPr>
          <p:cNvGrpSpPr/>
          <p:nvPr/>
        </p:nvGrpSpPr>
        <p:grpSpPr>
          <a:xfrm>
            <a:off x="2333763" y="3758354"/>
            <a:ext cx="1893969" cy="2502746"/>
            <a:chOff x="-305766" y="3758354"/>
            <a:chExt cx="1893969" cy="2502746"/>
          </a:xfrm>
        </p:grpSpPr>
        <p:pic>
          <p:nvPicPr>
            <p:cNvPr id="14" name="Graphic 13">
              <a:extLst>
                <a:ext uri="{FF2B5EF4-FFF2-40B4-BE49-F238E27FC236}">
                  <a16:creationId xmlns:a16="http://schemas.microsoft.com/office/drawing/2014/main" id="{AE713739-FFEE-4CFD-A883-DC0C293496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6" y="3758354"/>
              <a:ext cx="1893969" cy="2502746"/>
            </a:xfrm>
            <a:prstGeom prst="rect">
              <a:avLst/>
            </a:prstGeom>
          </p:spPr>
        </p:pic>
        <p:sp>
          <p:nvSpPr>
            <p:cNvPr id="15" name="TextBox 14">
              <a:extLst>
                <a:ext uri="{FF2B5EF4-FFF2-40B4-BE49-F238E27FC236}">
                  <a16:creationId xmlns:a16="http://schemas.microsoft.com/office/drawing/2014/main" id="{797BBD55-EAEE-45F2-ACFB-657BB15B5D07}"/>
                </a:ext>
              </a:extLst>
            </p:cNvPr>
            <p:cNvSpPr txBox="1"/>
            <p:nvPr/>
          </p:nvSpPr>
          <p:spPr>
            <a:xfrm>
              <a:off x="-187956" y="4511455"/>
              <a:ext cx="1711571" cy="1569660"/>
            </a:xfrm>
            <a:prstGeom prst="rect">
              <a:avLst/>
            </a:prstGeom>
            <a:noFill/>
          </p:spPr>
          <p:txBody>
            <a:bodyPr wrap="square" lIns="0" tIns="0" rIns="0" bIns="0">
              <a:spAutoFit/>
            </a:bodyPr>
            <a:lstStyle/>
            <a:p>
              <a:r>
                <a:rPr lang="en-US" sz="1700" dirty="0">
                  <a:solidFill>
                    <a:schemeClr val="bg1"/>
                  </a:solidFill>
                </a:rPr>
                <a:t>“That’s one small step for </a:t>
              </a:r>
              <a:br>
                <a:rPr lang="en-US" sz="1700" dirty="0">
                  <a:solidFill>
                    <a:schemeClr val="bg1"/>
                  </a:solidFill>
                </a:rPr>
              </a:br>
              <a:r>
                <a:rPr lang="en-US" sz="1700" dirty="0">
                  <a:solidFill>
                    <a:schemeClr val="bg1"/>
                  </a:solidFill>
                </a:rPr>
                <a:t>a man, one </a:t>
              </a:r>
              <a:br>
                <a:rPr lang="en-US" sz="1700" dirty="0">
                  <a:solidFill>
                    <a:schemeClr val="bg1"/>
                  </a:solidFill>
                </a:rPr>
              </a:br>
              <a:r>
                <a:rPr lang="en-US" sz="1700" dirty="0">
                  <a:solidFill>
                    <a:schemeClr val="bg1"/>
                  </a:solidFill>
                </a:rPr>
                <a:t>giant leap for mankind.” – Neil Armstrong</a:t>
              </a:r>
            </a:p>
          </p:txBody>
        </p:sp>
      </p:grpSp>
      <p:grpSp>
        <p:nvGrpSpPr>
          <p:cNvPr id="16" name="Group 15">
            <a:extLst>
              <a:ext uri="{FF2B5EF4-FFF2-40B4-BE49-F238E27FC236}">
                <a16:creationId xmlns:a16="http://schemas.microsoft.com/office/drawing/2014/main" id="{5C8655F3-F225-4089-A049-7B47A7B1A207}"/>
              </a:ext>
            </a:extLst>
          </p:cNvPr>
          <p:cNvGrpSpPr/>
          <p:nvPr/>
        </p:nvGrpSpPr>
        <p:grpSpPr>
          <a:xfrm>
            <a:off x="4916269" y="3758354"/>
            <a:ext cx="1893969" cy="2502746"/>
            <a:chOff x="-305766" y="3758354"/>
            <a:chExt cx="1893969" cy="2502746"/>
          </a:xfrm>
        </p:grpSpPr>
        <p:pic>
          <p:nvPicPr>
            <p:cNvPr id="17" name="Graphic 16">
              <a:extLst>
                <a:ext uri="{FF2B5EF4-FFF2-40B4-BE49-F238E27FC236}">
                  <a16:creationId xmlns:a16="http://schemas.microsoft.com/office/drawing/2014/main" id="{A76BD871-8E72-492A-A67C-EA77F7CB3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6" y="3758354"/>
              <a:ext cx="1893969" cy="2502746"/>
            </a:xfrm>
            <a:prstGeom prst="rect">
              <a:avLst/>
            </a:prstGeom>
          </p:spPr>
        </p:pic>
        <p:sp>
          <p:nvSpPr>
            <p:cNvPr id="18" name="TextBox 17">
              <a:extLst>
                <a:ext uri="{FF2B5EF4-FFF2-40B4-BE49-F238E27FC236}">
                  <a16:creationId xmlns:a16="http://schemas.microsoft.com/office/drawing/2014/main" id="{861539BC-3B94-412F-86D3-2A1B6CB06CCC}"/>
                </a:ext>
              </a:extLst>
            </p:cNvPr>
            <p:cNvSpPr txBox="1"/>
            <p:nvPr/>
          </p:nvSpPr>
          <p:spPr>
            <a:xfrm>
              <a:off x="-187956" y="4511455"/>
              <a:ext cx="1711571" cy="1569660"/>
            </a:xfrm>
            <a:prstGeom prst="rect">
              <a:avLst/>
            </a:prstGeom>
            <a:noFill/>
          </p:spPr>
          <p:txBody>
            <a:bodyPr wrap="square" lIns="0" tIns="0" rIns="0" bIns="0">
              <a:spAutoFit/>
            </a:bodyPr>
            <a:lstStyle/>
            <a:p>
              <a:r>
                <a:rPr lang="en-US" sz="1700" dirty="0">
                  <a:solidFill>
                    <a:schemeClr val="bg1"/>
                  </a:solidFill>
                </a:rPr>
                <a:t>AI94KkmC39g7c0xznwejg8sJKY37c3GBmOWp9DKcnbuenJhnDko94ncC385C7djkIolkfyvnwIHH9WI</a:t>
              </a:r>
            </a:p>
          </p:txBody>
        </p:sp>
      </p:grpSp>
    </p:spTree>
    <p:extLst>
      <p:ext uri="{BB962C8B-B14F-4D97-AF65-F5344CB8AC3E}">
        <p14:creationId xmlns:p14="http://schemas.microsoft.com/office/powerpoint/2010/main" val="268274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5B1C324-3838-4CAF-AB7D-A9D7CEC1E416}"/>
              </a:ext>
            </a:extLst>
          </p:cNvPr>
          <p:cNvGrpSpPr/>
          <p:nvPr/>
        </p:nvGrpSpPr>
        <p:grpSpPr>
          <a:xfrm>
            <a:off x="7021610" y="3758354"/>
            <a:ext cx="1546264" cy="2043278"/>
            <a:chOff x="-305765" y="3758354"/>
            <a:chExt cx="1546264" cy="2043278"/>
          </a:xfrm>
        </p:grpSpPr>
        <p:pic>
          <p:nvPicPr>
            <p:cNvPr id="50" name="Graphic 49">
              <a:extLst>
                <a:ext uri="{FF2B5EF4-FFF2-40B4-BE49-F238E27FC236}">
                  <a16:creationId xmlns:a16="http://schemas.microsoft.com/office/drawing/2014/main" id="{9DE7F726-57FF-49E6-A1D9-DF54D5A4D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51" name="TextBox 50">
              <a:extLst>
                <a:ext uri="{FF2B5EF4-FFF2-40B4-BE49-F238E27FC236}">
                  <a16:creationId xmlns:a16="http://schemas.microsoft.com/office/drawing/2014/main" id="{C2257E7C-A7C8-444D-9503-A24FC97C4C8F}"/>
                </a:ext>
              </a:extLst>
            </p:cNvPr>
            <p:cNvSpPr txBox="1"/>
            <p:nvPr/>
          </p:nvSpPr>
          <p:spPr>
            <a:xfrm>
              <a:off x="-187955" y="4382649"/>
              <a:ext cx="1337690" cy="1107996"/>
            </a:xfrm>
            <a:prstGeom prst="rect">
              <a:avLst/>
            </a:prstGeom>
            <a:noFill/>
          </p:spPr>
          <p:txBody>
            <a:bodyPr wrap="square" lIns="0" tIns="0" rIns="0" bIns="0">
              <a:spAutoFit/>
            </a:bodyPr>
            <a:lstStyle/>
            <a:p>
              <a:r>
                <a:rPr lang="en-GB" dirty="0">
                  <a:solidFill>
                    <a:schemeClr val="bg1"/>
                  </a:solidFill>
                </a:rPr>
                <a:t>The quick brown fox jumps over the lazy dog.</a:t>
              </a:r>
            </a:p>
          </p:txBody>
        </p:sp>
      </p:grpSp>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Symmetric encryption</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dirty="0"/>
              <a:t>In </a:t>
            </a:r>
            <a:r>
              <a:rPr lang="en-GB" b="1" dirty="0"/>
              <a:t>symmetric encryption</a:t>
            </a:r>
            <a:r>
              <a:rPr lang="en-GB" dirty="0"/>
              <a:t>, a key is first shared between the sender and receiver</a:t>
            </a:r>
          </a:p>
          <a:p>
            <a:pPr lvl="1"/>
            <a:r>
              <a:rPr lang="en-GB" dirty="0"/>
              <a:t>This key encrypts the data before it is transmitted</a:t>
            </a:r>
          </a:p>
          <a:p>
            <a:pPr lvl="1"/>
            <a:r>
              <a:rPr lang="en-GB" dirty="0"/>
              <a:t>The receiver uses the key to decrypt the data</a:t>
            </a:r>
          </a:p>
        </p:txBody>
      </p:sp>
      <p:cxnSp>
        <p:nvCxnSpPr>
          <p:cNvPr id="8" name="Straight Arrow Connector 7">
            <a:extLst>
              <a:ext uri="{FF2B5EF4-FFF2-40B4-BE49-F238E27FC236}">
                <a16:creationId xmlns:a16="http://schemas.microsoft.com/office/drawing/2014/main" id="{0E37602C-1CA7-4B7E-9136-AD8147E5A395}"/>
              </a:ext>
            </a:extLst>
          </p:cNvPr>
          <p:cNvCxnSpPr>
            <a:cxnSpLocks/>
            <a:endCxn id="47" idx="1"/>
          </p:cNvCxnSpPr>
          <p:nvPr/>
        </p:nvCxnSpPr>
        <p:spPr>
          <a:xfrm>
            <a:off x="2262703" y="4779993"/>
            <a:ext cx="1607021" cy="0"/>
          </a:xfrm>
          <a:prstGeom prst="straightConnector1">
            <a:avLst/>
          </a:prstGeom>
          <a:ln w="44450">
            <a:solidFill>
              <a:srgbClr val="2C809C"/>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6CBAA2-6BA5-4CB3-8CFE-BC05C7C8ED7D}"/>
              </a:ext>
            </a:extLst>
          </p:cNvPr>
          <p:cNvCxnSpPr>
            <a:cxnSpLocks/>
          </p:cNvCxnSpPr>
          <p:nvPr/>
        </p:nvCxnSpPr>
        <p:spPr>
          <a:xfrm>
            <a:off x="5337989" y="4779993"/>
            <a:ext cx="1683621" cy="0"/>
          </a:xfrm>
          <a:prstGeom prst="straightConnector1">
            <a:avLst/>
          </a:prstGeom>
          <a:ln w="44450">
            <a:solidFill>
              <a:srgbClr val="2C809C"/>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94EEA31-D2BA-48C5-A80A-E0C10793B8B9}"/>
              </a:ext>
            </a:extLst>
          </p:cNvPr>
          <p:cNvCxnSpPr>
            <a:cxnSpLocks/>
          </p:cNvCxnSpPr>
          <p:nvPr/>
        </p:nvCxnSpPr>
        <p:spPr>
          <a:xfrm flipH="1" flipV="1">
            <a:off x="3066508" y="5461522"/>
            <a:ext cx="70" cy="670562"/>
          </a:xfrm>
          <a:prstGeom prst="straightConnector1">
            <a:avLst/>
          </a:prstGeom>
          <a:ln>
            <a:solidFill>
              <a:srgbClr val="DCB928"/>
            </a:solidFill>
            <a:tailEnd type="triangle" w="lg" len="lg"/>
          </a:ln>
          <a:effectLst/>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505EAD51-AC86-4AD3-A501-27D0EB32FCE1}"/>
              </a:ext>
            </a:extLst>
          </p:cNvPr>
          <p:cNvCxnSpPr>
            <a:cxnSpLocks/>
          </p:cNvCxnSpPr>
          <p:nvPr/>
        </p:nvCxnSpPr>
        <p:spPr>
          <a:xfrm flipH="1" flipV="1">
            <a:off x="6179691" y="5461522"/>
            <a:ext cx="216" cy="669600"/>
          </a:xfrm>
          <a:prstGeom prst="straightConnector1">
            <a:avLst/>
          </a:prstGeom>
          <a:ln>
            <a:solidFill>
              <a:srgbClr val="DCB928"/>
            </a:solidFill>
            <a:tailEnd type="triangle" w="lg" len="lg"/>
          </a:ln>
          <a:effectLst/>
        </p:spPr>
        <p:style>
          <a:lnRef idx="2">
            <a:schemeClr val="accent4"/>
          </a:lnRef>
          <a:fillRef idx="0">
            <a:schemeClr val="accent4"/>
          </a:fillRef>
          <a:effectRef idx="1">
            <a:schemeClr val="accent4"/>
          </a:effectRef>
          <a:fontRef idx="minor">
            <a:schemeClr val="tx1"/>
          </a:fontRef>
        </p:style>
      </p:cxnSp>
      <p:sp>
        <p:nvSpPr>
          <p:cNvPr id="22" name="TextBox 21">
            <a:extLst>
              <a:ext uri="{FF2B5EF4-FFF2-40B4-BE49-F238E27FC236}">
                <a16:creationId xmlns:a16="http://schemas.microsoft.com/office/drawing/2014/main" id="{92F3EC8C-4F51-4B93-8B14-D5E375AA0F80}"/>
              </a:ext>
            </a:extLst>
          </p:cNvPr>
          <p:cNvSpPr txBox="1"/>
          <p:nvPr/>
        </p:nvSpPr>
        <p:spPr>
          <a:xfrm>
            <a:off x="1939119" y="6260292"/>
            <a:ext cx="2252618" cy="276999"/>
          </a:xfrm>
          <a:prstGeom prst="rect">
            <a:avLst/>
          </a:prstGeom>
          <a:noFill/>
        </p:spPr>
        <p:txBody>
          <a:bodyPr wrap="square" lIns="0" tIns="0" rIns="0" bIns="0" rtlCol="0">
            <a:spAutoFit/>
          </a:bodyPr>
          <a:lstStyle/>
          <a:p>
            <a:pPr algn="ctr"/>
            <a:r>
              <a:rPr lang="en-GB" b="1" dirty="0"/>
              <a:t>Secret shared key</a:t>
            </a:r>
          </a:p>
        </p:txBody>
      </p:sp>
      <p:sp>
        <p:nvSpPr>
          <p:cNvPr id="28" name="TextBox 27">
            <a:extLst>
              <a:ext uri="{FF2B5EF4-FFF2-40B4-BE49-F238E27FC236}">
                <a16:creationId xmlns:a16="http://schemas.microsoft.com/office/drawing/2014/main" id="{0D5A1038-C70B-403E-8A3E-A2CA0643F7F2}"/>
              </a:ext>
            </a:extLst>
          </p:cNvPr>
          <p:cNvSpPr txBox="1"/>
          <p:nvPr/>
        </p:nvSpPr>
        <p:spPr>
          <a:xfrm>
            <a:off x="716579" y="5823503"/>
            <a:ext cx="1546124" cy="276999"/>
          </a:xfrm>
          <a:prstGeom prst="rect">
            <a:avLst/>
          </a:prstGeom>
          <a:noFill/>
        </p:spPr>
        <p:txBody>
          <a:bodyPr wrap="square" lIns="0" tIns="0" rIns="0" bIns="0" rtlCol="0">
            <a:spAutoFit/>
          </a:bodyPr>
          <a:lstStyle/>
          <a:p>
            <a:pPr algn="ctr"/>
            <a:r>
              <a:rPr lang="en-GB" b="1" dirty="0"/>
              <a:t>Plaintext</a:t>
            </a:r>
          </a:p>
        </p:txBody>
      </p:sp>
      <p:sp>
        <p:nvSpPr>
          <p:cNvPr id="29" name="TextBox 28">
            <a:extLst>
              <a:ext uri="{FF2B5EF4-FFF2-40B4-BE49-F238E27FC236}">
                <a16:creationId xmlns:a16="http://schemas.microsoft.com/office/drawing/2014/main" id="{C67EF51A-C97B-489C-8792-F94206EC82EE}"/>
              </a:ext>
            </a:extLst>
          </p:cNvPr>
          <p:cNvSpPr txBox="1"/>
          <p:nvPr/>
        </p:nvSpPr>
        <p:spPr>
          <a:xfrm>
            <a:off x="3812732" y="5823503"/>
            <a:ext cx="1660247" cy="276999"/>
          </a:xfrm>
          <a:prstGeom prst="rect">
            <a:avLst/>
          </a:prstGeom>
          <a:noFill/>
        </p:spPr>
        <p:txBody>
          <a:bodyPr wrap="square" lIns="0" tIns="0" rIns="0" bIns="0" rtlCol="0">
            <a:spAutoFit/>
          </a:bodyPr>
          <a:lstStyle/>
          <a:p>
            <a:pPr algn="ctr"/>
            <a:r>
              <a:rPr lang="en-GB" b="1" dirty="0"/>
              <a:t>Encrypted text</a:t>
            </a:r>
          </a:p>
        </p:txBody>
      </p:sp>
      <p:sp>
        <p:nvSpPr>
          <p:cNvPr id="30" name="TextBox 29">
            <a:extLst>
              <a:ext uri="{FF2B5EF4-FFF2-40B4-BE49-F238E27FC236}">
                <a16:creationId xmlns:a16="http://schemas.microsoft.com/office/drawing/2014/main" id="{749E9312-4CD0-4053-BD68-3E9BD96C73D5}"/>
              </a:ext>
            </a:extLst>
          </p:cNvPr>
          <p:cNvSpPr txBox="1"/>
          <p:nvPr/>
        </p:nvSpPr>
        <p:spPr>
          <a:xfrm>
            <a:off x="6936551" y="5823503"/>
            <a:ext cx="1645920" cy="276999"/>
          </a:xfrm>
          <a:prstGeom prst="rect">
            <a:avLst/>
          </a:prstGeom>
          <a:noFill/>
        </p:spPr>
        <p:txBody>
          <a:bodyPr wrap="square" lIns="0" tIns="0" rIns="0" bIns="0" rtlCol="0">
            <a:spAutoFit/>
          </a:bodyPr>
          <a:lstStyle/>
          <a:p>
            <a:pPr algn="ctr"/>
            <a:r>
              <a:rPr lang="en-GB" b="1"/>
              <a:t>Plaintext</a:t>
            </a:r>
          </a:p>
        </p:txBody>
      </p:sp>
      <p:sp>
        <p:nvSpPr>
          <p:cNvPr id="32" name="TextBox 31">
            <a:extLst>
              <a:ext uri="{FF2B5EF4-FFF2-40B4-BE49-F238E27FC236}">
                <a16:creationId xmlns:a16="http://schemas.microsoft.com/office/drawing/2014/main" id="{7B5A14A8-DB6F-42C4-91E4-4E24EFC410AB}"/>
              </a:ext>
            </a:extLst>
          </p:cNvPr>
          <p:cNvSpPr txBox="1"/>
          <p:nvPr/>
        </p:nvSpPr>
        <p:spPr>
          <a:xfrm>
            <a:off x="716579" y="3454681"/>
            <a:ext cx="1546124" cy="276999"/>
          </a:xfrm>
          <a:prstGeom prst="rect">
            <a:avLst/>
          </a:prstGeom>
          <a:noFill/>
        </p:spPr>
        <p:txBody>
          <a:bodyPr wrap="square" lIns="0" tIns="0" rIns="0" bIns="0" rtlCol="0">
            <a:spAutoFit/>
          </a:bodyPr>
          <a:lstStyle/>
          <a:p>
            <a:pPr algn="ctr"/>
            <a:r>
              <a:rPr lang="en-GB" b="1" dirty="0"/>
              <a:t>Sender</a:t>
            </a:r>
          </a:p>
        </p:txBody>
      </p:sp>
      <p:sp>
        <p:nvSpPr>
          <p:cNvPr id="33" name="TextBox 32">
            <a:extLst>
              <a:ext uri="{FF2B5EF4-FFF2-40B4-BE49-F238E27FC236}">
                <a16:creationId xmlns:a16="http://schemas.microsoft.com/office/drawing/2014/main" id="{FDE1A596-2557-4CC4-BA60-592493E439C4}"/>
              </a:ext>
            </a:extLst>
          </p:cNvPr>
          <p:cNvSpPr txBox="1"/>
          <p:nvPr/>
        </p:nvSpPr>
        <p:spPr>
          <a:xfrm>
            <a:off x="7122182" y="3454681"/>
            <a:ext cx="1445555" cy="276999"/>
          </a:xfrm>
          <a:prstGeom prst="rect">
            <a:avLst/>
          </a:prstGeom>
          <a:noFill/>
        </p:spPr>
        <p:txBody>
          <a:bodyPr wrap="square" lIns="0" tIns="0" rIns="0" bIns="0" rtlCol="0">
            <a:spAutoFit/>
          </a:bodyPr>
          <a:lstStyle/>
          <a:p>
            <a:pPr algn="ctr"/>
            <a:r>
              <a:rPr lang="en-GB" b="1" dirty="0"/>
              <a:t>Receiver</a:t>
            </a:r>
          </a:p>
        </p:txBody>
      </p:sp>
      <p:sp>
        <p:nvSpPr>
          <p:cNvPr id="34" name="TextBox 33">
            <a:extLst>
              <a:ext uri="{FF2B5EF4-FFF2-40B4-BE49-F238E27FC236}">
                <a16:creationId xmlns:a16="http://schemas.microsoft.com/office/drawing/2014/main" id="{0E3B758C-9866-4630-86F4-4BDE1B15ED6C}"/>
              </a:ext>
            </a:extLst>
          </p:cNvPr>
          <p:cNvSpPr txBox="1"/>
          <p:nvPr/>
        </p:nvSpPr>
        <p:spPr>
          <a:xfrm>
            <a:off x="5053382" y="6260291"/>
            <a:ext cx="2252618" cy="276999"/>
          </a:xfrm>
          <a:prstGeom prst="rect">
            <a:avLst/>
          </a:prstGeom>
          <a:noFill/>
        </p:spPr>
        <p:txBody>
          <a:bodyPr wrap="square" lIns="0" tIns="0" rIns="0" bIns="0" rtlCol="0">
            <a:spAutoFit/>
          </a:bodyPr>
          <a:lstStyle/>
          <a:p>
            <a:pPr algn="ctr"/>
            <a:r>
              <a:rPr lang="en-GB" b="1" dirty="0"/>
              <a:t>Secret shared key</a:t>
            </a:r>
          </a:p>
        </p:txBody>
      </p:sp>
      <p:pic>
        <p:nvPicPr>
          <p:cNvPr id="13" name="Graphic 12">
            <a:extLst>
              <a:ext uri="{FF2B5EF4-FFF2-40B4-BE49-F238E27FC236}">
                <a16:creationId xmlns:a16="http://schemas.microsoft.com/office/drawing/2014/main" id="{BAC840DA-4963-42A7-AA77-FF82C828E7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5491" y="4095755"/>
            <a:ext cx="468617" cy="468617"/>
          </a:xfrm>
          <a:prstGeom prst="rect">
            <a:avLst/>
          </a:prstGeom>
        </p:spPr>
      </p:pic>
      <p:pic>
        <p:nvPicPr>
          <p:cNvPr id="15" name="Graphic 14">
            <a:extLst>
              <a:ext uri="{FF2B5EF4-FFF2-40B4-BE49-F238E27FC236}">
                <a16:creationId xmlns:a16="http://schemas.microsoft.com/office/drawing/2014/main" id="{B7387134-8FC9-4628-988A-4E017B3E7A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91316" y="4095755"/>
            <a:ext cx="351193" cy="468000"/>
          </a:xfrm>
          <a:prstGeom prst="rect">
            <a:avLst/>
          </a:prstGeom>
        </p:spPr>
      </p:pic>
      <p:grpSp>
        <p:nvGrpSpPr>
          <p:cNvPr id="6" name="Group 5">
            <a:extLst>
              <a:ext uri="{FF2B5EF4-FFF2-40B4-BE49-F238E27FC236}">
                <a16:creationId xmlns:a16="http://schemas.microsoft.com/office/drawing/2014/main" id="{015E659B-3FEE-4DC5-880E-C347A68B0997}"/>
              </a:ext>
            </a:extLst>
          </p:cNvPr>
          <p:cNvGrpSpPr/>
          <p:nvPr/>
        </p:nvGrpSpPr>
        <p:grpSpPr>
          <a:xfrm>
            <a:off x="717838" y="3758354"/>
            <a:ext cx="1546264" cy="2043278"/>
            <a:chOff x="-305765" y="3758354"/>
            <a:chExt cx="1546264" cy="2043278"/>
          </a:xfrm>
        </p:grpSpPr>
        <p:pic>
          <p:nvPicPr>
            <p:cNvPr id="3" name="Graphic 2">
              <a:extLst>
                <a:ext uri="{FF2B5EF4-FFF2-40B4-BE49-F238E27FC236}">
                  <a16:creationId xmlns:a16="http://schemas.microsoft.com/office/drawing/2014/main" id="{F89380F4-2013-4FFF-A29A-55D0C70521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36" name="TextBox 35">
              <a:extLst>
                <a:ext uri="{FF2B5EF4-FFF2-40B4-BE49-F238E27FC236}">
                  <a16:creationId xmlns:a16="http://schemas.microsoft.com/office/drawing/2014/main" id="{712B41EE-3938-43A5-A128-B7C2C75A89B8}"/>
                </a:ext>
              </a:extLst>
            </p:cNvPr>
            <p:cNvSpPr txBox="1"/>
            <p:nvPr/>
          </p:nvSpPr>
          <p:spPr>
            <a:xfrm>
              <a:off x="-187955" y="4382649"/>
              <a:ext cx="1337690" cy="1107996"/>
            </a:xfrm>
            <a:prstGeom prst="rect">
              <a:avLst/>
            </a:prstGeom>
            <a:noFill/>
          </p:spPr>
          <p:txBody>
            <a:bodyPr wrap="square" lIns="0" tIns="0" rIns="0" bIns="0">
              <a:spAutoFit/>
            </a:bodyPr>
            <a:lstStyle/>
            <a:p>
              <a:r>
                <a:rPr lang="en-GB" dirty="0">
                  <a:solidFill>
                    <a:schemeClr val="bg1"/>
                  </a:solidFill>
                </a:rPr>
                <a:t>The quick brown fox jumps over the lazy dog.</a:t>
              </a:r>
            </a:p>
          </p:txBody>
        </p:sp>
      </p:grpSp>
      <p:pic>
        <p:nvPicPr>
          <p:cNvPr id="19" name="Picture 18">
            <a:extLst>
              <a:ext uri="{FF2B5EF4-FFF2-40B4-BE49-F238E27FC236}">
                <a16:creationId xmlns:a16="http://schemas.microsoft.com/office/drawing/2014/main" id="{50B9E7AE-151F-41CE-B5F5-60E91E1D5A98}"/>
              </a:ext>
            </a:extLst>
          </p:cNvPr>
          <p:cNvPicPr>
            <a:picLocks noChangeAspect="1"/>
          </p:cNvPicPr>
          <p:nvPr/>
        </p:nvPicPr>
        <p:blipFill>
          <a:blip r:embed="rId8"/>
          <a:stretch>
            <a:fillRect/>
          </a:stretch>
        </p:blipFill>
        <p:spPr>
          <a:xfrm>
            <a:off x="2531756" y="4916103"/>
            <a:ext cx="1067344" cy="475436"/>
          </a:xfrm>
          <a:prstGeom prst="rect">
            <a:avLst/>
          </a:prstGeom>
        </p:spPr>
      </p:pic>
      <p:grpSp>
        <p:nvGrpSpPr>
          <p:cNvPr id="42" name="Group 41">
            <a:extLst>
              <a:ext uri="{FF2B5EF4-FFF2-40B4-BE49-F238E27FC236}">
                <a16:creationId xmlns:a16="http://schemas.microsoft.com/office/drawing/2014/main" id="{FB2F5DFF-663C-41EF-B32E-20EFDA3D58D3}"/>
              </a:ext>
            </a:extLst>
          </p:cNvPr>
          <p:cNvGrpSpPr/>
          <p:nvPr/>
        </p:nvGrpSpPr>
        <p:grpSpPr>
          <a:xfrm>
            <a:off x="3869724" y="3758354"/>
            <a:ext cx="1546264" cy="2043278"/>
            <a:chOff x="-305765" y="3758354"/>
            <a:chExt cx="1546264" cy="2043278"/>
          </a:xfrm>
        </p:grpSpPr>
        <p:pic>
          <p:nvPicPr>
            <p:cNvPr id="47" name="Graphic 46">
              <a:extLst>
                <a:ext uri="{FF2B5EF4-FFF2-40B4-BE49-F238E27FC236}">
                  <a16:creationId xmlns:a16="http://schemas.microsoft.com/office/drawing/2014/main" id="{FCB3E569-C59F-434C-9646-A566967083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765" y="3758354"/>
              <a:ext cx="1546264" cy="2043278"/>
            </a:xfrm>
            <a:prstGeom prst="rect">
              <a:avLst/>
            </a:prstGeom>
          </p:spPr>
        </p:pic>
        <p:sp>
          <p:nvSpPr>
            <p:cNvPr id="48" name="TextBox 47">
              <a:extLst>
                <a:ext uri="{FF2B5EF4-FFF2-40B4-BE49-F238E27FC236}">
                  <a16:creationId xmlns:a16="http://schemas.microsoft.com/office/drawing/2014/main" id="{EC88CAEB-6D03-4FAD-BEB9-049BA78E2B49}"/>
                </a:ext>
              </a:extLst>
            </p:cNvPr>
            <p:cNvSpPr txBox="1"/>
            <p:nvPr/>
          </p:nvSpPr>
          <p:spPr>
            <a:xfrm>
              <a:off x="-187955" y="4382649"/>
              <a:ext cx="1337690" cy="1384995"/>
            </a:xfrm>
            <a:prstGeom prst="rect">
              <a:avLst/>
            </a:prstGeom>
            <a:noFill/>
          </p:spPr>
          <p:txBody>
            <a:bodyPr wrap="square" lIns="0" tIns="0" rIns="0" bIns="0">
              <a:spAutoFit/>
            </a:bodyPr>
            <a:lstStyle/>
            <a:p>
              <a:r>
                <a:rPr lang="en-GB" dirty="0">
                  <a:solidFill>
                    <a:schemeClr val="bg1"/>
                  </a:solidFill>
                </a:rPr>
                <a:t>idEug94jvMzpr0UtjdnkcibntTD031BnZinIpPdkfi82nBnw</a:t>
              </a:r>
            </a:p>
          </p:txBody>
        </p:sp>
      </p:grpSp>
      <p:grpSp>
        <p:nvGrpSpPr>
          <p:cNvPr id="18" name="Group 17">
            <a:extLst>
              <a:ext uri="{FF2B5EF4-FFF2-40B4-BE49-F238E27FC236}">
                <a16:creationId xmlns:a16="http://schemas.microsoft.com/office/drawing/2014/main" id="{C5C9F7DD-C65B-4A32-8444-AE6B711ACB60}"/>
              </a:ext>
            </a:extLst>
          </p:cNvPr>
          <p:cNvGrpSpPr/>
          <p:nvPr/>
        </p:nvGrpSpPr>
        <p:grpSpPr>
          <a:xfrm>
            <a:off x="4937478" y="3731680"/>
            <a:ext cx="514184" cy="514184"/>
            <a:chOff x="8737599" y="1704178"/>
            <a:chExt cx="468000" cy="468000"/>
          </a:xfrm>
        </p:grpSpPr>
        <p:sp>
          <p:nvSpPr>
            <p:cNvPr id="17" name="Oval 16">
              <a:extLst>
                <a:ext uri="{FF2B5EF4-FFF2-40B4-BE49-F238E27FC236}">
                  <a16:creationId xmlns:a16="http://schemas.microsoft.com/office/drawing/2014/main" id="{77BF24C1-52B0-4DCD-91EC-E969097AF52F}"/>
                </a:ext>
              </a:extLst>
            </p:cNvPr>
            <p:cNvSpPr/>
            <p:nvPr/>
          </p:nvSpPr>
          <p:spPr>
            <a:xfrm>
              <a:off x="8737599" y="1704178"/>
              <a:ext cx="468000" cy="468000"/>
            </a:xfrm>
            <a:prstGeom prst="ellipse">
              <a:avLst/>
            </a:prstGeom>
            <a:solidFill>
              <a:schemeClr val="bg1"/>
            </a:solidFill>
            <a:ln w="12700">
              <a:solidFill>
                <a:srgbClr val="2C80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5" name="Graphic 44">
              <a:extLst>
                <a:ext uri="{FF2B5EF4-FFF2-40B4-BE49-F238E27FC236}">
                  <a16:creationId xmlns:a16="http://schemas.microsoft.com/office/drawing/2014/main" id="{21B15CDA-29BE-46D9-BA02-CD56B1BE02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4228" y="1795095"/>
              <a:ext cx="214744" cy="286166"/>
            </a:xfrm>
            <a:prstGeom prst="rect">
              <a:avLst/>
            </a:prstGeom>
          </p:spPr>
        </p:pic>
      </p:grpSp>
      <p:pic>
        <p:nvPicPr>
          <p:cNvPr id="52" name="Picture 51">
            <a:extLst>
              <a:ext uri="{FF2B5EF4-FFF2-40B4-BE49-F238E27FC236}">
                <a16:creationId xmlns:a16="http://schemas.microsoft.com/office/drawing/2014/main" id="{921E741F-997D-4E88-AF13-0302515594A1}"/>
              </a:ext>
            </a:extLst>
          </p:cNvPr>
          <p:cNvPicPr>
            <a:picLocks noChangeAspect="1"/>
          </p:cNvPicPr>
          <p:nvPr/>
        </p:nvPicPr>
        <p:blipFill>
          <a:blip r:embed="rId8"/>
          <a:stretch>
            <a:fillRect/>
          </a:stretch>
        </p:blipFill>
        <p:spPr>
          <a:xfrm>
            <a:off x="5646127" y="4916103"/>
            <a:ext cx="1067344" cy="475436"/>
          </a:xfrm>
          <a:prstGeom prst="rect">
            <a:avLst/>
          </a:prstGeom>
        </p:spPr>
      </p:pic>
    </p:spTree>
    <p:extLst>
      <p:ext uri="{BB962C8B-B14F-4D97-AF65-F5344CB8AC3E}">
        <p14:creationId xmlns:p14="http://schemas.microsoft.com/office/powerpoint/2010/main" val="316330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033B2-38D1-4D38-BD8B-5EEEB828D740}"/>
              </a:ext>
            </a:extLst>
          </p:cNvPr>
          <p:cNvSpPr>
            <a:spLocks noGrp="1"/>
          </p:cNvSpPr>
          <p:nvPr>
            <p:ph type="body" sz="quarter" idx="13"/>
          </p:nvPr>
        </p:nvSpPr>
        <p:spPr/>
        <p:txBody>
          <a:bodyPr/>
          <a:lstStyle/>
          <a:p>
            <a:r>
              <a:rPr lang="en-GB"/>
              <a:t>Symmetric encryption uses</a:t>
            </a:r>
          </a:p>
        </p:txBody>
      </p:sp>
      <p:sp>
        <p:nvSpPr>
          <p:cNvPr id="5" name="Text Placeholder 4">
            <a:extLst>
              <a:ext uri="{FF2B5EF4-FFF2-40B4-BE49-F238E27FC236}">
                <a16:creationId xmlns:a16="http://schemas.microsoft.com/office/drawing/2014/main" id="{1E6E549E-60D6-44D6-AD5C-A9647169E11B}"/>
              </a:ext>
            </a:extLst>
          </p:cNvPr>
          <p:cNvSpPr>
            <a:spLocks noGrp="1"/>
          </p:cNvSpPr>
          <p:nvPr>
            <p:ph type="body" sz="quarter" idx="14"/>
          </p:nvPr>
        </p:nvSpPr>
        <p:spPr/>
        <p:txBody>
          <a:bodyPr/>
          <a:lstStyle/>
          <a:p>
            <a:r>
              <a:rPr lang="en-GB"/>
              <a:t>The pre-shared key used to connect to a Wi-Fi access point makes use of symmetric encryption</a:t>
            </a:r>
          </a:p>
          <a:p>
            <a:r>
              <a:rPr lang="en-GB"/>
              <a:t>Other uses for symmetric encryption include:</a:t>
            </a:r>
          </a:p>
          <a:p>
            <a:pPr lvl="1"/>
            <a:r>
              <a:rPr lang="en-GB"/>
              <a:t>Adding a password to a ZIP file which also encrypts the file</a:t>
            </a:r>
          </a:p>
          <a:p>
            <a:pPr lvl="1"/>
            <a:r>
              <a:rPr lang="en-GB"/>
              <a:t>Encrypting a hard drive or external storage device</a:t>
            </a:r>
          </a:p>
        </p:txBody>
      </p:sp>
    </p:spTree>
    <p:extLst>
      <p:ext uri="{BB962C8B-B14F-4D97-AF65-F5344CB8AC3E}">
        <p14:creationId xmlns:p14="http://schemas.microsoft.com/office/powerpoint/2010/main" val="304459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4</a:t>
            </a:r>
          </a:p>
        </p:txBody>
      </p:sp>
      <p:sp>
        <p:nvSpPr>
          <p:cNvPr id="2" name="Text Placeholder 1"/>
          <p:cNvSpPr>
            <a:spLocks noGrp="1"/>
          </p:cNvSpPr>
          <p:nvPr>
            <p:ph type="body" sz="quarter" idx="14"/>
          </p:nvPr>
        </p:nvSpPr>
        <p:spPr/>
        <p:txBody>
          <a:bodyPr/>
          <a:lstStyle/>
          <a:p>
            <a:r>
              <a:rPr lang="en-GB"/>
              <a:t>Complete </a:t>
            </a:r>
            <a:r>
              <a:rPr lang="en-GB" b="1"/>
              <a:t>Task 1 </a:t>
            </a:r>
            <a:r>
              <a:rPr lang="en-GB"/>
              <a:t>on </a:t>
            </a:r>
            <a:r>
              <a:rPr lang="en-GB" b="1"/>
              <a:t>Worksheet 4</a:t>
            </a:r>
          </a:p>
        </p:txBody>
      </p:sp>
    </p:spTree>
    <p:extLst>
      <p:ext uri="{BB962C8B-B14F-4D97-AF65-F5344CB8AC3E}">
        <p14:creationId xmlns:p14="http://schemas.microsoft.com/office/powerpoint/2010/main" val="104592684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135</TotalTime>
  <Words>832</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4</cp:revision>
  <dcterms:created xsi:type="dcterms:W3CDTF">2014-10-31T16:25:47Z</dcterms:created>
  <dcterms:modified xsi:type="dcterms:W3CDTF">2021-11-05T12:59:21Z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