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7" r:id="rId3"/>
    <p:sldId id="257" r:id="rId4"/>
    <p:sldId id="294" r:id="rId5"/>
    <p:sldId id="295" r:id="rId6"/>
    <p:sldId id="266" r:id="rId7"/>
    <p:sldId id="272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FF00"/>
    <a:srgbClr val="CC00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1" y="1267730"/>
            <a:ext cx="9576261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2" y="1411616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2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1"/>
            <a:ext cx="1691641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7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3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6" indent="0" algn="ctr">
              <a:buNone/>
              <a:defRPr sz="1600"/>
            </a:lvl2pPr>
            <a:lvl3pPr marL="914411" indent="0" algn="ctr">
              <a:buNone/>
              <a:defRPr sz="16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2" y="1341256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5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333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62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1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24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625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1" y="1267730"/>
            <a:ext cx="9576261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2" y="1411616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2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1"/>
            <a:ext cx="1691641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5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9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5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5" cy="228600"/>
          </a:xfrm>
        </p:spPr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5031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1"/>
            </a:lvl1pPr>
            <a:lvl2pPr>
              <a:defRPr sz="1600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1"/>
            </a:lvl1pPr>
            <a:lvl2pPr>
              <a:defRPr sz="1600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97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9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6" indent="0">
              <a:buNone/>
              <a:defRPr sz="19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9" y="2755898"/>
            <a:ext cx="4754880" cy="3200400"/>
          </a:xfrm>
        </p:spPr>
        <p:txBody>
          <a:bodyPr/>
          <a:lstStyle>
            <a:lvl1pPr>
              <a:defRPr sz="1801"/>
            </a:lvl1pPr>
            <a:lvl2pPr>
              <a:defRPr sz="1600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9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6" indent="0">
              <a:buNone/>
              <a:defRPr sz="19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9" y="2756581"/>
            <a:ext cx="4754880" cy="3200400"/>
          </a:xfrm>
        </p:spPr>
        <p:txBody>
          <a:bodyPr/>
          <a:lstStyle>
            <a:lvl1pPr>
              <a:defRPr sz="1801"/>
            </a:lvl1pPr>
            <a:lvl2pPr>
              <a:defRPr sz="1600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54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2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93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3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609600"/>
            <a:ext cx="7772400" cy="5334000"/>
          </a:xfrm>
        </p:spPr>
        <p:txBody>
          <a:bodyPr/>
          <a:lstStyle>
            <a:lvl1pPr>
              <a:defRPr sz="1801"/>
            </a:lvl1pPr>
            <a:lvl2pPr>
              <a:defRPr sz="1600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1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6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9157548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848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1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3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1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1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11" rtl="0" eaLnBrk="1" latinLnBrk="0" hangingPunct="1">
              <a:defRPr lang="en-US" sz="1001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9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9157548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862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8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06CD2C9-374A-4381-A008-26483D85CDE1}" type="datetimeFigureOut">
              <a:rPr lang="en-GB" smtClean="0"/>
              <a:t>21/01/2022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2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1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9070D7C-FC21-4BE2-BFAA-4403F4261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64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2" indent="-182882" algn="l" defTabSz="914411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indent="-182882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9" indent="-182882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3pPr>
      <a:lvl4pPr marL="1005853" indent="-182882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4pPr>
      <a:lvl5pPr marL="1280176" indent="-182882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5pPr>
      <a:lvl6pPr marL="1600020" indent="-228604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6pPr>
      <a:lvl7pPr marL="1900024" indent="-228604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7pPr>
      <a:lvl8pPr marL="2200028" indent="-228604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8pPr>
      <a:lvl9pPr marL="2500031" indent="-228604" algn="l" defTabSz="914411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Welcome to </a:t>
            </a:r>
            <a:br>
              <a:rPr lang="en-GB" dirty="0"/>
            </a:br>
            <a:r>
              <a:rPr lang="en-GB" dirty="0"/>
              <a:t>A Level </a:t>
            </a:r>
            <a:br>
              <a:rPr lang="en-GB" dirty="0"/>
            </a:br>
            <a:r>
              <a:rPr lang="en-GB" dirty="0"/>
              <a:t>Religious Studies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Philosophy, Ethics, and Developments in Christian Thought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1" y="5315612"/>
            <a:ext cx="3238500" cy="1409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80514" y="5904411"/>
            <a:ext cx="186798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Specification: H573</a:t>
            </a:r>
          </a:p>
        </p:txBody>
      </p:sp>
    </p:spTree>
    <p:extLst>
      <p:ext uri="{BB962C8B-B14F-4D97-AF65-F5344CB8AC3E}">
        <p14:creationId xmlns:p14="http://schemas.microsoft.com/office/powerpoint/2010/main" val="184929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03"/>
    </mc:Choice>
    <mc:Fallback xmlns="">
      <p:transition spd="slow" advTm="1070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-33184"/>
            <a:ext cx="9778181" cy="733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9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483"/>
    </mc:Choice>
    <mc:Fallback xmlns="">
      <p:transition spd="slow" advTm="6348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489842"/>
              </p:ext>
            </p:extLst>
          </p:nvPr>
        </p:nvGraphicFramePr>
        <p:xfrm>
          <a:off x="1197430" y="252218"/>
          <a:ext cx="10675022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6725">
                  <a:extLst>
                    <a:ext uri="{9D8B030D-6E8A-4147-A177-3AD203B41FA5}">
                      <a16:colId xmlns:a16="http://schemas.microsoft.com/office/drawing/2014/main" val="458944186"/>
                    </a:ext>
                  </a:extLst>
                </a:gridCol>
                <a:gridCol w="1858297">
                  <a:extLst>
                    <a:ext uri="{9D8B030D-6E8A-4147-A177-3AD203B41FA5}">
                      <a16:colId xmlns:a16="http://schemas.microsoft.com/office/drawing/2014/main" val="1329400538"/>
                    </a:ext>
                  </a:extLst>
                </a:gridCol>
              </a:tblGrid>
              <a:tr h="939220">
                <a:tc>
                  <a:txBody>
                    <a:bodyPr/>
                    <a:lstStyle/>
                    <a:p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Ancient Philosophical Influences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: Aristotle and Plato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The Nature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 of Mind, Body, and Soul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what ARE we?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Arguments for the existence of God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Design argument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First Cause argument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Ontological argument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The Problem of Evil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does evil and suffering prove that God does not exist?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Religious Experiences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mysticism, conversion etc.  Are religious experiences proof of God, or just ‘all in the mind’?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The Nature of God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what exactly do we mean by ‘God’?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Is religious language meaningful?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Analogy, Symbol, Logical Positivism, Wittgenstein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2 hour written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paper</a:t>
                      </a:r>
                    </a:p>
                    <a:p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Answer 3 questions from a choice of 4</a:t>
                      </a:r>
                    </a:p>
                    <a:p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33.3% of your grade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31077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2642324" y="2852785"/>
            <a:ext cx="643563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Philosophy</a:t>
            </a:r>
          </a:p>
        </p:txBody>
      </p:sp>
    </p:spTree>
    <p:extLst>
      <p:ext uri="{BB962C8B-B14F-4D97-AF65-F5344CB8AC3E}">
        <p14:creationId xmlns:p14="http://schemas.microsoft.com/office/powerpoint/2010/main" val="101606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572"/>
    </mc:Choice>
    <mc:Fallback xmlns="">
      <p:transition spd="slow" advTm="14957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232578"/>
              </p:ext>
            </p:extLst>
          </p:nvPr>
        </p:nvGraphicFramePr>
        <p:xfrm>
          <a:off x="1197430" y="574435"/>
          <a:ext cx="10807757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0183">
                  <a:extLst>
                    <a:ext uri="{9D8B030D-6E8A-4147-A177-3AD203B41FA5}">
                      <a16:colId xmlns:a16="http://schemas.microsoft.com/office/drawing/2014/main" val="458944186"/>
                    </a:ext>
                  </a:extLst>
                </a:gridCol>
                <a:gridCol w="1607574">
                  <a:extLst>
                    <a:ext uri="{9D8B030D-6E8A-4147-A177-3AD203B41FA5}">
                      <a16:colId xmlns:a16="http://schemas.microsoft.com/office/drawing/2014/main" val="1329400538"/>
                    </a:ext>
                  </a:extLst>
                </a:gridCol>
              </a:tblGrid>
              <a:tr h="1799408">
                <a:tc>
                  <a:txBody>
                    <a:bodyPr/>
                    <a:lstStyle/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You will critically evaluate four important ethical theories that have been used to decide between what is right and wrong.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Natural Law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‘do good and avoid evil’ is built within us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Situation Ethics: 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‘do the most loving thing’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Utilitarianism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‘greatest good for the greatest number’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Kantian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Ethics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‘only do actions which you would want everyone else to do!’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We then apply these ethical theories to the following issues: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Euthanasia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Business Ethics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is ‘good ethics good business’?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Sexual Ethics</a:t>
                      </a: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Meta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 Ethics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do ethical statements have any meaning?  Or are they just emotional outbursts?</a:t>
                      </a:r>
                    </a:p>
                    <a:p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What is our conscience?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 Aquinas vs. Freud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2 hour written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paper</a:t>
                      </a:r>
                    </a:p>
                    <a:p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Answer 3 questions from a choice of 4</a:t>
                      </a:r>
                    </a:p>
                    <a:p>
                      <a:endParaRPr lang="en-GB" sz="22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33.3% of your grade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22075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2620552" y="2869871"/>
            <a:ext cx="643563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253500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283"/>
    </mc:Choice>
    <mc:Fallback xmlns="">
      <p:transition spd="slow" advTm="15028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71762"/>
              </p:ext>
            </p:extLst>
          </p:nvPr>
        </p:nvGraphicFramePr>
        <p:xfrm>
          <a:off x="1237213" y="206830"/>
          <a:ext cx="10994571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0688">
                  <a:extLst>
                    <a:ext uri="{9D8B030D-6E8A-4147-A177-3AD203B41FA5}">
                      <a16:colId xmlns:a16="http://schemas.microsoft.com/office/drawing/2014/main" val="458944186"/>
                    </a:ext>
                  </a:extLst>
                </a:gridCol>
                <a:gridCol w="1823883">
                  <a:extLst>
                    <a:ext uri="{9D8B030D-6E8A-4147-A177-3AD203B41FA5}">
                      <a16:colId xmlns:a16="http://schemas.microsoft.com/office/drawing/2014/main" val="1329400538"/>
                    </a:ext>
                  </a:extLst>
                </a:gridCol>
              </a:tblGrid>
              <a:tr h="138020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Augustine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on 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Human Nature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               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Death and the 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Afterlife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Knowledge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 of God’s existence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can we know anything of God?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Who was or is 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Jesus Christ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?  Son of God, teacher, or liberator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Christian Morals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should Christians follow the Bible, the Church, or Reason?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Christian Moral Action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Bonhoeffer, German anti-Nazi priest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Pluralism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: in a multi-faith world, is Christianity the ONLY way to  God?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Secularism</a:t>
                      </a: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 and Materialist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. How does Christianity respond the challenge of secularism?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</a:rPr>
                        <a:t>Gender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</a:rPr>
                        <a:t>: is Christianity sexist?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1" baseline="0" dirty="0">
                          <a:solidFill>
                            <a:schemeClr val="tx1"/>
                          </a:solidFill>
                        </a:rPr>
                        <a:t>Liberation Theology </a:t>
                      </a:r>
                      <a:r>
                        <a:rPr lang="en-GB" sz="2200" b="0" baseline="0" dirty="0">
                          <a:solidFill>
                            <a:schemeClr val="tx1"/>
                          </a:solidFill>
                        </a:rPr>
                        <a:t>in South America: should Christians be political liberators or just save people’s souls?  Liberation Theology and Marxism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100" b="0" dirty="0">
                          <a:solidFill>
                            <a:schemeClr val="tx1"/>
                          </a:solidFill>
                        </a:rPr>
                        <a:t>2 hour written</a:t>
                      </a:r>
                      <a:r>
                        <a:rPr lang="en-GB" sz="2100" b="0" baseline="0" dirty="0">
                          <a:solidFill>
                            <a:schemeClr val="tx1"/>
                          </a:solidFill>
                        </a:rPr>
                        <a:t> paper</a:t>
                      </a:r>
                    </a:p>
                    <a:p>
                      <a:endParaRPr lang="en-GB" sz="21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100" b="0" baseline="0" dirty="0">
                          <a:solidFill>
                            <a:schemeClr val="tx1"/>
                          </a:solidFill>
                        </a:rPr>
                        <a:t>Answer 3 questions from a choice of 4</a:t>
                      </a:r>
                    </a:p>
                    <a:p>
                      <a:endParaRPr lang="en-GB" sz="21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100" b="0" baseline="0" dirty="0">
                          <a:solidFill>
                            <a:schemeClr val="tx1"/>
                          </a:solidFill>
                        </a:rPr>
                        <a:t>33.3% of your grade</a:t>
                      </a:r>
                      <a:endParaRPr lang="en-GB" sz="21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2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28305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2642324" y="2791231"/>
            <a:ext cx="6435634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Developments ion Christian Thought</a:t>
            </a:r>
          </a:p>
        </p:txBody>
      </p:sp>
    </p:spTree>
    <p:extLst>
      <p:ext uri="{BB962C8B-B14F-4D97-AF65-F5344CB8AC3E}">
        <p14:creationId xmlns:p14="http://schemas.microsoft.com/office/powerpoint/2010/main" val="313476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290"/>
    </mc:Choice>
    <mc:Fallback xmlns="">
      <p:transition spd="slow" advTm="18029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0"/>
            <a:ext cx="10058400" cy="1371600"/>
          </a:xfrm>
        </p:spPr>
        <p:txBody>
          <a:bodyPr>
            <a:normAutofit/>
          </a:bodyPr>
          <a:lstStyle/>
          <a:p>
            <a:r>
              <a:rPr lang="en-GB" dirty="0"/>
              <a:t>What is the exam like?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0014" t="11875" r="22156" b="6517"/>
          <a:stretch/>
        </p:blipFill>
        <p:spPr>
          <a:xfrm>
            <a:off x="1384068" y="1069156"/>
            <a:ext cx="7905405" cy="62721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90503" y="1371600"/>
            <a:ext cx="1907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101880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06"/>
    </mc:Choice>
    <mc:Fallback xmlns="">
      <p:transition spd="slow" advTm="1680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Frequently Asked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2103120"/>
            <a:ext cx="10849897" cy="3931920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1000"/>
              </a:spcAft>
              <a:buAutoNum type="arabicPeriod"/>
            </a:pPr>
            <a:r>
              <a:rPr lang="en-GB" sz="3200" b="1" dirty="0"/>
              <a:t>Do you need to be religious to do the course?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en-GB" sz="3200" b="1" dirty="0"/>
              <a:t>What skills would you require to study Religious Studies A Level?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en-GB" sz="3200" b="1" dirty="0"/>
              <a:t>What are the entry requirements?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en-GB" sz="3200" b="1" dirty="0"/>
              <a:t>Can I still do RS A Level if I did not do the GCSE?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2657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829"/>
    </mc:Choice>
    <mc:Fallback xmlns="">
      <p:transition spd="slow" advTm="768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81794" y="1687602"/>
            <a:ext cx="769402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 dirty="0"/>
              <a:t>What can YOU do with YOUR A Level in RS?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84469" y="389000"/>
            <a:ext cx="27780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Teaching: Primary to HE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6063" y="844726"/>
            <a:ext cx="1894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B050"/>
                </a:solidFill>
              </a:rPr>
              <a:t>Law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60675" y="798559"/>
            <a:ext cx="2259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C000"/>
                </a:solidFill>
              </a:rPr>
              <a:t>Medicine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795" y="2282396"/>
            <a:ext cx="1554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CC0099"/>
                </a:solidFill>
              </a:rPr>
              <a:t>Nursing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09761" y="2282396"/>
            <a:ext cx="2462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FF00"/>
                </a:solidFill>
              </a:rPr>
              <a:t>Business/ Managerial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8052" y="3625079"/>
            <a:ext cx="2586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FF00"/>
                </a:solidFill>
              </a:rPr>
              <a:t>Social </a:t>
            </a:r>
          </a:p>
          <a:p>
            <a:r>
              <a:rPr lang="en-GB" sz="3000" dirty="0">
                <a:solidFill>
                  <a:srgbClr val="00FF00"/>
                </a:solidFill>
              </a:rPr>
              <a:t>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42125" y="3625080"/>
            <a:ext cx="2259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7C80"/>
                </a:solidFill>
              </a:rPr>
              <a:t>Civil Service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81794" y="3348080"/>
            <a:ext cx="6383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accent4">
                    <a:lumMod val="75000"/>
                  </a:schemeClr>
                </a:solidFill>
              </a:rPr>
              <a:t>Further study such as:</a:t>
            </a:r>
          </a:p>
          <a:p>
            <a:pPr algn="ctr"/>
            <a:r>
              <a:rPr lang="en-GB" sz="3000" dirty="0">
                <a:solidFill>
                  <a:schemeClr val="accent4">
                    <a:lumMod val="75000"/>
                  </a:schemeClr>
                </a:solidFill>
              </a:rPr>
              <a:t>PPE    Sociology    History</a:t>
            </a:r>
          </a:p>
          <a:p>
            <a:pPr algn="ctr"/>
            <a:r>
              <a:rPr lang="en-GB" sz="3000" dirty="0">
                <a:solidFill>
                  <a:schemeClr val="accent4">
                    <a:lumMod val="75000"/>
                  </a:schemeClr>
                </a:solidFill>
              </a:rPr>
              <a:t>English     Philosophy    Theology</a:t>
            </a:r>
          </a:p>
          <a:p>
            <a:pPr algn="ctr"/>
            <a:r>
              <a:rPr lang="en-GB" sz="3000" dirty="0">
                <a:solidFill>
                  <a:schemeClr val="accent4">
                    <a:lumMod val="75000"/>
                  </a:schemeClr>
                </a:solidFill>
              </a:rPr>
              <a:t>Liberal Arts   RS     Psychology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9818" y="5206619"/>
            <a:ext cx="119046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Russell Group of top universities has made it clear that RS A level provides ‘suitable preparation for University generally’, and both Oxford and Cambridge University include Religious Studies in the top level list of ‘suitable Arts A levels’. Universities like students who can reason and think in a mature and balanced way, as does the world of work. Religious Studies builds these skills of analysis and debate, critical thinking and mature reflection.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66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2537</TotalTime>
  <Words>589</Words>
  <Application>Microsoft Office PowerPoint</Application>
  <PresentationFormat>Widescreen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Welcome to  A Level  Religious Studies</vt:lpstr>
      <vt:lpstr>PowerPoint Presentation</vt:lpstr>
      <vt:lpstr>PowerPoint Presentation</vt:lpstr>
      <vt:lpstr>PowerPoint Presentation</vt:lpstr>
      <vt:lpstr>PowerPoint Presentation</vt:lpstr>
      <vt:lpstr>What is the exam like?</vt:lpstr>
      <vt:lpstr>Frequently Asked Questions</vt:lpstr>
      <vt:lpstr>PowerPoint Presentation</vt:lpstr>
    </vt:vector>
  </TitlesOfParts>
  <Company>Lionheart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A Level  Religious Studies</dc:title>
  <dc:creator>Aimee Poulsom</dc:creator>
  <cp:lastModifiedBy>Sasha Jenkins</cp:lastModifiedBy>
  <cp:revision>76</cp:revision>
  <dcterms:created xsi:type="dcterms:W3CDTF">2020-05-13T11:52:55Z</dcterms:created>
  <dcterms:modified xsi:type="dcterms:W3CDTF">2022-01-21T14:29:51Z</dcterms:modified>
</cp:coreProperties>
</file>