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8" r:id="rId3"/>
    <p:sldId id="257"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Museo300-Regular" panose="02000000000000000000" pitchFamily="2" charset="0"/>
      <p:regular r:id="rId13"/>
    </p:embeddedFont>
    <p:embeddedFont>
      <p:font typeface="Calibri" panose="020F0502020204030204" pitchFamily="34" charset="0"/>
      <p:regular r:id="rId14"/>
      <p:bold r:id="rId15"/>
      <p:italic r:id="rId16"/>
      <p:boldItalic r:id="rId17"/>
    </p:embeddedFont>
    <p:embeddedFont>
      <p:font typeface="Museo900-Regular" panose="02000000000000000000" pitchFamily="2" charset="0"/>
      <p:bold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0B72"/>
    <a:srgbClr val="E3DEFF"/>
    <a:srgbClr val="E0FF81"/>
    <a:srgbClr val="F4E181"/>
    <a:srgbClr val="047D3F"/>
    <a:srgbClr val="B65DB6"/>
    <a:srgbClr val="D7098A"/>
    <a:srgbClr val="4E0072"/>
    <a:srgbClr val="8F53A1"/>
    <a:srgbClr val="F68D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showGuides="1">
      <p:cViewPr varScale="1">
        <p:scale>
          <a:sx n="107" d="100"/>
          <a:sy n="107" d="100"/>
        </p:scale>
        <p:origin x="1632" y="102"/>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31/10/2017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Unit 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pic>
        <p:nvPicPr>
          <p:cNvPr id="14" name="Picture 13" descr="Arrow Unit 3.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06800" y="4248000"/>
            <a:ext cx="685800" cy="685800"/>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47D3F"/>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27737"/>
            <a:ext cx="0" cy="227068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E0FF8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8" name="Picture 17"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20B72"/>
                </a:solidFill>
                <a:latin typeface="Arial"/>
                <a:cs typeface="Arial"/>
              </a:defRPr>
            </a:lvl2pPr>
            <a:lvl3pPr marL="723900" indent="-279400">
              <a:lnSpc>
                <a:spcPct val="100000"/>
              </a:lnSpc>
              <a:buFont typeface="Arial"/>
              <a:buChar char="•"/>
              <a:defRPr lang="en-US" sz="2000" kern="1200" baseline="0" dirty="0" smtClean="0">
                <a:solidFill>
                  <a:srgbClr val="E3DE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Sensors</a:t>
            </a:r>
            <a:endParaRPr lang="en-US" sz="1200" b="1" baseline="0"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pic>
        <p:nvPicPr>
          <p:cNvPr id="19" name="Picture 18" descr="Logo Unit 3.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0" name="Picture 29"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20B72"/>
                </a:solidFill>
                <a:latin typeface="Arial"/>
                <a:cs typeface="Arial"/>
              </a:defRPr>
            </a:lvl2pPr>
            <a:lvl3pPr marL="723900" indent="-279400">
              <a:lnSpc>
                <a:spcPct val="100000"/>
              </a:lnSpc>
              <a:buFont typeface="Arial"/>
              <a:buChar char="•"/>
              <a:defRPr lang="en-US" sz="2000" kern="1200" baseline="0" dirty="0" smtClean="0">
                <a:solidFill>
                  <a:srgbClr val="E3DE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Sensors</a:t>
            </a:r>
            <a:endParaRPr lang="en-US" sz="1200" b="1" baseline="0"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pic>
        <p:nvPicPr>
          <p:cNvPr id="35" name="Picture 34" descr="Logo Unit 3.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4" name="Picture 23"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25" name="Picture 24"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20B72"/>
                </a:solidFill>
                <a:latin typeface="Arial"/>
                <a:cs typeface="Arial"/>
              </a:defRPr>
            </a:lvl2pPr>
            <a:lvl3pPr marL="723900" indent="-279400">
              <a:lnSpc>
                <a:spcPct val="100000"/>
              </a:lnSpc>
              <a:buFont typeface="Arial"/>
              <a:buChar char="•"/>
              <a:defRPr lang="en-US" sz="2000" kern="1200" baseline="0" dirty="0" smtClean="0">
                <a:solidFill>
                  <a:srgbClr val="E3DE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Sensors</a:t>
            </a:r>
            <a:endParaRPr lang="en-US" sz="1200" b="1" baseline="0"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2" name="Picture 21"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20B72"/>
                </a:solidFill>
                <a:latin typeface="Arial"/>
                <a:cs typeface="Arial"/>
              </a:defRPr>
            </a:lvl2pPr>
            <a:lvl3pPr marL="723900" indent="-279400">
              <a:lnSpc>
                <a:spcPct val="100000"/>
              </a:lnSpc>
              <a:buFont typeface="Arial"/>
              <a:buChar char="•"/>
              <a:defRPr lang="en-US" sz="2000" kern="1200" baseline="0" dirty="0" smtClean="0">
                <a:solidFill>
                  <a:srgbClr val="E3DE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Sensors</a:t>
            </a:r>
            <a:endParaRPr lang="en-US" sz="1200" b="1" baseline="0"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30" name="Picture 29"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Sensors</a:t>
            </a:r>
            <a:endParaRPr lang="en-US" sz="1200" b="1" baseline="0"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pic>
        <p:nvPicPr>
          <p:cNvPr id="35" name="Picture 34" descr="Logo Unit 3.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01545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Sensors</a:t>
            </a:r>
          </a:p>
          <a:p>
            <a:pPr lvl="1"/>
            <a:r>
              <a:rPr lang="en-US" dirty="0"/>
              <a:t>Control Systems with Flowol</a:t>
            </a:r>
          </a:p>
          <a:p>
            <a:pPr lvl="1">
              <a:spcBef>
                <a:spcPts val="2400"/>
              </a:spcBef>
            </a:pPr>
            <a:r>
              <a:rPr lang="en-GB" dirty="0">
                <a:solidFill>
                  <a:srgbClr val="392A73"/>
                </a:solidFill>
              </a:rPr>
              <a:t>3</a:t>
            </a:r>
            <a:r>
              <a:rPr lang="en-US" baseline="30000" dirty="0" err="1">
                <a:solidFill>
                  <a:srgbClr val="392A73"/>
                </a:solidFill>
              </a:rPr>
              <a:t>rd</a:t>
            </a:r>
            <a:r>
              <a:rPr lang="en-US">
                <a:solidFill>
                  <a:srgbClr val="392A73"/>
                </a:solidFill>
              </a:rPr>
              <a:t> Edition</a:t>
            </a:r>
            <a:endParaRPr lang="en-US" dirty="0"/>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81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20B7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lvl="0"/>
            <a:r>
              <a:rPr lang="en-GB" dirty="0">
                <a:solidFill>
                  <a:schemeClr val="bg1"/>
                </a:solidFill>
              </a:rPr>
              <a:t>Identify common types of </a:t>
            </a:r>
            <a:r>
              <a:rPr lang="en-GB" b="1" dirty="0">
                <a:solidFill>
                  <a:schemeClr val="bg1"/>
                </a:solidFill>
              </a:rPr>
              <a:t>sensors</a:t>
            </a:r>
            <a:r>
              <a:rPr lang="en-GB" dirty="0">
                <a:solidFill>
                  <a:schemeClr val="bg1"/>
                </a:solidFill>
              </a:rPr>
              <a:t> used in control systems</a:t>
            </a:r>
          </a:p>
          <a:p>
            <a:pPr lvl="0"/>
            <a:r>
              <a:rPr lang="en-GB" dirty="0">
                <a:solidFill>
                  <a:schemeClr val="bg1"/>
                </a:solidFill>
              </a:rPr>
              <a:t>Use decision symbols in a flowchart</a:t>
            </a:r>
          </a:p>
          <a:p>
            <a:r>
              <a:rPr lang="en-GB" dirty="0">
                <a:solidFill>
                  <a:schemeClr val="bg1"/>
                </a:solidFill>
              </a:rPr>
              <a:t>Develop a control solution for a system that uses multiple sensors</a:t>
            </a:r>
          </a:p>
          <a:p>
            <a:endParaRPr lang="en-GB" dirty="0">
              <a:solidFill>
                <a:schemeClr val="bg1"/>
              </a:solidFill>
            </a:endParaRPr>
          </a:p>
        </p:txBody>
      </p:sp>
      <p:sp>
        <p:nvSpPr>
          <p:cNvPr id="2" name="Text Placeholder 1"/>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34595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0" indent="0" algn="ctr">
              <a:buNone/>
            </a:pPr>
            <a:r>
              <a:rPr lang="en-GB" sz="5400" b="1" dirty="0">
                <a:solidFill>
                  <a:srgbClr val="420B72"/>
                </a:solidFill>
              </a:rPr>
              <a:t>What could you use a computer to control in your home?</a:t>
            </a:r>
          </a:p>
        </p:txBody>
      </p:sp>
    </p:spTree>
    <p:extLst>
      <p:ext uri="{BB962C8B-B14F-4D97-AF65-F5344CB8AC3E}">
        <p14:creationId xmlns:p14="http://schemas.microsoft.com/office/powerpoint/2010/main" val="329915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50419" y="1791881"/>
            <a:ext cx="8436945" cy="5074753"/>
          </a:xfrm>
          <a:prstGeom prst="rect">
            <a:avLst/>
          </a:prstGeom>
        </p:spPr>
      </p:pic>
      <p:sp>
        <p:nvSpPr>
          <p:cNvPr id="2" name="Text Placeholder 1"/>
          <p:cNvSpPr>
            <a:spLocks noGrp="1"/>
          </p:cNvSpPr>
          <p:nvPr>
            <p:ph type="body" sz="quarter" idx="13"/>
          </p:nvPr>
        </p:nvSpPr>
        <p:spPr/>
        <p:txBody>
          <a:bodyPr/>
          <a:lstStyle/>
          <a:p>
            <a:r>
              <a:rPr lang="en-GB" dirty="0"/>
              <a:t>Home automation</a:t>
            </a:r>
          </a:p>
          <a:p>
            <a:endParaRPr lang="en-GB" dirty="0"/>
          </a:p>
        </p:txBody>
      </p:sp>
      <p:pic>
        <p:nvPicPr>
          <p:cNvPr id="5" name="Picture 4" descr="Logo Unit 3.ai">
            <a:extLst>
              <a:ext uri="{FF2B5EF4-FFF2-40B4-BE49-F238E27FC236}">
                <a16:creationId xmlns:a16="http://schemas.microsoft.com/office/drawing/2014/main" id="{C0787D73-EA5A-4CD0-BEA0-066BA3C2B1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364966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Sensors</a:t>
            </a:r>
          </a:p>
        </p:txBody>
      </p:sp>
      <p:sp>
        <p:nvSpPr>
          <p:cNvPr id="3" name="Text Placeholder 2"/>
          <p:cNvSpPr>
            <a:spLocks noGrp="1"/>
          </p:cNvSpPr>
          <p:nvPr>
            <p:ph type="body" sz="quarter" idx="14"/>
          </p:nvPr>
        </p:nvSpPr>
        <p:spPr/>
        <p:txBody>
          <a:bodyPr/>
          <a:lstStyle/>
          <a:p>
            <a:r>
              <a:rPr lang="en-GB" dirty="0"/>
              <a:t>What are these sensors?</a:t>
            </a:r>
          </a:p>
          <a:p>
            <a:r>
              <a:rPr lang="en-GB" dirty="0"/>
              <a:t>What are the inputs?</a:t>
            </a:r>
          </a:p>
          <a:p>
            <a:r>
              <a:rPr lang="en-GB" dirty="0"/>
              <a:t>What are the outputs?</a:t>
            </a:r>
          </a:p>
          <a:p>
            <a:endParaRPr lang="en-GB" dirty="0"/>
          </a:p>
        </p:txBody>
      </p:sp>
      <p:pic>
        <p:nvPicPr>
          <p:cNvPr id="4"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10000" b="95333" l="10000" r="90000">
                        <a14:foregroundMark x1="27625" y1="32167" x2="37625" y2="49500"/>
                      </a14:backgroundRemoval>
                    </a14:imgEffect>
                  </a14:imgLayer>
                </a14:imgProps>
              </a:ext>
              <a:ext uri="{28A0092B-C50C-407E-A947-70E740481C1C}">
                <a14:useLocalDpi xmlns:a14="http://schemas.microsoft.com/office/drawing/2010/main"/>
              </a:ext>
            </a:extLst>
          </a:blip>
          <a:srcRect/>
          <a:stretch>
            <a:fillRect/>
          </a:stretch>
        </p:blipFill>
        <p:spPr bwMode="auto">
          <a:xfrm>
            <a:off x="5677086" y="1124744"/>
            <a:ext cx="345638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pi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223" y="3673487"/>
            <a:ext cx="1584176" cy="2376264"/>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22001" y="3717032"/>
            <a:ext cx="214312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04579" y="3928439"/>
            <a:ext cx="2290013" cy="1866359"/>
          </a:xfrm>
          <a:prstGeom prst="rect">
            <a:avLst/>
          </a:prstGeom>
        </p:spPr>
      </p:pic>
    </p:spTree>
    <p:extLst>
      <p:ext uri="{BB962C8B-B14F-4D97-AF65-F5344CB8AC3E}">
        <p14:creationId xmlns:p14="http://schemas.microsoft.com/office/powerpoint/2010/main" val="212143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Decision symbol</a:t>
            </a:r>
          </a:p>
        </p:txBody>
      </p:sp>
      <p:sp>
        <p:nvSpPr>
          <p:cNvPr id="3" name="Text Placeholder 2"/>
          <p:cNvSpPr>
            <a:spLocks noGrp="1"/>
          </p:cNvSpPr>
          <p:nvPr>
            <p:ph type="body" sz="quarter" idx="14"/>
          </p:nvPr>
        </p:nvSpPr>
        <p:spPr/>
        <p:txBody>
          <a:bodyPr/>
          <a:lstStyle/>
          <a:p>
            <a:pPr marL="271463" lvl="4" indent="-271463">
              <a:spcBef>
                <a:spcPts val="0"/>
              </a:spcBef>
              <a:spcAft>
                <a:spcPts val="1400"/>
              </a:spcAft>
              <a:buFont typeface="Arial"/>
              <a:buChar char="•"/>
            </a:pPr>
            <a:r>
              <a:rPr lang="en-GB" sz="2500" dirty="0">
                <a:solidFill>
                  <a:prstClr val="black"/>
                </a:solidFill>
                <a:latin typeface="Arial" panose="020B0604020202020204" pitchFamily="34" charset="0"/>
                <a:cs typeface="Arial" panose="020B0604020202020204" pitchFamily="34" charset="0"/>
              </a:rPr>
              <a:t>This symbol is used when a question must be asked to decide what to do next</a:t>
            </a:r>
          </a:p>
          <a:p>
            <a:endParaRPr lang="en-GB" dirty="0"/>
          </a:p>
        </p:txBody>
      </p:sp>
      <p:sp>
        <p:nvSpPr>
          <p:cNvPr id="4" name="Content Placeholder 2"/>
          <p:cNvSpPr txBox="1">
            <a:spLocks/>
          </p:cNvSpPr>
          <p:nvPr/>
        </p:nvSpPr>
        <p:spPr>
          <a:xfrm>
            <a:off x="631768" y="2697598"/>
            <a:ext cx="2999953" cy="308870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23900" lvl="1" indent="-279400">
              <a:spcBef>
                <a:spcPts val="0"/>
              </a:spcBef>
              <a:spcAft>
                <a:spcPts val="1200"/>
              </a:spcAft>
              <a:buFont typeface="Arial"/>
              <a:buChar char="•"/>
            </a:pPr>
            <a:r>
              <a:rPr lang="en-GB" sz="2000" dirty="0">
                <a:solidFill>
                  <a:srgbClr val="420B72"/>
                </a:solidFill>
                <a:latin typeface="Arial"/>
                <a:cs typeface="Arial"/>
              </a:rPr>
              <a:t>Decision symbols have one </a:t>
            </a:r>
            <a:r>
              <a:rPr lang="en-GB" sz="2000" b="1" dirty="0">
                <a:solidFill>
                  <a:srgbClr val="FF0000"/>
                </a:solidFill>
                <a:latin typeface="Arial"/>
                <a:cs typeface="Arial"/>
              </a:rPr>
              <a:t>YES</a:t>
            </a:r>
            <a:r>
              <a:rPr lang="en-GB" sz="2000" dirty="0">
                <a:solidFill>
                  <a:srgbClr val="420B72"/>
                </a:solidFill>
                <a:latin typeface="Arial"/>
                <a:cs typeface="Arial"/>
              </a:rPr>
              <a:t> and one </a:t>
            </a:r>
            <a:r>
              <a:rPr lang="en-GB" sz="2000" b="1" dirty="0">
                <a:solidFill>
                  <a:srgbClr val="FF0000"/>
                </a:solidFill>
                <a:latin typeface="Arial"/>
                <a:cs typeface="Arial"/>
              </a:rPr>
              <a:t>NO</a:t>
            </a:r>
            <a:r>
              <a:rPr lang="en-GB" sz="2000" dirty="0">
                <a:solidFill>
                  <a:srgbClr val="420B72"/>
                </a:solidFill>
                <a:latin typeface="Arial"/>
                <a:cs typeface="Arial"/>
              </a:rPr>
              <a:t> arrow going out of them to show what must happen next, depending on the answer to the question</a:t>
            </a:r>
          </a:p>
        </p:txBody>
      </p:sp>
      <p:grpSp>
        <p:nvGrpSpPr>
          <p:cNvPr id="5" name="Group 4"/>
          <p:cNvGrpSpPr/>
          <p:nvPr/>
        </p:nvGrpSpPr>
        <p:grpSpPr>
          <a:xfrm>
            <a:off x="4057510" y="2843268"/>
            <a:ext cx="4296282" cy="3068996"/>
            <a:chOff x="5954062" y="2942088"/>
            <a:chExt cx="4296282" cy="3068996"/>
          </a:xfrm>
        </p:grpSpPr>
        <p:grpSp>
          <p:nvGrpSpPr>
            <p:cNvPr id="6" name="Group 5"/>
            <p:cNvGrpSpPr/>
            <p:nvPr/>
          </p:nvGrpSpPr>
          <p:grpSpPr>
            <a:xfrm>
              <a:off x="5954062" y="2942088"/>
              <a:ext cx="4296282" cy="3068996"/>
              <a:chOff x="5475666" y="3086104"/>
              <a:chExt cx="4296282" cy="3068996"/>
            </a:xfrm>
          </p:grpSpPr>
          <p:sp>
            <p:nvSpPr>
              <p:cNvPr id="9" name="Flowchart: Decision 8"/>
              <p:cNvSpPr/>
              <p:nvPr/>
            </p:nvSpPr>
            <p:spPr>
              <a:xfrm>
                <a:off x="5832140" y="3977632"/>
                <a:ext cx="2088232" cy="1008112"/>
              </a:xfrm>
              <a:prstGeom prst="flowChartDecisi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0" name="TextBox 9"/>
              <p:cNvSpPr txBox="1"/>
              <p:nvPr/>
            </p:nvSpPr>
            <p:spPr>
              <a:xfrm>
                <a:off x="5821796" y="4306746"/>
                <a:ext cx="2134580"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Is there smoke?</a:t>
                </a:r>
                <a:endParaRPr lang="en-GB" sz="1600" dirty="0">
                  <a:latin typeface="Arial" panose="020B0604020202020204" pitchFamily="34" charset="0"/>
                  <a:cs typeface="Arial" panose="020B0604020202020204" pitchFamily="34" charset="0"/>
                </a:endParaRPr>
              </a:p>
            </p:txBody>
          </p:sp>
          <p:cxnSp>
            <p:nvCxnSpPr>
              <p:cNvPr id="11" name="Straight Arrow Connector 10"/>
              <p:cNvCxnSpPr/>
              <p:nvPr/>
            </p:nvCxnSpPr>
            <p:spPr>
              <a:xfrm flipV="1">
                <a:off x="7911228" y="4481687"/>
                <a:ext cx="360040"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Terminator 11"/>
              <p:cNvSpPr/>
              <p:nvPr/>
            </p:nvSpPr>
            <p:spPr>
              <a:xfrm>
                <a:off x="6012160" y="3086104"/>
                <a:ext cx="1728192" cy="504056"/>
              </a:xfrm>
              <a:prstGeom prst="flowChartTerminator">
                <a:avLst/>
              </a:prstGeom>
              <a:noFill/>
              <a:ln>
                <a:solidFill>
                  <a:srgbClr val="001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Start</a:t>
                </a:r>
              </a:p>
            </p:txBody>
          </p:sp>
          <p:sp>
            <p:nvSpPr>
              <p:cNvPr id="13" name="Rectangle 12"/>
              <p:cNvSpPr/>
              <p:nvPr/>
            </p:nvSpPr>
            <p:spPr>
              <a:xfrm>
                <a:off x="6123589" y="5207156"/>
                <a:ext cx="1512168" cy="713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Turn alarm on</a:t>
                </a:r>
                <a:endParaRPr lang="en-GB" sz="1600" dirty="0">
                  <a:solidFill>
                    <a:schemeClr val="tx1"/>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a:off x="6873984" y="3601768"/>
                <a:ext cx="0" cy="3624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83128" y="4985744"/>
                <a:ext cx="0" cy="2160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873984" y="5938992"/>
                <a:ext cx="0" cy="216024"/>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75666" y="6155100"/>
                <a:ext cx="1400492"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259780" y="4104504"/>
                <a:ext cx="1512168" cy="713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Turn alarm off</a:t>
                </a:r>
                <a:endParaRPr lang="en-GB" sz="1600" dirty="0">
                  <a:solidFill>
                    <a:schemeClr val="tx1"/>
                  </a:solidFill>
                  <a:latin typeface="Arial" panose="020B0604020202020204" pitchFamily="34" charset="0"/>
                  <a:cs typeface="Arial" panose="020B0604020202020204" pitchFamily="34" charset="0"/>
                </a:endParaRPr>
              </a:p>
            </p:txBody>
          </p:sp>
          <p:cxnSp>
            <p:nvCxnSpPr>
              <p:cNvPr id="19" name="Straight Arrow Connector 18"/>
              <p:cNvCxnSpPr/>
              <p:nvPr/>
            </p:nvCxnSpPr>
            <p:spPr>
              <a:xfrm>
                <a:off x="9044011" y="3829936"/>
                <a:ext cx="0" cy="255839"/>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91448" y="3836653"/>
                <a:ext cx="2148323" cy="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88545" y="4492340"/>
                <a:ext cx="0" cy="1647991"/>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88545" y="4493511"/>
                <a:ext cx="360040"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7380868" y="4731852"/>
              <a:ext cx="537198" cy="338554"/>
            </a:xfrm>
            <a:prstGeom prst="rect">
              <a:avLst/>
            </a:prstGeom>
            <a:noFill/>
          </p:spPr>
          <p:txBody>
            <a:bodyPr wrap="none" rtlCol="0">
              <a:spAutoFit/>
            </a:bodyPr>
            <a:lstStyle/>
            <a:p>
              <a:r>
                <a:rPr lang="en-GB" sz="1600" b="1" dirty="0">
                  <a:solidFill>
                    <a:srgbClr val="FF0000"/>
                  </a:solidFill>
                  <a:latin typeface="Arial" panose="020B0604020202020204" pitchFamily="34" charset="0"/>
                  <a:cs typeface="Arial" panose="020B0604020202020204" pitchFamily="34" charset="0"/>
                </a:rPr>
                <a:t>Yes</a:t>
              </a:r>
            </a:p>
          </p:txBody>
        </p:sp>
        <p:sp>
          <p:nvSpPr>
            <p:cNvPr id="8" name="TextBox 7"/>
            <p:cNvSpPr txBox="1"/>
            <p:nvPr/>
          </p:nvSpPr>
          <p:spPr>
            <a:xfrm>
              <a:off x="8279840" y="3960488"/>
              <a:ext cx="457176" cy="338554"/>
            </a:xfrm>
            <a:prstGeom prst="rect">
              <a:avLst/>
            </a:prstGeom>
            <a:noFill/>
          </p:spPr>
          <p:txBody>
            <a:bodyPr wrap="none" rtlCol="0">
              <a:spAutoFit/>
            </a:bodyPr>
            <a:lstStyle/>
            <a:p>
              <a:r>
                <a:rPr lang="en-GB" sz="1600" b="1" dirty="0">
                  <a:solidFill>
                    <a:srgbClr val="FF0000"/>
                  </a:solidFill>
                  <a:latin typeface="Arial" panose="020B0604020202020204" pitchFamily="34" charset="0"/>
                  <a:cs typeface="Arial" panose="020B0604020202020204" pitchFamily="34" charset="0"/>
                </a:rPr>
                <a:t>No</a:t>
              </a:r>
            </a:p>
          </p:txBody>
        </p:sp>
      </p:grpSp>
    </p:spTree>
    <p:extLst>
      <p:ext uri="{BB962C8B-B14F-4D97-AF65-F5344CB8AC3E}">
        <p14:creationId xmlns:p14="http://schemas.microsoft.com/office/powerpoint/2010/main" val="196030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 y="655454"/>
            <a:ext cx="9144000" cy="6202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75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26926" y="906233"/>
            <a:ext cx="8162026" cy="670772"/>
          </a:xfrm>
        </p:spPr>
        <p:txBody>
          <a:bodyPr/>
          <a:lstStyle/>
          <a:p>
            <a:r>
              <a:rPr lang="en-GB" dirty="0"/>
              <a:t>Home automation control tasks:</a:t>
            </a:r>
          </a:p>
        </p:txBody>
      </p:sp>
      <p:graphicFrame>
        <p:nvGraphicFramePr>
          <p:cNvPr id="4" name="Content Placeholder 5"/>
          <p:cNvGraphicFramePr>
            <a:graphicFrameLocks/>
          </p:cNvGraphicFramePr>
          <p:nvPr>
            <p:extLst>
              <p:ext uri="{D42A27DB-BD31-4B8C-83A1-F6EECF244321}">
                <p14:modId xmlns:p14="http://schemas.microsoft.com/office/powerpoint/2010/main" val="4063705954"/>
              </p:ext>
            </p:extLst>
          </p:nvPr>
        </p:nvGraphicFramePr>
        <p:xfrm>
          <a:off x="705393" y="1611841"/>
          <a:ext cx="7823855" cy="4526032"/>
        </p:xfrm>
        <a:graphic>
          <a:graphicData uri="http://schemas.openxmlformats.org/drawingml/2006/table">
            <a:tbl>
              <a:tblPr firstRow="1" bandRow="1">
                <a:tableStyleId>{16D9F66E-5EB9-4882-86FB-DCBF35E3C3E4}</a:tableStyleId>
              </a:tblPr>
              <a:tblGrid>
                <a:gridCol w="636859">
                  <a:extLst>
                    <a:ext uri="{9D8B030D-6E8A-4147-A177-3AD203B41FA5}">
                      <a16:colId xmlns:a16="http://schemas.microsoft.com/office/drawing/2014/main" val="20000"/>
                    </a:ext>
                  </a:extLst>
                </a:gridCol>
                <a:gridCol w="7186996">
                  <a:extLst>
                    <a:ext uri="{9D8B030D-6E8A-4147-A177-3AD203B41FA5}">
                      <a16:colId xmlns:a16="http://schemas.microsoft.com/office/drawing/2014/main" val="20001"/>
                    </a:ext>
                  </a:extLst>
                </a:gridCol>
              </a:tblGrid>
              <a:tr h="769137">
                <a:tc>
                  <a:txBody>
                    <a:bodyPr/>
                    <a:lstStyle/>
                    <a:p>
                      <a:pPr algn="ctr"/>
                      <a:r>
                        <a:rPr lang="en-US" sz="2000" b="0" dirty="0">
                          <a:latin typeface="Arial" panose="020B0604020202020204" pitchFamily="34" charset="0"/>
                          <a:cs typeface="Arial" panose="020B0604020202020204" pitchFamily="34" charset="0"/>
                        </a:rPr>
                        <a:t>1</a:t>
                      </a:r>
                    </a:p>
                  </a:txBody>
                  <a:tcPr marL="97677" marR="97677" anchor="ctr">
                    <a:lnL w="28575" cap="flat" cmpd="sng" algn="ctr">
                      <a:solidFill>
                        <a:srgbClr val="420B72"/>
                      </a:solidFill>
                      <a:prstDash val="solid"/>
                      <a:round/>
                      <a:headEnd type="none" w="med" len="med"/>
                      <a:tailEnd type="none" w="med" len="med"/>
                    </a:lnL>
                    <a:lnR w="28575" cap="flat" cmpd="sng" algn="ctr">
                      <a:solidFill>
                        <a:srgbClr val="420B72"/>
                      </a:solidFill>
                      <a:prstDash val="solid"/>
                      <a:round/>
                      <a:headEnd type="none" w="med" len="med"/>
                      <a:tailEnd type="none" w="med" len="med"/>
                    </a:lnR>
                    <a:lnT w="28575" cap="flat" cmpd="sng" algn="ctr">
                      <a:solidFill>
                        <a:srgbClr val="420B72"/>
                      </a:solidFill>
                      <a:prstDash val="solid"/>
                      <a:round/>
                      <a:headEnd type="none" w="med" len="med"/>
                      <a:tailEnd type="none" w="med" len="med"/>
                    </a:lnT>
                    <a:lnB w="28575" cap="flat" cmpd="sng" algn="ctr">
                      <a:solidFill>
                        <a:srgbClr val="420B7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dirty="0">
                          <a:latin typeface="Arial" panose="020B0604020202020204" pitchFamily="34" charset="0"/>
                          <a:cs typeface="Arial" panose="020B0604020202020204" pitchFamily="34" charset="0"/>
                        </a:rPr>
                        <a:t>Turn the living room fan on when the temperature is above 23</a:t>
                      </a:r>
                      <a:r>
                        <a:rPr lang="en-GB" sz="2000" b="1" kern="1200" dirty="0">
                          <a:solidFill>
                            <a:schemeClr val="dk1"/>
                          </a:solidFill>
                          <a:effectLst/>
                          <a:latin typeface="Arial" panose="020B0604020202020204" pitchFamily="34" charset="0"/>
                          <a:ea typeface="+mn-ea"/>
                          <a:cs typeface="Arial" panose="020B0604020202020204" pitchFamily="34" charset="0"/>
                        </a:rPr>
                        <a:t>°</a:t>
                      </a:r>
                      <a:r>
                        <a:rPr lang="en-GB" sz="2000" b="0" kern="1200" dirty="0">
                          <a:solidFill>
                            <a:schemeClr val="dk1"/>
                          </a:solidFill>
                          <a:effectLst/>
                          <a:latin typeface="Arial" panose="020B0604020202020204" pitchFamily="34" charset="0"/>
                          <a:ea typeface="+mn-ea"/>
                          <a:cs typeface="Arial" panose="020B0604020202020204" pitchFamily="34" charset="0"/>
                        </a:rPr>
                        <a:t>C</a:t>
                      </a:r>
                      <a:endParaRPr lang="en-GB" sz="2000" b="0" dirty="0">
                        <a:latin typeface="Arial" panose="020B0604020202020204" pitchFamily="34" charset="0"/>
                        <a:cs typeface="Arial" panose="020B0604020202020204" pitchFamily="34" charset="0"/>
                      </a:endParaRPr>
                    </a:p>
                  </a:txBody>
                  <a:tcPr marL="97677" marR="97677" anchor="ctr">
                    <a:lnL w="28575" cap="flat" cmpd="sng" algn="ctr">
                      <a:solidFill>
                        <a:srgbClr val="420B72"/>
                      </a:solidFill>
                      <a:prstDash val="solid"/>
                      <a:round/>
                      <a:headEnd type="none" w="med" len="med"/>
                      <a:tailEnd type="none" w="med" len="med"/>
                    </a:lnL>
                    <a:lnR w="28575" cap="flat" cmpd="sng" algn="ctr">
                      <a:solidFill>
                        <a:srgbClr val="420B72"/>
                      </a:solidFill>
                      <a:prstDash val="solid"/>
                      <a:round/>
                      <a:headEnd type="none" w="med" len="med"/>
                      <a:tailEnd type="none" w="med" len="med"/>
                    </a:lnR>
                    <a:lnT w="28575" cap="flat" cmpd="sng" algn="ctr">
                      <a:solidFill>
                        <a:srgbClr val="420B72"/>
                      </a:solidFill>
                      <a:prstDash val="solid"/>
                      <a:round/>
                      <a:headEnd type="none" w="med" len="med"/>
                      <a:tailEnd type="none" w="med" len="med"/>
                    </a:lnT>
                    <a:lnB w="28575" cap="flat" cmpd="sng" algn="ctr">
                      <a:solidFill>
                        <a:srgbClr val="420B72"/>
                      </a:solidFill>
                      <a:prstDash val="solid"/>
                      <a:round/>
                      <a:headEnd type="none" w="med" len="med"/>
                      <a:tailEnd type="none" w="med" len="med"/>
                    </a:lnB>
                    <a:noFill/>
                  </a:tcPr>
                </a:tc>
                <a:extLst>
                  <a:ext uri="{0D108BD9-81ED-4DB2-BD59-A6C34878D82A}">
                    <a16:rowId xmlns:a16="http://schemas.microsoft.com/office/drawing/2014/main" val="10000"/>
                  </a:ext>
                </a:extLst>
              </a:tr>
              <a:tr h="769137">
                <a:tc>
                  <a:txBody>
                    <a:bodyPr/>
                    <a:lstStyle/>
                    <a:p>
                      <a:pPr algn="ctr"/>
                      <a:r>
                        <a:rPr lang="en-US" sz="2000" dirty="0">
                          <a:latin typeface="Arial" panose="020B0604020202020204" pitchFamily="34" charset="0"/>
                          <a:cs typeface="Arial" panose="020B0604020202020204" pitchFamily="34" charset="0"/>
                        </a:rPr>
                        <a:t>2</a:t>
                      </a:r>
                      <a:endParaRPr lang="en-US" sz="2000" b="1" dirty="0">
                        <a:latin typeface="Arial" panose="020B0604020202020204" pitchFamily="34" charset="0"/>
                        <a:cs typeface="Arial" panose="020B0604020202020204" pitchFamily="34" charset="0"/>
                      </a:endParaRPr>
                    </a:p>
                  </a:txBody>
                  <a:tcPr marL="97677" marR="97677" anchor="ctr">
                    <a:lnL w="28575" cap="flat" cmpd="sng" algn="ctr">
                      <a:solidFill>
                        <a:srgbClr val="420B72"/>
                      </a:solidFill>
                      <a:prstDash val="solid"/>
                      <a:round/>
                      <a:headEnd type="none" w="med" len="med"/>
                      <a:tailEnd type="none" w="med" len="med"/>
                    </a:lnL>
                    <a:lnR w="28575" cap="flat" cmpd="sng" algn="ctr">
                      <a:solidFill>
                        <a:srgbClr val="420B72"/>
                      </a:solidFill>
                      <a:prstDash val="solid"/>
                      <a:round/>
                      <a:headEnd type="none" w="med" len="med"/>
                      <a:tailEnd type="none" w="med" len="med"/>
                    </a:lnR>
                    <a:lnT w="28575" cap="flat" cmpd="sng" algn="ctr">
                      <a:solidFill>
                        <a:srgbClr val="420B72"/>
                      </a:solidFill>
                      <a:prstDash val="solid"/>
                      <a:round/>
                      <a:headEnd type="none" w="med" len="med"/>
                      <a:tailEnd type="none" w="med" len="med"/>
                    </a:lnT>
                    <a:lnB w="28575" cap="flat" cmpd="sng" algn="ctr">
                      <a:solidFill>
                        <a:srgbClr val="420B7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Turn the living room fire on when the temperature is below 17</a:t>
                      </a:r>
                      <a:r>
                        <a:rPr lang="en-GB" sz="2000" b="1" kern="1200" dirty="0">
                          <a:solidFill>
                            <a:schemeClr val="dk1"/>
                          </a:solidFill>
                          <a:effectLst/>
                          <a:latin typeface="Arial" panose="020B0604020202020204" pitchFamily="34" charset="0"/>
                          <a:ea typeface="+mn-ea"/>
                          <a:cs typeface="Arial" panose="020B0604020202020204" pitchFamily="34" charset="0"/>
                        </a:rPr>
                        <a:t>°</a:t>
                      </a:r>
                      <a:r>
                        <a:rPr lang="en-GB" sz="2000" kern="1200" dirty="0">
                          <a:solidFill>
                            <a:schemeClr val="dk1"/>
                          </a:solidFill>
                          <a:effectLst/>
                          <a:latin typeface="Arial" panose="020B0604020202020204" pitchFamily="34" charset="0"/>
                          <a:ea typeface="+mn-ea"/>
                          <a:cs typeface="Arial" panose="020B0604020202020204" pitchFamily="34" charset="0"/>
                        </a:rPr>
                        <a:t>C</a:t>
                      </a:r>
                      <a:endParaRPr lang="en-GB" sz="2000" b="1" dirty="0">
                        <a:latin typeface="Arial" panose="020B0604020202020204" pitchFamily="34" charset="0"/>
                        <a:cs typeface="Arial" panose="020B0604020202020204" pitchFamily="34" charset="0"/>
                      </a:endParaRPr>
                    </a:p>
                  </a:txBody>
                  <a:tcPr marL="97677" marR="97677" anchor="ctr">
                    <a:lnL w="28575" cap="flat" cmpd="sng" algn="ctr">
                      <a:solidFill>
                        <a:srgbClr val="420B72"/>
                      </a:solidFill>
                      <a:prstDash val="solid"/>
                      <a:round/>
                      <a:headEnd type="none" w="med" len="med"/>
                      <a:tailEnd type="none" w="med" len="med"/>
                    </a:lnL>
                    <a:lnR w="28575" cap="flat" cmpd="sng" algn="ctr">
                      <a:solidFill>
                        <a:srgbClr val="420B72"/>
                      </a:solidFill>
                      <a:prstDash val="solid"/>
                      <a:round/>
                      <a:headEnd type="none" w="med" len="med"/>
                      <a:tailEnd type="none" w="med" len="med"/>
                    </a:lnR>
                    <a:lnT w="28575" cap="flat" cmpd="sng" algn="ctr">
                      <a:solidFill>
                        <a:srgbClr val="420B72"/>
                      </a:solidFill>
                      <a:prstDash val="solid"/>
                      <a:round/>
                      <a:headEnd type="none" w="med" len="med"/>
                      <a:tailEnd type="none" w="med" len="med"/>
                    </a:lnT>
                    <a:lnB w="28575" cap="flat" cmpd="sng" algn="ctr">
                      <a:solidFill>
                        <a:srgbClr val="420B72"/>
                      </a:solidFill>
                      <a:prstDash val="solid"/>
                      <a:round/>
                      <a:headEnd type="none" w="med" len="med"/>
                      <a:tailEnd type="none" w="med" len="med"/>
                    </a:lnB>
                    <a:noFill/>
                  </a:tcPr>
                </a:tc>
                <a:extLst>
                  <a:ext uri="{0D108BD9-81ED-4DB2-BD59-A6C34878D82A}">
                    <a16:rowId xmlns:a16="http://schemas.microsoft.com/office/drawing/2014/main" val="10001"/>
                  </a:ext>
                </a:extLst>
              </a:tr>
              <a:tr h="763794">
                <a:tc>
                  <a:txBody>
                    <a:bodyPr/>
                    <a:lstStyle/>
                    <a:p>
                      <a:pPr algn="ctr"/>
                      <a:r>
                        <a:rPr lang="en-US" sz="2000" dirty="0">
                          <a:latin typeface="Arial" panose="020B0604020202020204" pitchFamily="34" charset="0"/>
                          <a:cs typeface="Arial" panose="020B0604020202020204" pitchFamily="34" charset="0"/>
                        </a:rPr>
                        <a:t>3</a:t>
                      </a:r>
                      <a:endParaRPr lang="en-US" sz="2000" b="1" dirty="0">
                        <a:latin typeface="Arial" panose="020B0604020202020204" pitchFamily="34" charset="0"/>
                        <a:cs typeface="Arial" panose="020B0604020202020204" pitchFamily="34" charset="0"/>
                      </a:endParaRPr>
                    </a:p>
                  </a:txBody>
                  <a:tcPr marL="97677" marR="97677" anchor="ctr">
                    <a:lnL w="28575" cap="flat" cmpd="sng" algn="ctr">
                      <a:solidFill>
                        <a:srgbClr val="420B72"/>
                      </a:solidFill>
                      <a:prstDash val="solid"/>
                      <a:round/>
                      <a:headEnd type="none" w="med" len="med"/>
                      <a:tailEnd type="none" w="med" len="med"/>
                    </a:lnL>
                    <a:lnR w="28575" cap="flat" cmpd="sng" algn="ctr">
                      <a:solidFill>
                        <a:srgbClr val="420B72"/>
                      </a:solidFill>
                      <a:prstDash val="solid"/>
                      <a:round/>
                      <a:headEnd type="none" w="med" len="med"/>
                      <a:tailEnd type="none" w="med" len="med"/>
                    </a:lnR>
                    <a:lnT w="28575" cap="flat" cmpd="sng" algn="ctr">
                      <a:solidFill>
                        <a:srgbClr val="420B72"/>
                      </a:solidFill>
                      <a:prstDash val="solid"/>
                      <a:round/>
                      <a:headEnd type="none" w="med" len="med"/>
                      <a:tailEnd type="none" w="med" len="med"/>
                    </a:lnT>
                    <a:lnB w="28575" cap="flat" cmpd="sng" algn="ctr">
                      <a:solidFill>
                        <a:srgbClr val="420B7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Turn the living room lamp on when the light level is below 20</a:t>
                      </a:r>
                      <a:endParaRPr lang="en-GB" sz="2000" b="1" dirty="0">
                        <a:latin typeface="Arial" panose="020B0604020202020204" pitchFamily="34" charset="0"/>
                        <a:cs typeface="Arial" panose="020B0604020202020204" pitchFamily="34" charset="0"/>
                      </a:endParaRPr>
                    </a:p>
                  </a:txBody>
                  <a:tcPr marL="97677" marR="97677" anchor="ctr">
                    <a:lnL w="28575" cap="flat" cmpd="sng" algn="ctr">
                      <a:solidFill>
                        <a:srgbClr val="420B72"/>
                      </a:solidFill>
                      <a:prstDash val="solid"/>
                      <a:round/>
                      <a:headEnd type="none" w="med" len="med"/>
                      <a:tailEnd type="none" w="med" len="med"/>
                    </a:lnL>
                    <a:lnR w="28575" cap="flat" cmpd="sng" algn="ctr">
                      <a:solidFill>
                        <a:srgbClr val="420B72"/>
                      </a:solidFill>
                      <a:prstDash val="solid"/>
                      <a:round/>
                      <a:headEnd type="none" w="med" len="med"/>
                      <a:tailEnd type="none" w="med" len="med"/>
                    </a:lnR>
                    <a:lnT w="28575" cap="flat" cmpd="sng" algn="ctr">
                      <a:solidFill>
                        <a:srgbClr val="420B72"/>
                      </a:solidFill>
                      <a:prstDash val="solid"/>
                      <a:round/>
                      <a:headEnd type="none" w="med" len="med"/>
                      <a:tailEnd type="none" w="med" len="med"/>
                    </a:lnT>
                    <a:lnB w="28575" cap="flat" cmpd="sng" algn="ctr">
                      <a:solidFill>
                        <a:srgbClr val="420B72"/>
                      </a:solidFill>
                      <a:prstDash val="solid"/>
                      <a:round/>
                      <a:headEnd type="none" w="med" len="med"/>
                      <a:tailEnd type="none" w="med" len="med"/>
                    </a:lnB>
                    <a:noFill/>
                  </a:tcPr>
                </a:tc>
                <a:extLst>
                  <a:ext uri="{0D108BD9-81ED-4DB2-BD59-A6C34878D82A}">
                    <a16:rowId xmlns:a16="http://schemas.microsoft.com/office/drawing/2014/main" val="10002"/>
                  </a:ext>
                </a:extLst>
              </a:tr>
              <a:tr h="617768">
                <a:tc>
                  <a:txBody>
                    <a:bodyPr/>
                    <a:lstStyle/>
                    <a:p>
                      <a:pPr algn="ctr"/>
                      <a:r>
                        <a:rPr lang="en-US" sz="2000" dirty="0">
                          <a:latin typeface="Arial" panose="020B0604020202020204" pitchFamily="34" charset="0"/>
                          <a:cs typeface="Arial" panose="020B0604020202020204" pitchFamily="34" charset="0"/>
                        </a:rPr>
                        <a:t>4</a:t>
                      </a:r>
                      <a:endParaRPr lang="en-US" sz="2000" b="1" dirty="0">
                        <a:latin typeface="Arial" panose="020B0604020202020204" pitchFamily="34" charset="0"/>
                        <a:cs typeface="Arial" panose="020B0604020202020204" pitchFamily="34" charset="0"/>
                      </a:endParaRPr>
                    </a:p>
                  </a:txBody>
                  <a:tcPr marL="97677" marR="97677" anchor="ctr">
                    <a:lnL w="28575" cap="flat" cmpd="sng" algn="ctr">
                      <a:solidFill>
                        <a:srgbClr val="420B72"/>
                      </a:solidFill>
                      <a:prstDash val="solid"/>
                      <a:round/>
                      <a:headEnd type="none" w="med" len="med"/>
                      <a:tailEnd type="none" w="med" len="med"/>
                    </a:lnL>
                    <a:lnR w="28575" cap="flat" cmpd="sng" algn="ctr">
                      <a:solidFill>
                        <a:srgbClr val="420B72"/>
                      </a:solidFill>
                      <a:prstDash val="solid"/>
                      <a:round/>
                      <a:headEnd type="none" w="med" len="med"/>
                      <a:tailEnd type="none" w="med" len="med"/>
                    </a:lnR>
                    <a:lnT w="28575" cap="flat" cmpd="sng" algn="ctr">
                      <a:solidFill>
                        <a:srgbClr val="420B72"/>
                      </a:solidFill>
                      <a:prstDash val="solid"/>
                      <a:round/>
                      <a:headEnd type="none" w="med" len="med"/>
                      <a:tailEnd type="none" w="med" len="med"/>
                    </a:lnT>
                    <a:lnB w="28575" cap="flat" cmpd="sng" algn="ctr">
                      <a:solidFill>
                        <a:srgbClr val="420B7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Ring the doorbell when the door switch is pressed</a:t>
                      </a:r>
                      <a:endParaRPr lang="en-GB" sz="2000" b="1" dirty="0">
                        <a:latin typeface="Arial" panose="020B0604020202020204" pitchFamily="34" charset="0"/>
                        <a:cs typeface="Arial" panose="020B0604020202020204" pitchFamily="34" charset="0"/>
                      </a:endParaRPr>
                    </a:p>
                  </a:txBody>
                  <a:tcPr marL="97677" marR="97677" anchor="ctr">
                    <a:lnL w="28575" cap="flat" cmpd="sng" algn="ctr">
                      <a:solidFill>
                        <a:srgbClr val="420B72"/>
                      </a:solidFill>
                      <a:prstDash val="solid"/>
                      <a:round/>
                      <a:headEnd type="none" w="med" len="med"/>
                      <a:tailEnd type="none" w="med" len="med"/>
                    </a:lnL>
                    <a:lnR w="28575" cap="flat" cmpd="sng" algn="ctr">
                      <a:solidFill>
                        <a:srgbClr val="420B72"/>
                      </a:solidFill>
                      <a:prstDash val="solid"/>
                      <a:round/>
                      <a:headEnd type="none" w="med" len="med"/>
                      <a:tailEnd type="none" w="med" len="med"/>
                    </a:lnR>
                    <a:lnT w="28575" cap="flat" cmpd="sng" algn="ctr">
                      <a:solidFill>
                        <a:srgbClr val="420B72"/>
                      </a:solidFill>
                      <a:prstDash val="solid"/>
                      <a:round/>
                      <a:headEnd type="none" w="med" len="med"/>
                      <a:tailEnd type="none" w="med" len="med"/>
                    </a:lnT>
                    <a:lnB w="28575" cap="flat" cmpd="sng" algn="ctr">
                      <a:solidFill>
                        <a:srgbClr val="420B72"/>
                      </a:solidFill>
                      <a:prstDash val="solid"/>
                      <a:round/>
                      <a:headEnd type="none" w="med" len="med"/>
                      <a:tailEnd type="none" w="med" len="med"/>
                    </a:lnB>
                    <a:noFill/>
                  </a:tcPr>
                </a:tc>
                <a:extLst>
                  <a:ext uri="{0D108BD9-81ED-4DB2-BD59-A6C34878D82A}">
                    <a16:rowId xmlns:a16="http://schemas.microsoft.com/office/drawing/2014/main" val="10003"/>
                  </a:ext>
                </a:extLst>
              </a:tr>
              <a:tr h="803098">
                <a:tc>
                  <a:txBody>
                    <a:bodyPr/>
                    <a:lstStyle/>
                    <a:p>
                      <a:pPr algn="ctr"/>
                      <a:r>
                        <a:rPr lang="en-US" sz="2000" dirty="0">
                          <a:latin typeface="Arial" panose="020B0604020202020204" pitchFamily="34" charset="0"/>
                          <a:cs typeface="Arial" panose="020B0604020202020204" pitchFamily="34" charset="0"/>
                        </a:rPr>
                        <a:t>5</a:t>
                      </a:r>
                      <a:endParaRPr lang="en-US" sz="2000" b="1" dirty="0">
                        <a:latin typeface="Arial" panose="020B0604020202020204" pitchFamily="34" charset="0"/>
                        <a:cs typeface="Arial" panose="020B0604020202020204" pitchFamily="34" charset="0"/>
                      </a:endParaRPr>
                    </a:p>
                  </a:txBody>
                  <a:tcPr marL="97677" marR="97677" anchor="ctr">
                    <a:lnL w="28575" cap="flat" cmpd="sng" algn="ctr">
                      <a:solidFill>
                        <a:srgbClr val="420B72"/>
                      </a:solidFill>
                      <a:prstDash val="solid"/>
                      <a:round/>
                      <a:headEnd type="none" w="med" len="med"/>
                      <a:tailEnd type="none" w="med" len="med"/>
                    </a:lnL>
                    <a:lnR w="28575" cap="flat" cmpd="sng" algn="ctr">
                      <a:solidFill>
                        <a:srgbClr val="420B72"/>
                      </a:solidFill>
                      <a:prstDash val="solid"/>
                      <a:round/>
                      <a:headEnd type="none" w="med" len="med"/>
                      <a:tailEnd type="none" w="med" len="med"/>
                    </a:lnR>
                    <a:lnT w="28575" cap="flat" cmpd="sng" algn="ctr">
                      <a:solidFill>
                        <a:srgbClr val="420B72"/>
                      </a:solidFill>
                      <a:prstDash val="solid"/>
                      <a:round/>
                      <a:headEnd type="none" w="med" len="med"/>
                      <a:tailEnd type="none" w="med" len="med"/>
                    </a:lnT>
                    <a:lnB w="28575" cap="flat" cmpd="sng" algn="ctr">
                      <a:solidFill>
                        <a:srgbClr val="420B7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Turn the security light on when the light level is below 30 and the garage door sensor is on (detects movement)</a:t>
                      </a:r>
                    </a:p>
                  </a:txBody>
                  <a:tcPr marL="97677" marR="97677" anchor="ctr">
                    <a:lnL w="28575" cap="flat" cmpd="sng" algn="ctr">
                      <a:solidFill>
                        <a:srgbClr val="420B72"/>
                      </a:solidFill>
                      <a:prstDash val="solid"/>
                      <a:round/>
                      <a:headEnd type="none" w="med" len="med"/>
                      <a:tailEnd type="none" w="med" len="med"/>
                    </a:lnL>
                    <a:lnR w="28575" cap="flat" cmpd="sng" algn="ctr">
                      <a:solidFill>
                        <a:srgbClr val="420B72"/>
                      </a:solidFill>
                      <a:prstDash val="solid"/>
                      <a:round/>
                      <a:headEnd type="none" w="med" len="med"/>
                      <a:tailEnd type="none" w="med" len="med"/>
                    </a:lnR>
                    <a:lnT w="28575" cap="flat" cmpd="sng" algn="ctr">
                      <a:solidFill>
                        <a:srgbClr val="420B72"/>
                      </a:solidFill>
                      <a:prstDash val="solid"/>
                      <a:round/>
                      <a:headEnd type="none" w="med" len="med"/>
                      <a:tailEnd type="none" w="med" len="med"/>
                    </a:lnT>
                    <a:lnB w="28575" cap="flat" cmpd="sng" algn="ctr">
                      <a:solidFill>
                        <a:srgbClr val="420B72"/>
                      </a:solidFill>
                      <a:prstDash val="solid"/>
                      <a:round/>
                      <a:headEnd type="none" w="med" len="med"/>
                      <a:tailEnd type="none" w="med" len="med"/>
                    </a:lnB>
                    <a:noFill/>
                  </a:tcPr>
                </a:tc>
                <a:extLst>
                  <a:ext uri="{0D108BD9-81ED-4DB2-BD59-A6C34878D82A}">
                    <a16:rowId xmlns:a16="http://schemas.microsoft.com/office/drawing/2014/main" val="10004"/>
                  </a:ext>
                </a:extLst>
              </a:tr>
              <a:tr h="803098">
                <a:tc>
                  <a:txBody>
                    <a:bodyPr/>
                    <a:lstStyle/>
                    <a:p>
                      <a:pPr algn="ctr"/>
                      <a:r>
                        <a:rPr lang="en-US" sz="2000" dirty="0">
                          <a:latin typeface="Arial" panose="020B0604020202020204" pitchFamily="34" charset="0"/>
                          <a:cs typeface="Arial" panose="020B0604020202020204" pitchFamily="34" charset="0"/>
                        </a:rPr>
                        <a:t>6</a:t>
                      </a:r>
                      <a:endParaRPr lang="en-US" sz="2000" b="1" dirty="0">
                        <a:latin typeface="Arial" panose="020B0604020202020204" pitchFamily="34" charset="0"/>
                        <a:cs typeface="Arial" panose="020B0604020202020204" pitchFamily="34" charset="0"/>
                      </a:endParaRPr>
                    </a:p>
                  </a:txBody>
                  <a:tcPr marL="97677" marR="97677" anchor="ctr">
                    <a:lnL w="28575" cap="flat" cmpd="sng" algn="ctr">
                      <a:solidFill>
                        <a:srgbClr val="420B72"/>
                      </a:solidFill>
                      <a:prstDash val="solid"/>
                      <a:round/>
                      <a:headEnd type="none" w="med" len="med"/>
                      <a:tailEnd type="none" w="med" len="med"/>
                    </a:lnL>
                    <a:lnR w="28575" cap="flat" cmpd="sng" algn="ctr">
                      <a:solidFill>
                        <a:srgbClr val="420B72"/>
                      </a:solidFill>
                      <a:prstDash val="solid"/>
                      <a:round/>
                      <a:headEnd type="none" w="med" len="med"/>
                      <a:tailEnd type="none" w="med" len="med"/>
                    </a:lnR>
                    <a:lnT w="28575" cap="flat" cmpd="sng" algn="ctr">
                      <a:solidFill>
                        <a:srgbClr val="420B72"/>
                      </a:solidFill>
                      <a:prstDash val="solid"/>
                      <a:round/>
                      <a:headEnd type="none" w="med" len="med"/>
                      <a:tailEnd type="none" w="med" len="med"/>
                    </a:lnT>
                    <a:lnB w="28575" cap="flat" cmpd="sng" algn="ctr">
                      <a:solidFill>
                        <a:srgbClr val="420B7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Open the garage door when the entry button is pressed</a:t>
                      </a:r>
                      <a:r>
                        <a:rPr lang="en-GB" sz="2000" baseline="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and close it when the close button is pressed</a:t>
                      </a:r>
                    </a:p>
                  </a:txBody>
                  <a:tcPr marL="97677" marR="97677" anchor="ctr">
                    <a:lnL w="28575" cap="flat" cmpd="sng" algn="ctr">
                      <a:solidFill>
                        <a:srgbClr val="420B72"/>
                      </a:solidFill>
                      <a:prstDash val="solid"/>
                      <a:round/>
                      <a:headEnd type="none" w="med" len="med"/>
                      <a:tailEnd type="none" w="med" len="med"/>
                    </a:lnL>
                    <a:lnR w="28575" cap="flat" cmpd="sng" algn="ctr">
                      <a:solidFill>
                        <a:srgbClr val="420B72"/>
                      </a:solidFill>
                      <a:prstDash val="solid"/>
                      <a:round/>
                      <a:headEnd type="none" w="med" len="med"/>
                      <a:tailEnd type="none" w="med" len="med"/>
                    </a:lnR>
                    <a:lnT w="28575" cap="flat" cmpd="sng" algn="ctr">
                      <a:solidFill>
                        <a:srgbClr val="420B72"/>
                      </a:solidFill>
                      <a:prstDash val="solid"/>
                      <a:round/>
                      <a:headEnd type="none" w="med" len="med"/>
                      <a:tailEnd type="none" w="med" len="med"/>
                    </a:lnT>
                    <a:lnB w="28575" cap="flat" cmpd="sng" algn="ctr">
                      <a:solidFill>
                        <a:srgbClr val="420B72"/>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5979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657461"/>
            <a:ext cx="9144000" cy="620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txBox="1">
            <a:spLocks/>
          </p:cNvSpPr>
          <p:nvPr/>
        </p:nvSpPr>
        <p:spPr>
          <a:xfrm>
            <a:off x="457200" y="4994298"/>
            <a:ext cx="8229600" cy="88297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Arial" panose="020B0604020202020204" pitchFamily="34" charset="0"/>
                <a:cs typeface="Arial" panose="020B0604020202020204" pitchFamily="34" charset="0"/>
              </a:rPr>
              <a:t>Hydroponics Systems</a:t>
            </a:r>
          </a:p>
        </p:txBody>
      </p:sp>
      <p:sp>
        <p:nvSpPr>
          <p:cNvPr id="7" name="Content Placeholder 5"/>
          <p:cNvSpPr txBox="1">
            <a:spLocks/>
          </p:cNvSpPr>
          <p:nvPr/>
        </p:nvSpPr>
        <p:spPr>
          <a:xfrm>
            <a:off x="457200" y="5877272"/>
            <a:ext cx="8229600" cy="7920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500" dirty="0">
                <a:solidFill>
                  <a:schemeClr val="bg1"/>
                </a:solidFill>
                <a:latin typeface="Arial" panose="020B0604020202020204" pitchFamily="34" charset="0"/>
                <a:cs typeface="Arial" panose="020B0604020202020204" pitchFamily="34" charset="0"/>
              </a:rPr>
              <a:t>What control systems are in place here?</a:t>
            </a:r>
          </a:p>
        </p:txBody>
      </p:sp>
      <p:pic>
        <p:nvPicPr>
          <p:cNvPr id="5" name="Picture 4" descr="Logo Unit 3.ai">
            <a:extLst>
              <a:ext uri="{FF2B5EF4-FFF2-40B4-BE49-F238E27FC236}">
                <a16:creationId xmlns:a16="http://schemas.microsoft.com/office/drawing/2014/main" id="{2C2799C8-37E7-4C9F-89AC-0A341D1284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1293526847"/>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3</Template>
  <TotalTime>25</TotalTime>
  <Words>237</Words>
  <Application>Microsoft Office PowerPoint</Application>
  <PresentationFormat>On-screen Show (4:3)</PresentationFormat>
  <Paragraphs>37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Museo300-Regular</vt:lpstr>
      <vt:lpstr>Arial</vt:lpstr>
      <vt:lpstr>Calibri</vt:lpstr>
      <vt:lpstr>Museo900-Regular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12</cp:revision>
  <dcterms:created xsi:type="dcterms:W3CDTF">2014-09-26T14:31:49Z</dcterms:created>
  <dcterms:modified xsi:type="dcterms:W3CDTF">2017-10-31T09:31:57Z</dcterms:modified>
</cp:coreProperties>
</file>