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 id="258" r:id="rId9"/>
    <p:sldId id="259" r:id="rId10"/>
    <p:sldId id="260"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B849D-6326-4366-8E5C-4201A57D79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9218C0-E94A-4305-9506-415935C69C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C3EA6F0-7B2F-4C11-AD87-EE879B7634F3}"/>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5405A851-0AC7-42C2-91C1-D0A2EBB11F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CA6193-94F5-4CF1-88D7-CDFFE8762D72}"/>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87988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A0E23-BDF8-4D96-B38E-178AEE332A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32BA77-93A0-4C13-8ED0-3564BE89C0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A88258-503F-45FE-AA08-E2D8010CDBCA}"/>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A2FD97C3-64A8-4F02-BA52-E4E3BF45F2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4178A6-0373-4C2D-AA41-1A4462300B7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84083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EFDCDD-1D4E-43EA-88B9-DDF3056F7B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A4E0A1B-8C31-49A0-BC98-0320D0879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912536-6EE5-4505-B2DB-D57F84ACF832}"/>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47666C7A-7701-4EC6-BB58-6E4DF6AA3B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AEB7CA-4A1A-4EA6-9F4A-3B6DB3F58E0F}"/>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08067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C0697-D7A1-46C8-969A-6047F9560C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1B0211-38FD-4201-841F-C633A1AE02F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3152AB-1865-4293-BDA3-030998CD35B7}"/>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63B4EEF5-F07D-4946-93BD-20B6F9FF5D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2BE00E-BD3B-42D1-8AE9-838AFFC9FB11}"/>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818103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6B895-6B0F-42A9-BCAD-E3CED4F505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E82A97-165E-4CAB-8DCA-D920E9B9CB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E4D145-9EC4-46B2-9FDD-1023D599BC79}"/>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64253276-2531-46B2-ADF3-18ED3C486B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467408-1028-4865-A830-4AD876FF6627}"/>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29685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A42E0-59A2-419A-B376-4784BF4AEB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3A712A-2D8B-4BED-8A32-5C1D8F829F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5E7892E-6C99-4F0B-B89D-F5D81C1201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BDB8A3-D3BE-4972-A537-F3EC9EC8106F}"/>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AE20FF0D-56E7-4350-991F-B038F75F31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0B4E6B-7C6D-4113-A79F-09A42A378D6B}"/>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3974788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87CE-328F-409D-A992-BC3C560995E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A038F53-07CC-4210-BCED-8C68F2F911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7B9532-0241-4F28-8AE6-224AE2597F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1C2CABD-71E8-47E3-97C5-FE3268DBAC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FDE563-73ED-454B-BDA5-9B06798A28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77F8E88-B9B2-4756-AD77-301F3902989F}"/>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8" name="Footer Placeholder 7">
            <a:extLst>
              <a:ext uri="{FF2B5EF4-FFF2-40B4-BE49-F238E27FC236}">
                <a16:creationId xmlns:a16="http://schemas.microsoft.com/office/drawing/2014/main" id="{74620867-41A7-4373-9316-F54EC8BEF07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1A802A4-DF1B-4748-90D6-887D21DF3EB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2798254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6A02A-7A7F-4421-8743-E27A2D665AA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23FB85B-0BFD-43A9-A693-6680F8D4954C}"/>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4" name="Footer Placeholder 3">
            <a:extLst>
              <a:ext uri="{FF2B5EF4-FFF2-40B4-BE49-F238E27FC236}">
                <a16:creationId xmlns:a16="http://schemas.microsoft.com/office/drawing/2014/main" id="{BA17A012-8C04-43F2-8926-ED4120C238E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5D6B667-897F-442B-8D11-0C15D63A4563}"/>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5021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276D1-2A94-4E9A-A9DC-D384949AFE98}"/>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3" name="Footer Placeholder 2">
            <a:extLst>
              <a:ext uri="{FF2B5EF4-FFF2-40B4-BE49-F238E27FC236}">
                <a16:creationId xmlns:a16="http://schemas.microsoft.com/office/drawing/2014/main" id="{399FE5EC-00F3-410F-84DA-59003DF7032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8EB844A-8EA6-4EC2-B4BF-4AF65F82151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42354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A7F1-6CD7-451D-9C2A-0D25E8CF39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A882A47-DEDC-469B-BF89-A7E5BA41FD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62D79B-9E60-48DF-98CD-A37A5274BD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5F413A-3EC5-409B-A5C7-3B0A34ABA860}"/>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98912BD7-8F9C-459A-B002-8FBE73DA86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6FBF47-C553-4489-B360-32C704294EC7}"/>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316833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0E625-F179-4167-8CEB-9C3E6986A3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AFF8DC6-B867-4C9A-9182-D877DA3792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1813637-6941-48AF-A847-E16D016A3E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AB72CC-81F5-4DEB-A040-2162F544DEE2}"/>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F291C7A0-CE0D-4284-BCE3-BDDC55329F0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BB502A-2682-423E-B0EB-F8BAC35585E6}"/>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933970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87CD1C-69F6-49F8-97E0-4BAE39D270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0ACE6A-C87D-4737-8F12-7A25010B87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86A222-4DD5-4B7B-B7FE-B51CA74353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364957B2-86D7-4A42-8330-AF860DB3A9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F1A0998-AC1A-499C-AAFB-85AFAEF567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2C5E57-3168-4666-9713-320B18DC6C18}" type="slidenum">
              <a:rPr lang="en-GB" smtClean="0"/>
              <a:t>‹#›</a:t>
            </a:fld>
            <a:endParaRPr lang="en-GB"/>
          </a:p>
        </p:txBody>
      </p:sp>
    </p:spTree>
    <p:extLst>
      <p:ext uri="{BB962C8B-B14F-4D97-AF65-F5344CB8AC3E}">
        <p14:creationId xmlns:p14="http://schemas.microsoft.com/office/powerpoint/2010/main" val="1540361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EEF7B-C435-468F-A104-9D5C602233D4}"/>
              </a:ext>
            </a:extLst>
          </p:cNvPr>
          <p:cNvSpPr>
            <a:spLocks noGrp="1"/>
          </p:cNvSpPr>
          <p:nvPr>
            <p:ph type="ctrTitle"/>
          </p:nvPr>
        </p:nvSpPr>
        <p:spPr>
          <a:xfrm>
            <a:off x="1524000" y="1122363"/>
            <a:ext cx="9144000" cy="1747837"/>
          </a:xfrm>
        </p:spPr>
        <p:txBody>
          <a:bodyPr/>
          <a:lstStyle/>
          <a:p>
            <a:r>
              <a:rPr lang="en-GB" dirty="0"/>
              <a:t>IB Economics</a:t>
            </a:r>
          </a:p>
        </p:txBody>
      </p:sp>
      <p:sp>
        <p:nvSpPr>
          <p:cNvPr id="3" name="Subtitle 2">
            <a:extLst>
              <a:ext uri="{FF2B5EF4-FFF2-40B4-BE49-F238E27FC236}">
                <a16:creationId xmlns:a16="http://schemas.microsoft.com/office/drawing/2014/main" id="{F9D085E8-244C-4EC3-A257-FE7C8DFE4938}"/>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2165500826"/>
      </p:ext>
    </p:extLst>
  </p:cSld>
  <p:clrMapOvr>
    <a:masterClrMapping/>
  </p:clrMapOvr>
  <mc:AlternateContent xmlns:mc="http://schemas.openxmlformats.org/markup-compatibility/2006" xmlns:p14="http://schemas.microsoft.com/office/powerpoint/2010/main">
    <mc:Choice Requires="p14">
      <p:transition spd="slow" p14:dur="2000" advTm="5087"/>
    </mc:Choice>
    <mc:Fallback xmlns="">
      <p:transition spd="slow" advTm="508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88DEA-1F3C-45F5-9DE9-85A9FF85115A}"/>
              </a:ext>
            </a:extLst>
          </p:cNvPr>
          <p:cNvSpPr>
            <a:spLocks noGrp="1"/>
          </p:cNvSpPr>
          <p:nvPr>
            <p:ph type="title"/>
          </p:nvPr>
        </p:nvSpPr>
        <p:spPr/>
        <p:txBody>
          <a:bodyPr/>
          <a:lstStyle/>
          <a:p>
            <a:r>
              <a:rPr lang="en-GB" dirty="0"/>
              <a:t>Examples of a Paper 1 exam question</a:t>
            </a:r>
          </a:p>
        </p:txBody>
      </p:sp>
      <p:sp>
        <p:nvSpPr>
          <p:cNvPr id="3" name="Content Placeholder 2">
            <a:extLst>
              <a:ext uri="{FF2B5EF4-FFF2-40B4-BE49-F238E27FC236}">
                <a16:creationId xmlns:a16="http://schemas.microsoft.com/office/drawing/2014/main" id="{4E47FF89-91D6-40F6-8607-2A8777BB1BDB}"/>
              </a:ext>
            </a:extLst>
          </p:cNvPr>
          <p:cNvSpPr>
            <a:spLocks noGrp="1"/>
          </p:cNvSpPr>
          <p:nvPr>
            <p:ph idx="1"/>
          </p:nvPr>
        </p:nvSpPr>
        <p:spPr>
          <a:xfrm>
            <a:off x="838200" y="1825625"/>
            <a:ext cx="10515600" cy="2327275"/>
          </a:xfrm>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n-GB" dirty="0"/>
              <a:t>(a) Explain how currency depreciation might affect a country’s current account balance. 								[10]</a:t>
            </a:r>
          </a:p>
          <a:p>
            <a:pPr marL="0" indent="0">
              <a:buNone/>
            </a:pPr>
            <a:r>
              <a:rPr lang="en-GB" dirty="0"/>
              <a:t>(b) Using real-world examples, discuss the possible implications of a persistent current account deficit. 					[15]</a:t>
            </a:r>
            <a:endParaRPr lang="en-GB" sz="2400" dirty="0"/>
          </a:p>
        </p:txBody>
      </p:sp>
    </p:spTree>
    <p:extLst>
      <p:ext uri="{BB962C8B-B14F-4D97-AF65-F5344CB8AC3E}">
        <p14:creationId xmlns:p14="http://schemas.microsoft.com/office/powerpoint/2010/main" val="676479047"/>
      </p:ext>
    </p:extLst>
  </p:cSld>
  <p:clrMapOvr>
    <a:masterClrMapping/>
  </p:clrMapOvr>
  <mc:AlternateContent xmlns:mc="http://schemas.openxmlformats.org/markup-compatibility/2006" xmlns:p14="http://schemas.microsoft.com/office/powerpoint/2010/main">
    <mc:Choice Requires="p14">
      <p:transition spd="slow" p14:dur="2000" advTm="2766"/>
    </mc:Choice>
    <mc:Fallback xmlns="">
      <p:transition spd="slow" advTm="2766"/>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B81CD-ACB9-4361-845D-9E280194B6EA}"/>
              </a:ext>
            </a:extLst>
          </p:cNvPr>
          <p:cNvSpPr>
            <a:spLocks noGrp="1"/>
          </p:cNvSpPr>
          <p:nvPr>
            <p:ph type="title"/>
          </p:nvPr>
        </p:nvSpPr>
        <p:spPr/>
        <p:txBody>
          <a:bodyPr/>
          <a:lstStyle/>
          <a:p>
            <a:r>
              <a:rPr lang="en-GB" dirty="0"/>
              <a:t>Examples of Paper 2 exam questions</a:t>
            </a:r>
          </a:p>
        </p:txBody>
      </p:sp>
      <p:sp>
        <p:nvSpPr>
          <p:cNvPr id="3" name="Content Placeholder 2">
            <a:extLst>
              <a:ext uri="{FF2B5EF4-FFF2-40B4-BE49-F238E27FC236}">
                <a16:creationId xmlns:a16="http://schemas.microsoft.com/office/drawing/2014/main" id="{A55E7661-A1B4-4943-B0FB-67362B913E39}"/>
              </a:ext>
            </a:extLst>
          </p:cNvPr>
          <p:cNvSpPr>
            <a:spLocks noGrp="1"/>
          </p:cNvSpPr>
          <p:nvPr>
            <p:ph idx="1"/>
          </p:nvPr>
        </p:nvSpPr>
        <p:spPr/>
        <p:txBody>
          <a:bodyPr/>
          <a:lstStyle/>
          <a:p>
            <a:pPr marL="0" indent="0">
              <a:buNone/>
            </a:pPr>
            <a:endParaRPr lang="en-GB" dirty="0"/>
          </a:p>
        </p:txBody>
      </p:sp>
      <p:sp>
        <p:nvSpPr>
          <p:cNvPr id="4" name="TextBox 3">
            <a:extLst>
              <a:ext uri="{FF2B5EF4-FFF2-40B4-BE49-F238E27FC236}">
                <a16:creationId xmlns:a16="http://schemas.microsoft.com/office/drawing/2014/main" id="{7E6C3AB9-71A4-4930-A1D7-FF23756F4311}"/>
              </a:ext>
            </a:extLst>
          </p:cNvPr>
          <p:cNvSpPr txBox="1"/>
          <p:nvPr/>
        </p:nvSpPr>
        <p:spPr>
          <a:xfrm>
            <a:off x="838200" y="1825625"/>
            <a:ext cx="10515600" cy="224676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2800" dirty="0"/>
              <a:t>(b) 	(</a:t>
            </a:r>
            <a:r>
              <a:rPr lang="en-GB" sz="2800" dirty="0" err="1"/>
              <a:t>i</a:t>
            </a:r>
            <a:r>
              <a:rPr lang="en-GB" sz="2800" dirty="0"/>
              <a:t>) Using information from Table 3 [data given in exam paper], 	calculate the value of one Mexican peso in US dollars for 2014 	and 2016. 								[2]</a:t>
            </a:r>
          </a:p>
          <a:p>
            <a:r>
              <a:rPr lang="en-GB" sz="2800" dirty="0"/>
              <a:t>	(ii) Draw a demand and supply diagram showing the effect of 	imposing minimum prices (data given in exam paper). 	 [3]</a:t>
            </a:r>
          </a:p>
        </p:txBody>
      </p:sp>
      <p:sp>
        <p:nvSpPr>
          <p:cNvPr id="5" name="TextBox 4">
            <a:extLst>
              <a:ext uri="{FF2B5EF4-FFF2-40B4-BE49-F238E27FC236}">
                <a16:creationId xmlns:a16="http://schemas.microsoft.com/office/drawing/2014/main" id="{2AF204C4-EAFF-497D-AE06-5273FF72DD26}"/>
              </a:ext>
            </a:extLst>
          </p:cNvPr>
          <p:cNvSpPr txBox="1"/>
          <p:nvPr/>
        </p:nvSpPr>
        <p:spPr>
          <a:xfrm>
            <a:off x="838200" y="4399994"/>
            <a:ext cx="10515600" cy="209288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2800" dirty="0"/>
              <a:t>(g) Using information from the text/data and your knowledge of economics, discuss possible economic outcomes for economic growth and economic development that might arise from Mexico’s current international trade prospects. 						[15]</a:t>
            </a:r>
          </a:p>
          <a:p>
            <a:endParaRPr lang="en-GB" dirty="0"/>
          </a:p>
        </p:txBody>
      </p:sp>
    </p:spTree>
    <p:extLst>
      <p:ext uri="{BB962C8B-B14F-4D97-AF65-F5344CB8AC3E}">
        <p14:creationId xmlns:p14="http://schemas.microsoft.com/office/powerpoint/2010/main" val="1185057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86C11-5005-4DB3-BE25-E13AF3B5F15D}"/>
              </a:ext>
            </a:extLst>
          </p:cNvPr>
          <p:cNvSpPr>
            <a:spLocks noGrp="1"/>
          </p:cNvSpPr>
          <p:nvPr>
            <p:ph type="title"/>
          </p:nvPr>
        </p:nvSpPr>
        <p:spPr/>
        <p:txBody>
          <a:bodyPr/>
          <a:lstStyle/>
          <a:p>
            <a:r>
              <a:rPr lang="en-GB" dirty="0"/>
              <a:t>Example of Paper 3 exam question</a:t>
            </a:r>
          </a:p>
        </p:txBody>
      </p:sp>
      <p:pic>
        <p:nvPicPr>
          <p:cNvPr id="5" name="Content Placeholder 4">
            <a:extLst>
              <a:ext uri="{FF2B5EF4-FFF2-40B4-BE49-F238E27FC236}">
                <a16:creationId xmlns:a16="http://schemas.microsoft.com/office/drawing/2014/main" id="{CB00DE76-0791-4E59-AB6C-98179EEB6A8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6301" y="1405122"/>
            <a:ext cx="7259664" cy="4771841"/>
          </a:xfrm>
        </p:spPr>
      </p:pic>
    </p:spTree>
    <p:extLst>
      <p:ext uri="{BB962C8B-B14F-4D97-AF65-F5344CB8AC3E}">
        <p14:creationId xmlns:p14="http://schemas.microsoft.com/office/powerpoint/2010/main" val="293882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10448-90C2-4D30-9E9E-AE01A1930916}"/>
              </a:ext>
            </a:extLst>
          </p:cNvPr>
          <p:cNvSpPr>
            <a:spLocks noGrp="1"/>
          </p:cNvSpPr>
          <p:nvPr>
            <p:ph type="title"/>
          </p:nvPr>
        </p:nvSpPr>
        <p:spPr/>
        <p:txBody>
          <a:bodyPr/>
          <a:lstStyle/>
          <a:p>
            <a:r>
              <a:rPr lang="en-GB" dirty="0"/>
              <a:t>What is economics? </a:t>
            </a:r>
          </a:p>
        </p:txBody>
      </p:sp>
      <p:sp>
        <p:nvSpPr>
          <p:cNvPr id="3" name="Content Placeholder 2">
            <a:extLst>
              <a:ext uri="{FF2B5EF4-FFF2-40B4-BE49-F238E27FC236}">
                <a16:creationId xmlns:a16="http://schemas.microsoft.com/office/drawing/2014/main" id="{E8FFA00B-7212-4F9D-AF9D-D2E9AEFC2206}"/>
              </a:ext>
            </a:extLst>
          </p:cNvPr>
          <p:cNvSpPr>
            <a:spLocks noGrp="1"/>
          </p:cNvSpPr>
          <p:nvPr>
            <p:ph idx="1"/>
          </p:nvPr>
        </p:nvSpPr>
        <p:spPr/>
        <p:txBody>
          <a:bodyPr/>
          <a:lstStyle/>
          <a:p>
            <a:r>
              <a:rPr lang="en-GB" dirty="0"/>
              <a:t>Economics is an exciting, dynamic subject that allows students to develop an understanding of the complexities and interdependence</a:t>
            </a:r>
            <a:r>
              <a:rPr lang="en-GB" b="1" dirty="0"/>
              <a:t> </a:t>
            </a:r>
            <a:r>
              <a:rPr lang="en-GB" dirty="0"/>
              <a:t>of economic activities in a rapidly changing world.</a:t>
            </a:r>
          </a:p>
          <a:p>
            <a:r>
              <a:rPr lang="en-GB" dirty="0"/>
              <a:t>At the heart of economic theory is the problem of </a:t>
            </a:r>
            <a:r>
              <a:rPr lang="en-GB" b="1" dirty="0"/>
              <a:t>scarcity</a:t>
            </a:r>
            <a:r>
              <a:rPr lang="en-GB" i="1" dirty="0"/>
              <a:t>. </a:t>
            </a:r>
            <a:r>
              <a:rPr lang="en-GB" dirty="0"/>
              <a:t>While the world’s population has unlimited needs and wants, there are limited resources to satisfy these needs and wants. </a:t>
            </a:r>
          </a:p>
          <a:p>
            <a:r>
              <a:rPr lang="en-GB" dirty="0"/>
              <a:t>As a result of this scarcity, </a:t>
            </a:r>
            <a:r>
              <a:rPr lang="en-GB" b="1" dirty="0"/>
              <a:t>choices </a:t>
            </a:r>
            <a:r>
              <a:rPr lang="en-GB" dirty="0"/>
              <a:t>have to be made.</a:t>
            </a:r>
          </a:p>
        </p:txBody>
      </p:sp>
    </p:spTree>
    <p:extLst>
      <p:ext uri="{BB962C8B-B14F-4D97-AF65-F5344CB8AC3E}">
        <p14:creationId xmlns:p14="http://schemas.microsoft.com/office/powerpoint/2010/main" val="1671110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5E792-8CBF-4C89-9826-7508F19BE94D}"/>
              </a:ext>
            </a:extLst>
          </p:cNvPr>
          <p:cNvSpPr>
            <a:spLocks noGrp="1"/>
          </p:cNvSpPr>
          <p:nvPr>
            <p:ph type="title"/>
          </p:nvPr>
        </p:nvSpPr>
        <p:spPr/>
        <p:txBody>
          <a:bodyPr/>
          <a:lstStyle/>
          <a:p>
            <a:r>
              <a:rPr lang="en-GB" dirty="0"/>
              <a:t>Economics for the IB Diploma</a:t>
            </a:r>
          </a:p>
        </p:txBody>
      </p:sp>
      <p:sp>
        <p:nvSpPr>
          <p:cNvPr id="3" name="Content Placeholder 2">
            <a:extLst>
              <a:ext uri="{FF2B5EF4-FFF2-40B4-BE49-F238E27FC236}">
                <a16:creationId xmlns:a16="http://schemas.microsoft.com/office/drawing/2014/main" id="{D52ABD9A-5BC1-4455-8784-FF6E89624725}"/>
              </a:ext>
            </a:extLst>
          </p:cNvPr>
          <p:cNvSpPr>
            <a:spLocks noGrp="1"/>
          </p:cNvSpPr>
          <p:nvPr>
            <p:ph idx="1"/>
          </p:nvPr>
        </p:nvSpPr>
        <p:spPr/>
        <p:txBody>
          <a:bodyPr>
            <a:normAutofit/>
          </a:bodyPr>
          <a:lstStyle/>
          <a:p>
            <a:pPr marL="0" indent="0">
              <a:buNone/>
            </a:pPr>
            <a:r>
              <a:rPr lang="en-GB" dirty="0"/>
              <a:t>The economics course, at both Standard Level (SL) and Higher Level (HL), uses economic theories to examine the ways in which these choices are made:</a:t>
            </a:r>
          </a:p>
          <a:p>
            <a:pPr lvl="1"/>
            <a:r>
              <a:rPr lang="en-GB" dirty="0"/>
              <a:t>at the level of producers and consumers in individual markets (microeconomics)</a:t>
            </a:r>
          </a:p>
          <a:p>
            <a:pPr lvl="1"/>
            <a:r>
              <a:rPr lang="en-GB" dirty="0"/>
              <a:t>at the level of the government and the national economy (macroeconomics)</a:t>
            </a:r>
          </a:p>
          <a:p>
            <a:pPr lvl="1"/>
            <a:r>
              <a:rPr lang="en-GB" dirty="0"/>
              <a:t>at an international level where countries are becoming increasingly interdependent through international trade and the movement of labour and capital (the global economy).</a:t>
            </a:r>
          </a:p>
          <a:p>
            <a:endParaRPr lang="en-GB" dirty="0"/>
          </a:p>
        </p:txBody>
      </p:sp>
    </p:spTree>
    <p:extLst>
      <p:ext uri="{BB962C8B-B14F-4D97-AF65-F5344CB8AC3E}">
        <p14:creationId xmlns:p14="http://schemas.microsoft.com/office/powerpoint/2010/main" val="3076403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FE525-CFDD-461C-99F3-03D27C09C044}"/>
              </a:ext>
            </a:extLst>
          </p:cNvPr>
          <p:cNvSpPr>
            <a:spLocks noGrp="1"/>
          </p:cNvSpPr>
          <p:nvPr>
            <p:ph type="title"/>
          </p:nvPr>
        </p:nvSpPr>
        <p:spPr/>
        <p:txBody>
          <a:bodyPr/>
          <a:lstStyle/>
          <a:p>
            <a:r>
              <a:rPr lang="en-GB" dirty="0"/>
              <a:t>Economic choices</a:t>
            </a:r>
          </a:p>
        </p:txBody>
      </p:sp>
      <p:sp>
        <p:nvSpPr>
          <p:cNvPr id="3" name="Content Placeholder 2">
            <a:extLst>
              <a:ext uri="{FF2B5EF4-FFF2-40B4-BE49-F238E27FC236}">
                <a16:creationId xmlns:a16="http://schemas.microsoft.com/office/drawing/2014/main" id="{26589CA7-479B-4F51-97BD-874362AC7284}"/>
              </a:ext>
            </a:extLst>
          </p:cNvPr>
          <p:cNvSpPr>
            <a:spLocks noGrp="1"/>
          </p:cNvSpPr>
          <p:nvPr>
            <p:ph idx="1"/>
          </p:nvPr>
        </p:nvSpPr>
        <p:spPr/>
        <p:txBody>
          <a:bodyPr>
            <a:normAutofit/>
          </a:bodyPr>
          <a:lstStyle/>
          <a:p>
            <a:pPr marL="0" indent="0">
              <a:buNone/>
            </a:pPr>
            <a:r>
              <a:rPr lang="en-GB" dirty="0"/>
              <a:t>The choices made by economic agents (consumers, producers and governments) generate positive and negative outcomes and these outcomes affect the relative well-being</a:t>
            </a:r>
            <a:r>
              <a:rPr lang="en-GB" b="1" dirty="0"/>
              <a:t> </a:t>
            </a:r>
            <a:r>
              <a:rPr lang="en-GB" dirty="0"/>
              <a:t>of individuals and societies. As a social science, economics examines these choices through the use of models and theories. </a:t>
            </a:r>
          </a:p>
          <a:p>
            <a:pPr marL="0" indent="0">
              <a:buNone/>
            </a:pPr>
            <a:endParaRPr lang="en-GB" dirty="0"/>
          </a:p>
          <a:p>
            <a:pPr marL="0" indent="0">
              <a:buNone/>
            </a:pPr>
            <a:r>
              <a:rPr lang="en-GB" dirty="0"/>
              <a:t>The Diploma Programme (DP) economics course allows students to explore these models and theories, and apply them, using empirical data, through the examination of six </a:t>
            </a:r>
            <a:r>
              <a:rPr lang="en-GB" b="1" dirty="0"/>
              <a:t>real-world issues </a:t>
            </a:r>
            <a:r>
              <a:rPr lang="en-GB" dirty="0"/>
              <a:t>which are posed as economic questions. </a:t>
            </a:r>
          </a:p>
          <a:p>
            <a:pPr marL="0" indent="0">
              <a:buNone/>
            </a:pPr>
            <a:endParaRPr lang="en-GB" dirty="0"/>
          </a:p>
        </p:txBody>
      </p:sp>
    </p:spTree>
    <p:extLst>
      <p:ext uri="{BB962C8B-B14F-4D97-AF65-F5344CB8AC3E}">
        <p14:creationId xmlns:p14="http://schemas.microsoft.com/office/powerpoint/2010/main" val="3438385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39A0B-84B7-41C0-A623-700639FED50D}"/>
              </a:ext>
            </a:extLst>
          </p:cNvPr>
          <p:cNvSpPr>
            <a:spLocks noGrp="1"/>
          </p:cNvSpPr>
          <p:nvPr>
            <p:ph type="title"/>
          </p:nvPr>
        </p:nvSpPr>
        <p:spPr/>
        <p:txBody>
          <a:bodyPr/>
          <a:lstStyle/>
          <a:p>
            <a:r>
              <a:rPr lang="en-GB" dirty="0"/>
              <a:t>Six key real-world issues</a:t>
            </a:r>
          </a:p>
        </p:txBody>
      </p:sp>
      <p:sp>
        <p:nvSpPr>
          <p:cNvPr id="3" name="Content Placeholder 2">
            <a:extLst>
              <a:ext uri="{FF2B5EF4-FFF2-40B4-BE49-F238E27FC236}">
                <a16:creationId xmlns:a16="http://schemas.microsoft.com/office/drawing/2014/main" id="{898B8820-679A-4CA3-9A0E-70960FE4B9F0}"/>
              </a:ext>
            </a:extLst>
          </p:cNvPr>
          <p:cNvSpPr>
            <a:spLocks noGrp="1"/>
          </p:cNvSpPr>
          <p:nvPr>
            <p:ph idx="1"/>
          </p:nvPr>
        </p:nvSpPr>
        <p:spPr/>
        <p:txBody>
          <a:bodyPr>
            <a:normAutofit lnSpcReduction="10000"/>
          </a:bodyPr>
          <a:lstStyle/>
          <a:p>
            <a:r>
              <a:rPr lang="en-GB" dirty="0"/>
              <a:t>How do consumers and producers make choices in trying to meet their economic objectives?</a:t>
            </a:r>
          </a:p>
          <a:p>
            <a:r>
              <a:rPr lang="en-GB" dirty="0"/>
              <a:t>When are markets unable to satisfy important economic objectives—and does government intervention help?</a:t>
            </a:r>
          </a:p>
          <a:p>
            <a:r>
              <a:rPr lang="en-GB" dirty="0"/>
              <a:t>Why does economic activity vary over time and why does this matter?</a:t>
            </a:r>
          </a:p>
          <a:p>
            <a:r>
              <a:rPr lang="en-GB" dirty="0"/>
              <a:t>How do governments manage their economy and how effective are their policies?</a:t>
            </a:r>
          </a:p>
          <a:p>
            <a:r>
              <a:rPr lang="en-GB" dirty="0"/>
              <a:t>Who are the winners and losers of the integration of the world’s economies?</a:t>
            </a:r>
          </a:p>
          <a:p>
            <a:r>
              <a:rPr lang="en-GB" dirty="0"/>
              <a:t>Why is economic development uneven?</a:t>
            </a:r>
          </a:p>
          <a:p>
            <a:endParaRPr lang="en-GB" dirty="0"/>
          </a:p>
        </p:txBody>
      </p:sp>
    </p:spTree>
    <p:extLst>
      <p:ext uri="{BB962C8B-B14F-4D97-AF65-F5344CB8AC3E}">
        <p14:creationId xmlns:p14="http://schemas.microsoft.com/office/powerpoint/2010/main" val="1980121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5A313-2713-40C9-A701-5C330DB9ADA2}"/>
              </a:ext>
            </a:extLst>
          </p:cNvPr>
          <p:cNvSpPr>
            <a:spLocks noGrp="1"/>
          </p:cNvSpPr>
          <p:nvPr>
            <p:ph type="title"/>
          </p:nvPr>
        </p:nvSpPr>
        <p:spPr/>
        <p:txBody>
          <a:bodyPr/>
          <a:lstStyle/>
          <a:p>
            <a:r>
              <a:rPr lang="en-GB" dirty="0"/>
              <a:t>Is consumption and economic growth a good thing? </a:t>
            </a:r>
          </a:p>
        </p:txBody>
      </p:sp>
      <p:sp>
        <p:nvSpPr>
          <p:cNvPr id="3" name="Content Placeholder 2">
            <a:extLst>
              <a:ext uri="{FF2B5EF4-FFF2-40B4-BE49-F238E27FC236}">
                <a16:creationId xmlns:a16="http://schemas.microsoft.com/office/drawing/2014/main" id="{9DAB562C-D512-46F5-8D44-93D6F880549D}"/>
              </a:ext>
            </a:extLst>
          </p:cNvPr>
          <p:cNvSpPr>
            <a:spLocks noGrp="1"/>
          </p:cNvSpPr>
          <p:nvPr>
            <p:ph idx="1"/>
          </p:nvPr>
        </p:nvSpPr>
        <p:spPr/>
        <p:txBody>
          <a:bodyPr>
            <a:normAutofit/>
          </a:bodyPr>
          <a:lstStyle/>
          <a:p>
            <a:pPr marL="0" indent="0">
              <a:buNone/>
            </a:pPr>
            <a:r>
              <a:rPr lang="en-GB" dirty="0"/>
              <a:t>Economic theory suggests that the material well-being of societies is related to the quantity of goods and services that are available to that society. As a result, economic growth and increased </a:t>
            </a:r>
            <a:r>
              <a:rPr lang="en-GB" b="1" dirty="0"/>
              <a:t>efficiency </a:t>
            </a:r>
            <a:r>
              <a:rPr lang="en-GB" dirty="0"/>
              <a:t>have become prominent goals. </a:t>
            </a:r>
            <a:endParaRPr lang="en-GB" b="1" dirty="0"/>
          </a:p>
        </p:txBody>
      </p:sp>
    </p:spTree>
    <p:extLst>
      <p:ext uri="{BB962C8B-B14F-4D97-AF65-F5344CB8AC3E}">
        <p14:creationId xmlns:p14="http://schemas.microsoft.com/office/powerpoint/2010/main" val="2979160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4F420-FDBC-40DB-AB9F-166A8BD85964}"/>
              </a:ext>
            </a:extLst>
          </p:cNvPr>
          <p:cNvSpPr>
            <a:spLocks noGrp="1"/>
          </p:cNvSpPr>
          <p:nvPr>
            <p:ph type="title"/>
          </p:nvPr>
        </p:nvSpPr>
        <p:spPr/>
        <p:txBody>
          <a:bodyPr/>
          <a:lstStyle/>
          <a:p>
            <a:r>
              <a:rPr lang="en-GB" dirty="0"/>
              <a:t>What about the environment and fairness? </a:t>
            </a:r>
          </a:p>
        </p:txBody>
      </p:sp>
      <p:sp>
        <p:nvSpPr>
          <p:cNvPr id="3" name="Content Placeholder 2">
            <a:extLst>
              <a:ext uri="{FF2B5EF4-FFF2-40B4-BE49-F238E27FC236}">
                <a16:creationId xmlns:a16="http://schemas.microsoft.com/office/drawing/2014/main" id="{3D693A3C-E338-4C88-9EFE-6B355CF8E9A8}"/>
              </a:ext>
            </a:extLst>
          </p:cNvPr>
          <p:cNvSpPr>
            <a:spLocks noGrp="1"/>
          </p:cNvSpPr>
          <p:nvPr>
            <p:ph idx="1"/>
          </p:nvPr>
        </p:nvSpPr>
        <p:spPr/>
        <p:txBody>
          <a:bodyPr/>
          <a:lstStyle/>
          <a:p>
            <a:pPr marL="0" indent="0">
              <a:buNone/>
            </a:pPr>
            <a:r>
              <a:rPr lang="en-GB" dirty="0"/>
              <a:t>There are two important global economic issues related to these goals and the choices made by economic agents. These are the ways in which economic activity impacts the environment, and the challenges facing the world in terms of fair access to resources, goods and services.</a:t>
            </a:r>
          </a:p>
          <a:p>
            <a:pPr marL="0" indent="0">
              <a:buNone/>
            </a:pPr>
            <a:r>
              <a:rPr lang="en-GB" dirty="0"/>
              <a:t>When exploring these significant global issues, </a:t>
            </a:r>
            <a:r>
              <a:rPr lang="en-GB" b="1" dirty="0"/>
              <a:t>sustainability </a:t>
            </a:r>
            <a:r>
              <a:rPr lang="en-GB" dirty="0"/>
              <a:t>and </a:t>
            </a:r>
            <a:r>
              <a:rPr lang="en-GB" b="1" dirty="0"/>
              <a:t>equity </a:t>
            </a:r>
            <a:r>
              <a:rPr lang="en-GB" dirty="0"/>
              <a:t>become key concepts for DP economics students to understand.</a:t>
            </a:r>
          </a:p>
          <a:p>
            <a:endParaRPr lang="en-GB" dirty="0"/>
          </a:p>
        </p:txBody>
      </p:sp>
    </p:spTree>
    <p:extLst>
      <p:ext uri="{BB962C8B-B14F-4D97-AF65-F5344CB8AC3E}">
        <p14:creationId xmlns:p14="http://schemas.microsoft.com/office/powerpoint/2010/main" val="2750688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5FDE-9338-4C7E-8F4B-983370ED3B88}"/>
              </a:ext>
            </a:extLst>
          </p:cNvPr>
          <p:cNvSpPr>
            <a:spLocks noGrp="1"/>
          </p:cNvSpPr>
          <p:nvPr>
            <p:ph type="title"/>
          </p:nvPr>
        </p:nvSpPr>
        <p:spPr/>
        <p:txBody>
          <a:bodyPr/>
          <a:lstStyle/>
          <a:p>
            <a:r>
              <a:rPr lang="en-GB" dirty="0"/>
              <a:t>How are pupils taught?	</a:t>
            </a:r>
          </a:p>
        </p:txBody>
      </p:sp>
      <p:sp>
        <p:nvSpPr>
          <p:cNvPr id="3" name="Content Placeholder 2">
            <a:extLst>
              <a:ext uri="{FF2B5EF4-FFF2-40B4-BE49-F238E27FC236}">
                <a16:creationId xmlns:a16="http://schemas.microsoft.com/office/drawing/2014/main" id="{A3C4FF58-BEF8-4F66-BE7F-A47B82C08B31}"/>
              </a:ext>
            </a:extLst>
          </p:cNvPr>
          <p:cNvSpPr>
            <a:spLocks noGrp="1"/>
          </p:cNvSpPr>
          <p:nvPr>
            <p:ph idx="1"/>
          </p:nvPr>
        </p:nvSpPr>
        <p:spPr/>
        <p:txBody>
          <a:bodyPr/>
          <a:lstStyle/>
          <a:p>
            <a:pPr marL="0" indent="0">
              <a:buNone/>
            </a:pPr>
            <a:r>
              <a:rPr lang="en-GB" dirty="0"/>
              <a:t>There is a focus on applying economic theory to real-world issues, markets and economies. The impact and coverage of economic issues is extensive and pupils need to be able to use their understanding of economics to explain these real-world events and issues. </a:t>
            </a:r>
            <a:endParaRPr lang="en-GB" sz="2400" dirty="0"/>
          </a:p>
        </p:txBody>
      </p:sp>
      <p:sp>
        <p:nvSpPr>
          <p:cNvPr id="4" name="Thought Bubble: Cloud 3">
            <a:extLst>
              <a:ext uri="{FF2B5EF4-FFF2-40B4-BE49-F238E27FC236}">
                <a16:creationId xmlns:a16="http://schemas.microsoft.com/office/drawing/2014/main" id="{31BF407A-1C8E-4F01-844A-79AC9A56A2EB}"/>
              </a:ext>
            </a:extLst>
          </p:cNvPr>
          <p:cNvSpPr/>
          <p:nvPr/>
        </p:nvSpPr>
        <p:spPr>
          <a:xfrm>
            <a:off x="127000" y="3429000"/>
            <a:ext cx="4597400" cy="1828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What can a government do about products that are bad for consumers’ health? </a:t>
            </a:r>
          </a:p>
        </p:txBody>
      </p:sp>
      <p:sp>
        <p:nvSpPr>
          <p:cNvPr id="5" name="Thought Bubble: Cloud 4">
            <a:extLst>
              <a:ext uri="{FF2B5EF4-FFF2-40B4-BE49-F238E27FC236}">
                <a16:creationId xmlns:a16="http://schemas.microsoft.com/office/drawing/2014/main" id="{8A5853D0-1ACD-47A1-9AEF-73A7767A0DB3}"/>
              </a:ext>
            </a:extLst>
          </p:cNvPr>
          <p:cNvSpPr/>
          <p:nvPr/>
        </p:nvSpPr>
        <p:spPr>
          <a:xfrm>
            <a:off x="7362825" y="3429000"/>
            <a:ext cx="4597400" cy="1828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What has been the impact of the UK government imposing a ‘sugar tax’? </a:t>
            </a:r>
          </a:p>
        </p:txBody>
      </p:sp>
      <p:sp>
        <p:nvSpPr>
          <p:cNvPr id="6" name="Thought Bubble: Cloud 5">
            <a:extLst>
              <a:ext uri="{FF2B5EF4-FFF2-40B4-BE49-F238E27FC236}">
                <a16:creationId xmlns:a16="http://schemas.microsoft.com/office/drawing/2014/main" id="{83B1F61C-27D4-4834-905E-038323F898C6}"/>
              </a:ext>
            </a:extLst>
          </p:cNvPr>
          <p:cNvSpPr/>
          <p:nvPr/>
        </p:nvSpPr>
        <p:spPr>
          <a:xfrm>
            <a:off x="3371850" y="4660900"/>
            <a:ext cx="4597400" cy="197088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What has been the impact of Donald Trump’s government imposing tariffs on imports from China? </a:t>
            </a:r>
          </a:p>
        </p:txBody>
      </p:sp>
    </p:spTree>
    <p:extLst>
      <p:ext uri="{BB962C8B-B14F-4D97-AF65-F5344CB8AC3E}">
        <p14:creationId xmlns:p14="http://schemas.microsoft.com/office/powerpoint/2010/main" val="856175592"/>
      </p:ext>
    </p:extLst>
  </p:cSld>
  <p:clrMapOvr>
    <a:masterClrMapping/>
  </p:clrMapOvr>
  <mc:AlternateContent xmlns:mc="http://schemas.openxmlformats.org/markup-compatibility/2006" xmlns:p14="http://schemas.microsoft.com/office/powerpoint/2010/main">
    <mc:Choice Requires="p14">
      <p:transition spd="slow" p14:dur="2000" advTm="2632"/>
    </mc:Choice>
    <mc:Fallback xmlns="">
      <p:transition spd="slow" advTm="263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F4BF0-E56E-4940-9D76-F717E190EE34}"/>
              </a:ext>
            </a:extLst>
          </p:cNvPr>
          <p:cNvSpPr>
            <a:spLocks noGrp="1"/>
          </p:cNvSpPr>
          <p:nvPr>
            <p:ph type="title"/>
          </p:nvPr>
        </p:nvSpPr>
        <p:spPr/>
        <p:txBody>
          <a:bodyPr/>
          <a:lstStyle/>
          <a:p>
            <a:r>
              <a:rPr lang="en-GB" dirty="0"/>
              <a:t>How are pupils assessed? </a:t>
            </a:r>
          </a:p>
        </p:txBody>
      </p:sp>
      <p:sp>
        <p:nvSpPr>
          <p:cNvPr id="3" name="Content Placeholder 2">
            <a:extLst>
              <a:ext uri="{FF2B5EF4-FFF2-40B4-BE49-F238E27FC236}">
                <a16:creationId xmlns:a16="http://schemas.microsoft.com/office/drawing/2014/main" id="{727383A3-42D9-496A-A3A3-2F7F4E12856A}"/>
              </a:ext>
            </a:extLst>
          </p:cNvPr>
          <p:cNvSpPr>
            <a:spLocks noGrp="1"/>
          </p:cNvSpPr>
          <p:nvPr>
            <p:ph idx="1"/>
          </p:nvPr>
        </p:nvSpPr>
        <p:spPr/>
        <p:txBody>
          <a:bodyPr>
            <a:normAutofit fontScale="85000" lnSpcReduction="20000"/>
          </a:bodyPr>
          <a:lstStyle/>
          <a:p>
            <a:pPr marL="0" indent="0">
              <a:buNone/>
            </a:pPr>
            <a:r>
              <a:rPr lang="en-GB" dirty="0"/>
              <a:t>The course is assessed by 2 separate exams for Standard Level and 3 exams for Higher Level. Both SL and HL also have to complete an Internal Assessment (20%). </a:t>
            </a:r>
          </a:p>
          <a:p>
            <a:r>
              <a:rPr lang="en-GB" dirty="0"/>
              <a:t>Paper 1</a:t>
            </a:r>
          </a:p>
          <a:p>
            <a:r>
              <a:rPr lang="en-GB" dirty="0"/>
              <a:t>Paper 2</a:t>
            </a:r>
          </a:p>
          <a:p>
            <a:endParaRPr lang="en-GB" dirty="0"/>
          </a:p>
          <a:p>
            <a:pPr marL="0" indent="0">
              <a:buNone/>
            </a:pPr>
            <a:r>
              <a:rPr lang="en-GB" dirty="0"/>
              <a:t>To be successful, pupils need to be able to: </a:t>
            </a:r>
          </a:p>
          <a:p>
            <a:pPr lvl="1"/>
            <a:r>
              <a:rPr lang="en-GB" dirty="0"/>
              <a:t>Perform calculations</a:t>
            </a:r>
          </a:p>
          <a:p>
            <a:pPr lvl="1"/>
            <a:r>
              <a:rPr lang="en-GB" dirty="0"/>
              <a:t>Define and explain business terminology</a:t>
            </a:r>
          </a:p>
          <a:p>
            <a:pPr lvl="1"/>
            <a:r>
              <a:rPr lang="en-GB" dirty="0"/>
              <a:t>Apply their understanding of business to case study businesses</a:t>
            </a:r>
          </a:p>
          <a:p>
            <a:pPr lvl="1"/>
            <a:r>
              <a:rPr lang="en-GB" dirty="0"/>
              <a:t>Analyse and evaluate business activities</a:t>
            </a:r>
          </a:p>
          <a:p>
            <a:pPr marL="0" indent="0">
              <a:buNone/>
            </a:pPr>
            <a:endParaRPr lang="en-GB" dirty="0"/>
          </a:p>
          <a:p>
            <a:pPr marL="0" indent="0">
              <a:buNone/>
            </a:pPr>
            <a:r>
              <a:rPr lang="en-GB" dirty="0"/>
              <a:t>Throughout the course, pupils will learn how to answer the different types of question and will have lots of opportunity to practise answering exam questions. </a:t>
            </a:r>
          </a:p>
          <a:p>
            <a:pPr lvl="1"/>
            <a:endParaRPr lang="en-GB" dirty="0"/>
          </a:p>
        </p:txBody>
      </p:sp>
    </p:spTree>
    <p:extLst>
      <p:ext uri="{BB962C8B-B14F-4D97-AF65-F5344CB8AC3E}">
        <p14:creationId xmlns:p14="http://schemas.microsoft.com/office/powerpoint/2010/main" val="3483306201"/>
      </p:ext>
    </p:extLst>
  </p:cSld>
  <p:clrMapOvr>
    <a:masterClrMapping/>
  </p:clrMapOvr>
  <mc:AlternateContent xmlns:mc="http://schemas.openxmlformats.org/markup-compatibility/2006" xmlns:p14="http://schemas.microsoft.com/office/powerpoint/2010/main">
    <mc:Choice Requires="p14">
      <p:transition spd="slow" p14:dur="2000" advTm="2273"/>
    </mc:Choice>
    <mc:Fallback xmlns="">
      <p:transition spd="slow" advTm="2273"/>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850</Words>
  <Application>Microsoft Office PowerPoint</Application>
  <PresentationFormat>Widescreen</PresentationFormat>
  <Paragraphs>51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IB Economics</vt:lpstr>
      <vt:lpstr>What is economics? </vt:lpstr>
      <vt:lpstr>Economics for the IB Diploma</vt:lpstr>
      <vt:lpstr>Economic choices</vt:lpstr>
      <vt:lpstr>Six key real-world issues</vt:lpstr>
      <vt:lpstr>Is consumption and economic growth a good thing? </vt:lpstr>
      <vt:lpstr>What about the environment and fairness? </vt:lpstr>
      <vt:lpstr>How are pupils taught? </vt:lpstr>
      <vt:lpstr>How are pupils assessed? </vt:lpstr>
      <vt:lpstr>Examples of a Paper 1 exam question</vt:lpstr>
      <vt:lpstr>Examples of Paper 2 exam questions</vt:lpstr>
      <vt:lpstr>Example of Paper 3 exam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IGCSE Business  (Pearson Edexcel 4BS1)</dc:title>
  <dc:creator>Adam Jacob</dc:creator>
  <cp:lastModifiedBy>Adam Jacob</cp:lastModifiedBy>
  <cp:revision>14</cp:revision>
  <dcterms:created xsi:type="dcterms:W3CDTF">2020-12-10T13:52:11Z</dcterms:created>
  <dcterms:modified xsi:type="dcterms:W3CDTF">2020-12-10T18:27:54Z</dcterms:modified>
</cp:coreProperties>
</file>