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9"/>
  </p:notesMasterIdLst>
  <p:sldIdLst>
    <p:sldId id="260" r:id="rId2"/>
    <p:sldId id="261" r:id="rId3"/>
    <p:sldId id="282" r:id="rId4"/>
    <p:sldId id="286" r:id="rId5"/>
    <p:sldId id="281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89" r:id="rId15"/>
    <p:sldId id="274" r:id="rId16"/>
    <p:sldId id="275" r:id="rId17"/>
    <p:sldId id="283" r:id="rId18"/>
    <p:sldId id="290" r:id="rId19"/>
    <p:sldId id="276" r:id="rId20"/>
    <p:sldId id="277" r:id="rId21"/>
    <p:sldId id="278" r:id="rId22"/>
    <p:sldId id="279" r:id="rId23"/>
    <p:sldId id="280" r:id="rId24"/>
    <p:sldId id="285" r:id="rId25"/>
    <p:sldId id="284" r:id="rId26"/>
    <p:sldId id="287" r:id="rId27"/>
    <p:sldId id="288" r:id="rId28"/>
  </p:sldIdLst>
  <p:sldSz cx="9144000" cy="6858000" type="screen4x3"/>
  <p:notesSz cx="6858000" cy="9144000"/>
  <p:embeddedFontLst>
    <p:embeddedFont>
      <p:font typeface="Museo 700" panose="02000000000000000000" pitchFamily="2" charset="0"/>
      <p:bold r:id="rId30"/>
    </p:embeddedFont>
    <p:embeddedFont>
      <p:font typeface="Corbel" panose="020B0503020204020204" pitchFamily="34" charset="0"/>
      <p:regular r:id="rId31"/>
      <p:bold r:id="rId32"/>
      <p:italic r:id="rId33"/>
      <p:boldItalic r:id="rId34"/>
    </p:embeddedFont>
    <p:embeddedFont>
      <p:font typeface="Museo 900" panose="02000000000000000000" pitchFamily="2" charset="0"/>
      <p:bold r:id="rId35"/>
    </p:embeddedFont>
    <p:embeddedFont>
      <p:font typeface="Museo 100" panose="02000000000000000000" pitchFamily="2" charset="0"/>
      <p:regular r:id="rId36"/>
    </p:embeddedFont>
    <p:embeddedFont>
      <p:font typeface="Museo 500" panose="02000000000000000000" pitchFamily="2" charset="0"/>
      <p:regular r:id="rId37"/>
    </p:embeddedFont>
    <p:embeddedFont>
      <p:font typeface="Museo900-Regular" panose="02000000000000000000" pitchFamily="2" charset="0"/>
      <p:bold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via" initials="S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3C3C"/>
    <a:srgbClr val="C396A3"/>
    <a:srgbClr val="D1919B"/>
    <a:srgbClr val="98A639"/>
    <a:srgbClr val="B2CB63"/>
    <a:srgbClr val="6C6F59"/>
    <a:srgbClr val="C0BB9E"/>
    <a:srgbClr val="2F586A"/>
    <a:srgbClr val="364656"/>
    <a:srgbClr val="274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5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464" y="114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15/12/2015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it 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C396A3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C396A3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C396A3"/>
                </a:solidFill>
                <a:latin typeface="Arial"/>
                <a:cs typeface="Arial"/>
              </a:rPr>
              <a:t>5</a:t>
            </a:r>
            <a:endParaRPr lang="en-US" sz="4500" b="1" dirty="0">
              <a:solidFill>
                <a:srgbClr val="C396A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D191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36439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Unit 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Input-output devices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pic>
        <p:nvPicPr>
          <p:cNvPr id="32" name="Picture 31" descr="Logo Unit 5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Logo Unit 5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8"/>
          </a:xfrm>
          <a:prstGeom prst="rect">
            <a:avLst/>
          </a:prstGeom>
        </p:spPr>
      </p:pic>
      <p:pic>
        <p:nvPicPr>
          <p:cNvPr id="44" name="Picture 43" descr="Unit 5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Input-output devices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37" name="Picture 36" descr="Unit 5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Input-output devices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Unit 5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3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GB" sz="1200" b="1" dirty="0" smtClean="0">
                <a:solidFill>
                  <a:srgbClr val="FFFFFF"/>
                </a:solidFill>
                <a:latin typeface="Arial"/>
                <a:cs typeface="Arial"/>
              </a:rPr>
              <a:t>Input-output devices</a:t>
            </a:r>
            <a:endParaRPr lang="en-US" sz="12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Unit 5 Computer </a:t>
            </a:r>
            <a:r>
              <a:rPr lang="en-GB" sz="1200" b="0" noProof="0" dirty="0" smtClean="0">
                <a:solidFill>
                  <a:srgbClr val="FFFFFF"/>
                </a:solidFill>
                <a:latin typeface="Arial"/>
                <a:cs typeface="Arial"/>
              </a:rPr>
              <a:t>organisation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and architecture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D1919B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C396A3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Input-output devices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latin typeface="Museo 100" panose="02000000000000000000" pitchFamily="50" charset="0"/>
              </a:rPr>
              <a:t/>
            </a:r>
            <a:br>
              <a:rPr lang="en-US" sz="2000" dirty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Unit </a:t>
            </a:r>
            <a:r>
              <a:rPr lang="en-US" sz="2000" dirty="0">
                <a:latin typeface="Museo 100" panose="02000000000000000000" pitchFamily="50" charset="0"/>
              </a:rPr>
              <a:t>5</a:t>
            </a:r>
            <a:endParaRPr lang="en-US" sz="2000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Computer </a:t>
            </a:r>
            <a:r>
              <a:rPr lang="en-GB" sz="2000" dirty="0" smtClean="0">
                <a:latin typeface="Museo 100" panose="02000000000000000000" pitchFamily="50" charset="0"/>
              </a:rPr>
              <a:t>organisation</a:t>
            </a:r>
            <a:r>
              <a:rPr lang="en-US" sz="2000" dirty="0" smtClean="0">
                <a:latin typeface="Museo 100" panose="02000000000000000000" pitchFamily="50" charset="0"/>
              </a:rPr>
              <a:t> </a:t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en-GB" sz="16000" dirty="0" smtClean="0">
                <a:solidFill>
                  <a:schemeClr val="tx1"/>
                </a:solidFill>
              </a:rPr>
              <a:t>QR (Quick Response) codes</a:t>
            </a:r>
          </a:p>
          <a:p>
            <a:pPr algn="just"/>
            <a:endParaRPr lang="en-GB" sz="1400" dirty="0">
              <a:solidFill>
                <a:schemeClr val="tx1"/>
              </a:solidFill>
            </a:endParaRPr>
          </a:p>
          <a:p>
            <a:pPr algn="just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QR codes are 2D barcodes and can be read by smartphones or tablets</a:t>
            </a:r>
            <a:endParaRPr lang="en-GB" dirty="0"/>
          </a:p>
          <a:p>
            <a:r>
              <a:rPr lang="en-GB" dirty="0" smtClean="0"/>
              <a:t>They can contain:</a:t>
            </a:r>
          </a:p>
          <a:p>
            <a:pPr lvl="1"/>
            <a:r>
              <a:rPr lang="en-GB" dirty="0" smtClean="0"/>
              <a:t>Links to websites or</a:t>
            </a:r>
          </a:p>
          <a:p>
            <a:pPr lvl="1"/>
            <a:r>
              <a:rPr lang="en-GB" dirty="0" smtClean="0"/>
              <a:t>Information</a:t>
            </a:r>
          </a:p>
          <a:p>
            <a:r>
              <a:rPr lang="en-GB" dirty="0" smtClean="0"/>
              <a:t>Try scanning these codes as examples: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36" t="10387" r="39082" b="60152"/>
          <a:stretch/>
        </p:blipFill>
        <p:spPr bwMode="auto">
          <a:xfrm>
            <a:off x="2290762" y="4546253"/>
            <a:ext cx="1900238" cy="180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779" t="67906" r="39639" b="2633"/>
          <a:stretch/>
        </p:blipFill>
        <p:spPr bwMode="auto">
          <a:xfrm>
            <a:off x="5100637" y="4546253"/>
            <a:ext cx="1900238" cy="180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89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3432" y="1577005"/>
            <a:ext cx="5280995" cy="528099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Uses of QR codes in society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Common uses include:</a:t>
            </a:r>
          </a:p>
          <a:p>
            <a:pPr lvl="1"/>
            <a:r>
              <a:rPr lang="en-GB" dirty="0" smtClean="0"/>
              <a:t>Restaurant coupons</a:t>
            </a:r>
          </a:p>
          <a:p>
            <a:pPr lvl="1"/>
            <a:r>
              <a:rPr lang="en-GB" dirty="0" smtClean="0"/>
              <a:t>Mobile concert tickets</a:t>
            </a:r>
          </a:p>
          <a:p>
            <a:pPr lvl="1"/>
            <a:r>
              <a:rPr lang="en-GB" smtClean="0"/>
              <a:t>Estate </a:t>
            </a:r>
            <a:r>
              <a:rPr lang="en-GB" dirty="0" smtClean="0"/>
              <a:t>agency boards</a:t>
            </a:r>
          </a:p>
          <a:p>
            <a:pPr lvl="1"/>
            <a:r>
              <a:rPr lang="en-GB" dirty="0" smtClean="0"/>
              <a:t>Business cards</a:t>
            </a:r>
          </a:p>
          <a:p>
            <a:pPr lvl="1"/>
            <a:r>
              <a:rPr lang="en-GB" dirty="0" smtClean="0"/>
              <a:t>Tourist information</a:t>
            </a:r>
          </a:p>
          <a:p>
            <a:pPr lvl="1"/>
            <a:r>
              <a:rPr lang="en-GB" dirty="0" smtClean="0"/>
              <a:t>Advertising posters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2824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3884665" cy="3453607"/>
          </a:xfrm>
        </p:spPr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 1</a:t>
            </a:r>
            <a:r>
              <a:rPr lang="en-GB" dirty="0" smtClean="0"/>
              <a:t> questions 1 to 3 to read and create a barcode manually </a:t>
            </a:r>
            <a:br>
              <a:rPr lang="en-GB" dirty="0" smtClean="0"/>
            </a:br>
            <a:endParaRPr lang="en-GB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425388"/>
              </p:ext>
            </p:extLst>
          </p:nvPr>
        </p:nvGraphicFramePr>
        <p:xfrm>
          <a:off x="5005573" y="1740583"/>
          <a:ext cx="2412004" cy="4423010"/>
        </p:xfrm>
        <a:graphic>
          <a:graphicData uri="http://schemas.openxmlformats.org/drawingml/2006/table">
            <a:tbl>
              <a:tblPr firstRow="1" firstCol="1" bandRow="1"/>
              <a:tblGrid>
                <a:gridCol w="14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9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3896" y="3741568"/>
            <a:ext cx="410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396A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	         				Right </a:t>
            </a:r>
            <a:endParaRPr lang="en-GB" sz="2000" b="1" dirty="0">
              <a:solidFill>
                <a:srgbClr val="C396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61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GB" smtClean="0">
                <a:solidFill>
                  <a:schemeClr val="tx1"/>
                </a:solidFill>
              </a:rPr>
              <a:t>Digital cameras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70088"/>
          </a:xfrm>
        </p:spPr>
        <p:txBody>
          <a:bodyPr/>
          <a:lstStyle/>
          <a:p>
            <a:r>
              <a:rPr lang="en-GB" dirty="0" smtClean="0"/>
              <a:t>A camera works in much the same way as a scanner</a:t>
            </a:r>
          </a:p>
          <a:p>
            <a:r>
              <a:rPr lang="en-GB" dirty="0"/>
              <a:t>When a digital camera captures an image it breaks up what it sees through its lens into a grid of pixels</a:t>
            </a:r>
          </a:p>
          <a:p>
            <a:pPr lvl="1"/>
            <a:r>
              <a:rPr lang="en-GB" dirty="0" smtClean="0"/>
              <a:t>The shutter opens to let light onto a </a:t>
            </a:r>
            <a:r>
              <a:rPr lang="en-GB" i="1" dirty="0" smtClean="0"/>
              <a:t>Charge-Coupled Device </a:t>
            </a:r>
            <a:r>
              <a:rPr lang="en-GB" dirty="0" smtClean="0"/>
              <a:t>(CCD) or </a:t>
            </a:r>
            <a:r>
              <a:rPr lang="en-GB" i="1" dirty="0" smtClean="0"/>
              <a:t>Complementary Metal Oxide Semiconductor </a:t>
            </a:r>
            <a:r>
              <a:rPr lang="en-GB" dirty="0" smtClean="0"/>
              <a:t>(CMOS) sensor at the back of the lens</a:t>
            </a:r>
          </a:p>
          <a:p>
            <a:pPr lvl="1"/>
            <a:r>
              <a:rPr lang="en-GB" dirty="0" smtClean="0"/>
              <a:t>The intensity of light is measured by millions of tiny sensors (one per pixel) arranged in a grid on the sensor</a:t>
            </a:r>
          </a:p>
          <a:p>
            <a:pPr lvl="1"/>
            <a:r>
              <a:rPr lang="en-GB" dirty="0" smtClean="0"/>
              <a:t>Light levels for each pixel are represented as binary values</a:t>
            </a:r>
          </a:p>
          <a:p>
            <a:pPr lvl="1"/>
            <a:r>
              <a:rPr lang="en-GB" dirty="0"/>
              <a:t>This information is now stored as an image in the </a:t>
            </a:r>
            <a:r>
              <a:rPr lang="en-GB" dirty="0" smtClean="0"/>
              <a:t>camera’s memory</a:t>
            </a:r>
          </a:p>
        </p:txBody>
      </p:sp>
    </p:spTree>
    <p:extLst>
      <p:ext uri="{BB962C8B-B14F-4D97-AF65-F5344CB8AC3E}">
        <p14:creationId xmlns:p14="http://schemas.microsoft.com/office/powerpoint/2010/main" val="2120122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b\AppData\Roaming\PixelMetrics\CaptureWiz\Tem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0824" y="3978653"/>
            <a:ext cx="3729205" cy="23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Sensing colour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Red, Green or Blue filters </a:t>
            </a:r>
            <a:r>
              <a:rPr lang="en-GB" dirty="0" smtClean="0"/>
              <a:t>are used with different sensors in the camera to separate out these wavelengths</a:t>
            </a:r>
          </a:p>
          <a:p>
            <a:r>
              <a:rPr lang="en-GB" dirty="0" smtClean="0"/>
              <a:t>The intensity of each of these colours falling on the sensors is measured and stored to aggregate an RGB value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24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328" y="1693333"/>
            <a:ext cx="6477000" cy="431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What a camera sensor sees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10335" y="1697318"/>
          <a:ext cx="6480000" cy="43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139" t="1729" r="5239" b="7694"/>
          <a:stretch/>
        </p:blipFill>
        <p:spPr>
          <a:xfrm>
            <a:off x="1312328" y="1693333"/>
            <a:ext cx="6477000" cy="431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272" y="1557868"/>
            <a:ext cx="6695552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Approximating an image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00664" y="1702303"/>
          <a:ext cx="6480000" cy="432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106" y="1577005"/>
            <a:ext cx="6695552" cy="47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7814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17" y="1215886"/>
            <a:ext cx="4615249" cy="564211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Camera-based readers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050920" cy="3453607"/>
          </a:xfrm>
        </p:spPr>
        <p:txBody>
          <a:bodyPr/>
          <a:lstStyle/>
          <a:p>
            <a:r>
              <a:rPr lang="en-GB" dirty="0"/>
              <a:t>Where might a camera be used to read a barcode rather than a traditional scanner?</a:t>
            </a:r>
          </a:p>
          <a:p>
            <a:r>
              <a:rPr lang="en-GB" dirty="0" smtClean="0"/>
              <a:t>How might a CCD device be used to recognise a barcode or text characters?</a:t>
            </a:r>
          </a:p>
        </p:txBody>
      </p:sp>
    </p:spTree>
    <p:extLst>
      <p:ext uri="{BB962C8B-B14F-4D97-AF65-F5344CB8AC3E}">
        <p14:creationId xmlns:p14="http://schemas.microsoft.com/office/powerpoint/2010/main" val="277118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5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Try the questions in Task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24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Laser printers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GB" dirty="0"/>
              <a:t>Laser printers use dry </a:t>
            </a:r>
            <a:r>
              <a:rPr lang="en-GB" dirty="0" smtClean="0"/>
              <a:t>powdered ink called toner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34999" y="2171543"/>
            <a:ext cx="5101657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279400">
              <a:spcAft>
                <a:spcPts val="10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D1919B"/>
                </a:solidFill>
                <a:latin typeface="Arial"/>
                <a:cs typeface="Arial"/>
              </a:rPr>
              <a:t>A print drum is given a negative static charge</a:t>
            </a:r>
          </a:p>
          <a:p>
            <a:pPr marL="723900" lvl="1" indent="-279400">
              <a:spcAft>
                <a:spcPts val="10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D1919B"/>
                </a:solidFill>
                <a:latin typeface="Arial"/>
                <a:cs typeface="Arial"/>
              </a:rPr>
              <a:t>A laser shines a reverse image of the page at the drum</a:t>
            </a:r>
          </a:p>
          <a:p>
            <a:pPr marL="723900" lvl="1" indent="-279400">
              <a:spcAft>
                <a:spcPts val="10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D1919B"/>
                </a:solidFill>
                <a:latin typeface="Arial"/>
                <a:cs typeface="Arial"/>
              </a:rPr>
              <a:t>Laser light reverses the charge on the drum</a:t>
            </a:r>
          </a:p>
          <a:p>
            <a:pPr marL="723900" lvl="1" indent="-279400">
              <a:spcAft>
                <a:spcPts val="10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D1919B"/>
                </a:solidFill>
                <a:latin typeface="Arial"/>
                <a:cs typeface="Arial"/>
              </a:rPr>
              <a:t>Toner is charged negatively and sticks to positively charged image</a:t>
            </a:r>
          </a:p>
          <a:p>
            <a:pPr marL="723900" lvl="1" indent="-279400">
              <a:spcAft>
                <a:spcPts val="1000"/>
              </a:spcAft>
              <a:buFont typeface="Arial"/>
              <a:buChar char="•"/>
            </a:pPr>
            <a:r>
              <a:rPr lang="en-GB" sz="2000" dirty="0" smtClean="0">
                <a:solidFill>
                  <a:srgbClr val="D1919B"/>
                </a:solidFill>
                <a:latin typeface="Arial"/>
                <a:cs typeface="Arial"/>
              </a:rPr>
              <a:t>Toner is transferred from drum to the paper and fused using a heat roller</a:t>
            </a:r>
          </a:p>
          <a:p>
            <a:pPr marL="723900" lvl="1" indent="-279400">
              <a:spcAft>
                <a:spcPts val="1000"/>
              </a:spcAft>
              <a:buFont typeface="Arial"/>
              <a:buChar char="•"/>
            </a:pPr>
            <a:endParaRPr lang="en-GB" sz="2000" dirty="0">
              <a:solidFill>
                <a:srgbClr val="D99C0B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771" y="2863063"/>
            <a:ext cx="3541924" cy="268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4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96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Learn the main characteristics and principles of:</a:t>
            </a:r>
          </a:p>
          <a:p>
            <a:pPr marL="720725"/>
            <a:r>
              <a:rPr lang="en-GB" dirty="0" smtClean="0"/>
              <a:t>Barcode readers</a:t>
            </a:r>
          </a:p>
          <a:p>
            <a:pPr marL="720725"/>
            <a:r>
              <a:rPr lang="en-GB" dirty="0" smtClean="0"/>
              <a:t>Digital cameras</a:t>
            </a:r>
          </a:p>
          <a:p>
            <a:pPr marL="720725"/>
            <a:r>
              <a:rPr lang="en-GB" dirty="0" smtClean="0"/>
              <a:t>Laser printers</a:t>
            </a:r>
          </a:p>
          <a:p>
            <a:pPr marL="720725"/>
            <a:r>
              <a:rPr lang="en-GB" dirty="0" smtClean="0"/>
              <a:t>RFID</a:t>
            </a:r>
          </a:p>
          <a:p>
            <a:r>
              <a:rPr lang="en-GB" dirty="0" smtClean="0"/>
              <a:t>Understand the purpose and suitability of these devices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0658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Inside a laser printer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525171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D99C0B"/>
                </a:solidFill>
              </a:rPr>
              <a:t>   </a:t>
            </a:r>
            <a:endParaRPr lang="en-GB" dirty="0">
              <a:solidFill>
                <a:srgbClr val="D99C0B"/>
              </a:solidFill>
            </a:endParaRPr>
          </a:p>
        </p:txBody>
      </p:sp>
      <p:pic>
        <p:nvPicPr>
          <p:cNvPr id="2050" name="Picture 2" descr="C:\Users\Rob\AppData\Roaming\PixelMetrics\CaptureWiz\Temp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813" y="1600023"/>
            <a:ext cx="4545815" cy="480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26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5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complete </a:t>
            </a:r>
            <a:r>
              <a:rPr lang="en-GB" b="1" dirty="0" smtClean="0"/>
              <a:t>Task 3 </a:t>
            </a:r>
            <a:r>
              <a:rPr lang="en-GB" dirty="0" smtClean="0"/>
              <a:t>on </a:t>
            </a:r>
            <a:r>
              <a:rPr lang="en-GB" b="1" dirty="0" smtClean="0"/>
              <a:t>Worksheet 5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2426329"/>
            <a:ext cx="5486400" cy="443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65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Steps in laser printing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047531"/>
              </p:ext>
            </p:extLst>
          </p:nvPr>
        </p:nvGraphicFramePr>
        <p:xfrm>
          <a:off x="724280" y="1673225"/>
          <a:ext cx="7784720" cy="4469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4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775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Order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19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Steps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1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printer drum rotates a laser beam scans across it removing the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 in certain areas; this leaves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positively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charged areas which match the text or images to be printed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the very end of the printing process, a discharge lamp removes the electric charge from the drum making it ready for the next page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sent to printer and then stored in a printer buffer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" indent="-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to be printed is first sent to the printer driver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Positively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charged sheet of paper is then rolled over the drum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goes through a fuser which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ink making a permanent copy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 driver checks the status of the printer (e.g. is the printer out of toner?)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 driver puts data into a format that the printer can process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 drum is coated with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negatively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charged toner; it only sticks to the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positively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charged parts of the drum 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01295" indent="-1797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Printing process starts by giving printer drum a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 on the drum now sticks to the paper producing exact copy of the text and images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GB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prevent paper sticking to the drum, </a:t>
                      </a:r>
                      <a:r>
                        <a:rPr lang="en-GB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electric </a:t>
                      </a:r>
                      <a:r>
                        <a:rPr lang="en-GB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charge is removed once the page has been printed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5863" marR="45863" marT="0" marB="0"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4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7235" y="2807301"/>
            <a:ext cx="6086765" cy="40460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Radio Frequency ID (RFID)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RFID systems use a transponder and a receiver</a:t>
            </a:r>
          </a:p>
          <a:p>
            <a:pPr lvl="1"/>
            <a:r>
              <a:rPr lang="en-GB" dirty="0" smtClean="0"/>
              <a:t>The powered receiver emits radio frequency energy</a:t>
            </a:r>
          </a:p>
          <a:p>
            <a:pPr lvl="1"/>
            <a:r>
              <a:rPr lang="en-GB" dirty="0" smtClean="0"/>
              <a:t>The transponder antenna in the bank card, mobile phone or tag becomes energised by radio waves</a:t>
            </a:r>
          </a:p>
          <a:p>
            <a:pPr lvl="1"/>
            <a:r>
              <a:rPr lang="en-GB" dirty="0" smtClean="0"/>
              <a:t>The transponder can then send data </a:t>
            </a:r>
            <a:br>
              <a:rPr lang="en-GB" dirty="0" smtClean="0"/>
            </a:br>
            <a:r>
              <a:rPr lang="en-GB" dirty="0" smtClean="0"/>
              <a:t>to the receiver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1703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Uses of RFID tags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Security control points or identification of people, animals, goods or valuables</a:t>
            </a:r>
          </a:p>
          <a:p>
            <a:r>
              <a:rPr lang="en-GB" dirty="0" smtClean="0"/>
              <a:t>Shipping and supply chain tracking for goods</a:t>
            </a:r>
          </a:p>
          <a:p>
            <a:r>
              <a:rPr lang="en-GB" dirty="0" smtClean="0"/>
              <a:t>Banking and fast-payment systems</a:t>
            </a:r>
          </a:p>
          <a:p>
            <a:r>
              <a:rPr lang="en-GB" dirty="0" smtClean="0"/>
              <a:t>As a potential replacement for barcode systems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786909" y="3284820"/>
            <a:ext cx="5357091" cy="3573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2995"/>
            <a:ext cx="4781634" cy="317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21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Passive and active tags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Passive transponders, used in bank cards for example, have no power source themselves and rely on the radio waves from the receiver for their energy</a:t>
            </a:r>
          </a:p>
          <a:p>
            <a:pPr lvl="1"/>
            <a:r>
              <a:rPr lang="en-GB" dirty="0" smtClean="0"/>
              <a:t>Transponders need to be placed very close to the receiver</a:t>
            </a:r>
          </a:p>
          <a:p>
            <a:r>
              <a:rPr lang="en-GB" dirty="0" smtClean="0"/>
              <a:t>Active tags use a larger, battery powered beacon which can broadcast its own signal to receivers up to 300m away</a:t>
            </a:r>
          </a:p>
          <a:p>
            <a:pPr lvl="1"/>
            <a:r>
              <a:rPr lang="en-GB" dirty="0" smtClean="0"/>
              <a:t>These are more useful for larger items that are not placed on a receiver by hand, for example in shipping, toll stations, warehousing and control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373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RFID chips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Task 4</a:t>
            </a:r>
            <a:r>
              <a:rPr lang="en-GB" dirty="0" smtClean="0"/>
              <a:t> of </a:t>
            </a:r>
            <a:r>
              <a:rPr lang="en-GB" b="1" dirty="0" smtClean="0"/>
              <a:t>Worksheet 5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68395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Suggest suitable applications for each device: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875744"/>
              </p:ext>
            </p:extLst>
          </p:nvPr>
        </p:nvGraphicFramePr>
        <p:xfrm>
          <a:off x="1025236" y="2422236"/>
          <a:ext cx="7204364" cy="370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6109">
                  <a:extLst>
                    <a:ext uri="{9D8B030D-6E8A-4147-A177-3AD203B41FA5}">
                      <a16:colId xmlns:a16="http://schemas.microsoft.com/office/drawing/2014/main" val="500022907"/>
                    </a:ext>
                  </a:extLst>
                </a:gridCol>
                <a:gridCol w="4738255">
                  <a:extLst>
                    <a:ext uri="{9D8B030D-6E8A-4147-A177-3AD203B41FA5}">
                      <a16:colId xmlns:a16="http://schemas.microsoft.com/office/drawing/2014/main" val="1259012634"/>
                    </a:ext>
                  </a:extLst>
                </a:gridCol>
              </a:tblGrid>
              <a:tr h="52971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6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6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32189"/>
                  </a:ext>
                </a:extLst>
              </a:tr>
              <a:tr h="52971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Barcode scanner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422180"/>
                  </a:ext>
                </a:extLst>
              </a:tr>
              <a:tr h="5297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Camera scanner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157488"/>
                  </a:ext>
                </a:extLst>
              </a:tr>
              <a:tr h="52971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camera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910465"/>
                  </a:ext>
                </a:extLst>
              </a:tr>
              <a:tr h="52971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Laser printer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0300242"/>
                  </a:ext>
                </a:extLst>
              </a:tr>
              <a:tr h="52971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Passive RFID tag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214355"/>
                  </a:ext>
                </a:extLst>
              </a:tr>
              <a:tr h="52971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RFID tag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96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986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44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6436" y="658092"/>
            <a:ext cx="4867564" cy="61906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Uses of barcodes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Airline baggage tracking</a:t>
            </a:r>
          </a:p>
          <a:p>
            <a:r>
              <a:rPr lang="en-GB" dirty="0" smtClean="0"/>
              <a:t>Product labelling</a:t>
            </a:r>
          </a:p>
          <a:p>
            <a:r>
              <a:rPr lang="en-GB" dirty="0" smtClean="0"/>
              <a:t>Parcel delivery and shipment</a:t>
            </a:r>
          </a:p>
          <a:p>
            <a:r>
              <a:rPr lang="en-GB" dirty="0" smtClean="0"/>
              <a:t>Ticketing and identification</a:t>
            </a:r>
          </a:p>
        </p:txBody>
      </p:sp>
    </p:spTree>
    <p:extLst>
      <p:ext uri="{BB962C8B-B14F-4D97-AF65-F5344CB8AC3E}">
        <p14:creationId xmlns:p14="http://schemas.microsoft.com/office/powerpoint/2010/main" val="174542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Scan here using a smartphone: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74"/>
          <a:stretch/>
        </p:blipFill>
        <p:spPr>
          <a:xfrm>
            <a:off x="1023027" y="1930403"/>
            <a:ext cx="6794120" cy="406185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95926" y="1681014"/>
            <a:ext cx="7226011" cy="738909"/>
            <a:chOff x="895926" y="1681014"/>
            <a:chExt cx="7226011" cy="73890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895926" y="1681014"/>
              <a:ext cx="0" cy="738909"/>
            </a:xfrm>
            <a:prstGeom prst="line">
              <a:avLst/>
            </a:prstGeom>
            <a:ln>
              <a:solidFill>
                <a:srgbClr val="C396A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121937" y="1681014"/>
              <a:ext cx="0" cy="738909"/>
            </a:xfrm>
            <a:prstGeom prst="line">
              <a:avLst/>
            </a:prstGeom>
            <a:ln>
              <a:solidFill>
                <a:srgbClr val="C396A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895926" y="1685632"/>
              <a:ext cx="7226011" cy="0"/>
            </a:xfrm>
            <a:prstGeom prst="line">
              <a:avLst/>
            </a:prstGeom>
            <a:ln>
              <a:solidFill>
                <a:srgbClr val="C396A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rot="10800000">
            <a:off x="895926" y="5448375"/>
            <a:ext cx="7226011" cy="738909"/>
            <a:chOff x="895926" y="1681014"/>
            <a:chExt cx="7226011" cy="73890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895926" y="1681014"/>
              <a:ext cx="0" cy="738909"/>
            </a:xfrm>
            <a:prstGeom prst="line">
              <a:avLst/>
            </a:prstGeom>
            <a:ln>
              <a:solidFill>
                <a:srgbClr val="C396A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121937" y="1681014"/>
              <a:ext cx="0" cy="738909"/>
            </a:xfrm>
            <a:prstGeom prst="line">
              <a:avLst/>
            </a:prstGeom>
            <a:ln>
              <a:solidFill>
                <a:srgbClr val="C396A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95926" y="1685632"/>
              <a:ext cx="7226011" cy="0"/>
            </a:xfrm>
            <a:prstGeom prst="line">
              <a:avLst/>
            </a:prstGeom>
            <a:ln>
              <a:solidFill>
                <a:srgbClr val="C396A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892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Barcode readers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106961"/>
          </a:xfrm>
        </p:spPr>
        <p:txBody>
          <a:bodyPr/>
          <a:lstStyle/>
          <a:p>
            <a:r>
              <a:rPr lang="en-GB" dirty="0" smtClean="0"/>
              <a:t>Barcode readers typically work on the principle of reflected light</a:t>
            </a:r>
          </a:p>
          <a:p>
            <a:r>
              <a:rPr lang="en-GB" dirty="0" smtClean="0"/>
              <a:t>Light from a laser is directed at a pattern and a sensor detects the intensity of light that bounces back</a:t>
            </a:r>
          </a:p>
          <a:p>
            <a:pPr lvl="1"/>
            <a:r>
              <a:rPr lang="en-GB" dirty="0" smtClean="0"/>
              <a:t>A black bar will absorb more light and be less reflective giving a binary reading of 0</a:t>
            </a:r>
          </a:p>
          <a:p>
            <a:pPr lvl="1"/>
            <a:r>
              <a:rPr lang="en-GB" dirty="0" smtClean="0"/>
              <a:t>A white bar will be more reflective with a binary reading of 1</a:t>
            </a:r>
          </a:p>
          <a:p>
            <a:pPr lvl="1"/>
            <a:r>
              <a:rPr lang="en-GB" dirty="0" smtClean="0"/>
              <a:t>The pattern of 0s and 1s creates a unique identity</a:t>
            </a:r>
          </a:p>
        </p:txBody>
      </p:sp>
    </p:spTree>
    <p:extLst>
      <p:ext uri="{BB962C8B-B14F-4D97-AF65-F5344CB8AC3E}">
        <p14:creationId xmlns:p14="http://schemas.microsoft.com/office/powerpoint/2010/main" val="42296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Barcode readers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Two common types of barcode system:</a:t>
            </a:r>
          </a:p>
          <a:p>
            <a:pPr lvl="1"/>
            <a:r>
              <a:rPr lang="en-GB" b="1" dirty="0"/>
              <a:t>Universal Product Code version </a:t>
            </a:r>
            <a:r>
              <a:rPr lang="en-GB" b="1" dirty="0" smtClean="0"/>
              <a:t>‘A’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/>
              <a:t>(UPC-A</a:t>
            </a:r>
            <a:r>
              <a:rPr lang="en-GB" b="1" dirty="0" smtClean="0"/>
              <a:t>) / European Article Number</a:t>
            </a:r>
            <a:br>
              <a:rPr lang="en-GB" b="1" dirty="0" smtClean="0"/>
            </a:br>
            <a:r>
              <a:rPr lang="en-GB" b="1" dirty="0" smtClean="0"/>
              <a:t>(EAN)</a:t>
            </a:r>
          </a:p>
          <a:p>
            <a:pPr lvl="1"/>
            <a:r>
              <a:rPr lang="en-GB" dirty="0" smtClean="0"/>
              <a:t>Used in retail and warehousing</a:t>
            </a:r>
          </a:p>
          <a:p>
            <a:pPr lvl="1">
              <a:spcBef>
                <a:spcPts val="1200"/>
              </a:spcBef>
            </a:pPr>
            <a:r>
              <a:rPr lang="en-GB" b="1" dirty="0" smtClean="0"/>
              <a:t>Code 128</a:t>
            </a:r>
          </a:p>
          <a:p>
            <a:pPr lvl="1"/>
            <a:r>
              <a:rPr lang="en-GB" dirty="0" smtClean="0"/>
              <a:t>Used in transport and </a:t>
            </a:r>
            <a:br>
              <a:rPr lang="en-GB" dirty="0" smtClean="0"/>
            </a:br>
            <a:r>
              <a:rPr lang="en-GB" dirty="0" smtClean="0"/>
              <a:t>shipment tracking</a:t>
            </a:r>
          </a:p>
          <a:p>
            <a:r>
              <a:rPr lang="en-GB" dirty="0" smtClean="0"/>
              <a:t>Code 128 can represent letters and numbers whilst UPC-A and EAN can only represent numeric digits</a:t>
            </a:r>
            <a:endParaRPr lang="en-GB" dirty="0"/>
          </a:p>
        </p:txBody>
      </p:sp>
      <p:pic>
        <p:nvPicPr>
          <p:cNvPr id="4" name="Picture 3" descr="C:\Users\David Watson\Downloads\barcod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652" y="2286541"/>
            <a:ext cx="2194560" cy="112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David Watson\Downloads\barcode (2)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8622" y="4047463"/>
            <a:ext cx="3450590" cy="871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385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UPC-A / EAN systems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800" dirty="0" smtClean="0"/>
              <a:t>This uses long guard </a:t>
            </a:r>
            <a:r>
              <a:rPr lang="en-GB" sz="2800" dirty="0"/>
              <a:t>bars to show the start and end of the barcode and also central guard bars to distinguish left </a:t>
            </a:r>
            <a:r>
              <a:rPr lang="en-GB" sz="2800" dirty="0" smtClean="0"/>
              <a:t>uniquely from right</a:t>
            </a:r>
            <a:endParaRPr lang="en-GB" sz="2800" dirty="0"/>
          </a:p>
          <a:p>
            <a:pPr lvl="1"/>
            <a:r>
              <a:rPr lang="en-GB" sz="2300" dirty="0" smtClean="0"/>
              <a:t>UPC-A / EAN uses </a:t>
            </a:r>
            <a:r>
              <a:rPr lang="en-GB" sz="2300" dirty="0"/>
              <a:t>seven </a:t>
            </a:r>
            <a:r>
              <a:rPr lang="en-GB" sz="2300" dirty="0" smtClean="0"/>
              <a:t>bar elements to form </a:t>
            </a:r>
            <a:r>
              <a:rPr lang="en-GB" sz="2300" dirty="0"/>
              <a:t>four alternating dark and light bars of varying </a:t>
            </a:r>
            <a:r>
              <a:rPr lang="en-GB" sz="2300" dirty="0" smtClean="0"/>
              <a:t>thicknesses to represent </a:t>
            </a:r>
            <a:r>
              <a:rPr lang="en-GB" sz="2300" dirty="0"/>
              <a:t>each data item </a:t>
            </a:r>
            <a:r>
              <a:rPr lang="en-GB" sz="2300" dirty="0" smtClean="0"/>
              <a:t>between the guard bars</a:t>
            </a:r>
            <a:endParaRPr lang="en-GB" sz="2300" dirty="0"/>
          </a:p>
          <a:p>
            <a:pPr lvl="1"/>
            <a:endParaRPr lang="en-GB" sz="23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2439485" y="4432565"/>
            <a:ext cx="4432863" cy="2004394"/>
            <a:chOff x="2439485" y="4432565"/>
            <a:chExt cx="4432863" cy="2004394"/>
          </a:xfrm>
        </p:grpSpPr>
        <p:grpSp>
          <p:nvGrpSpPr>
            <p:cNvPr id="2" name="Group 1"/>
            <p:cNvGrpSpPr/>
            <p:nvPr/>
          </p:nvGrpSpPr>
          <p:grpSpPr>
            <a:xfrm>
              <a:off x="2799761" y="4432565"/>
              <a:ext cx="4072587" cy="1999015"/>
              <a:chOff x="2799761" y="4771231"/>
              <a:chExt cx="4072587" cy="1999015"/>
            </a:xfrm>
          </p:grpSpPr>
          <p:pic>
            <p:nvPicPr>
              <p:cNvPr id="4" name="Picture 3" descr="C:\Users\David Watson\Downloads\barcode.png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9761" y="4771231"/>
                <a:ext cx="3673905" cy="174098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9" name="Arc 8"/>
              <p:cNvSpPr/>
              <p:nvPr/>
            </p:nvSpPr>
            <p:spPr>
              <a:xfrm flipH="1" flipV="1">
                <a:off x="5304914" y="6323212"/>
                <a:ext cx="1567434" cy="447034"/>
              </a:xfrm>
              <a:prstGeom prst="arc">
                <a:avLst>
                  <a:gd name="adj1" fmla="val 10754091"/>
                  <a:gd name="adj2" fmla="val 272965"/>
                </a:avLst>
              </a:prstGeom>
              <a:ln w="38100">
                <a:solidFill>
                  <a:srgbClr val="C396A3"/>
                </a:solidFill>
                <a:prstDash val="sysDot"/>
                <a:headEnd type="none" w="med" len="med"/>
                <a:tailEnd type="triangl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0" name="Arc 9"/>
            <p:cNvSpPr/>
            <p:nvPr/>
          </p:nvSpPr>
          <p:spPr>
            <a:xfrm flipV="1">
              <a:off x="2439485" y="5989925"/>
              <a:ext cx="1567434" cy="447034"/>
            </a:xfrm>
            <a:prstGeom prst="arc">
              <a:avLst>
                <a:gd name="adj1" fmla="val 10754091"/>
                <a:gd name="adj2" fmla="val 272965"/>
              </a:avLst>
            </a:prstGeom>
            <a:ln w="38100">
              <a:solidFill>
                <a:srgbClr val="C396A3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084881" y="5204002"/>
            <a:ext cx="171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Left:</a:t>
            </a:r>
            <a:r>
              <a:rPr lang="en-GB" b="1" dirty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Manufacturer </a:t>
            </a:r>
            <a:br>
              <a:rPr lang="en-GB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GB" dirty="0">
              <a:solidFill>
                <a:srgbClr val="D1919B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12072" y="5204002"/>
            <a:ext cx="1714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Right:</a:t>
            </a:r>
            <a:r>
              <a:rPr lang="en-GB" b="1" dirty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b="1" dirty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br>
              <a:rPr lang="en-GB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endParaRPr lang="en-GB" dirty="0">
              <a:solidFill>
                <a:srgbClr val="D191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5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UPC-A barcode anatomy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83008"/>
              </p:ext>
            </p:extLst>
          </p:nvPr>
        </p:nvGraphicFramePr>
        <p:xfrm>
          <a:off x="5915025" y="2244725"/>
          <a:ext cx="2412004" cy="438150"/>
        </p:xfrm>
        <a:graphic>
          <a:graphicData uri="http://schemas.openxmlformats.org/drawingml/2006/table">
            <a:tbl>
              <a:tblPr firstRow="1" firstCol="1" bandRow="1"/>
              <a:tblGrid>
                <a:gridCol w="14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9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kern="1200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82719"/>
              </p:ext>
            </p:extLst>
          </p:nvPr>
        </p:nvGraphicFramePr>
        <p:xfrm>
          <a:off x="5915025" y="2863850"/>
          <a:ext cx="2412004" cy="2304510"/>
        </p:xfrm>
        <a:graphic>
          <a:graphicData uri="http://schemas.openxmlformats.org/drawingml/2006/table">
            <a:tbl>
              <a:tblPr firstRow="1" firstCol="1" bandRow="1"/>
              <a:tblGrid>
                <a:gridCol w="14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9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3045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5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n-GB" sz="25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Picture 5" descr="C:\Users\David Watson\Downloads\barcod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79" y="2854325"/>
            <a:ext cx="5195571" cy="2708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074600" y="1844615"/>
            <a:ext cx="212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Left	     Right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700336" y="5168360"/>
            <a:ext cx="1962149" cy="583629"/>
            <a:chOff x="2881310" y="5096923"/>
            <a:chExt cx="1962149" cy="583629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2881312" y="5173664"/>
              <a:ext cx="320675" cy="0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881310" y="5096923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201987" y="5096923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038472" y="5180013"/>
              <a:ext cx="0" cy="50053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1649" y="5661504"/>
              <a:ext cx="1801810" cy="0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505323" y="5175503"/>
            <a:ext cx="320677" cy="578867"/>
            <a:chOff x="2881310" y="5096923"/>
            <a:chExt cx="320677" cy="578867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2881312" y="5173664"/>
              <a:ext cx="320675" cy="0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1310" y="5096923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201987" y="5096923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038472" y="5175251"/>
              <a:ext cx="0" cy="50053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2445389" y="5463631"/>
            <a:ext cx="2002209" cy="503782"/>
            <a:chOff x="2971613" y="5142162"/>
            <a:chExt cx="2002209" cy="503782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71613" y="5218903"/>
              <a:ext cx="149597" cy="0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983705" y="5142162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09117" y="5142162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045615" y="5222871"/>
              <a:ext cx="0" cy="423073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041649" y="5627686"/>
              <a:ext cx="1856578" cy="0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824225" y="5218903"/>
              <a:ext cx="149597" cy="0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836317" y="5142162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4961729" y="5142162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898227" y="5222871"/>
              <a:ext cx="0" cy="423073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/>
          <p:cNvGrpSpPr/>
          <p:nvPr/>
        </p:nvGrpSpPr>
        <p:grpSpPr>
          <a:xfrm>
            <a:off x="5917387" y="5212810"/>
            <a:ext cx="2403080" cy="541560"/>
            <a:chOff x="2574082" y="5141373"/>
            <a:chExt cx="2403080" cy="541560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2574082" y="5215733"/>
              <a:ext cx="992284" cy="0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576510" y="5141373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560762" y="5141373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3038472" y="5229226"/>
              <a:ext cx="0" cy="453707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041649" y="5664733"/>
              <a:ext cx="1422398" cy="0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944587" y="5215733"/>
              <a:ext cx="1032575" cy="0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954460" y="5141373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4976812" y="5141373"/>
              <a:ext cx="0" cy="93149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4464047" y="5229226"/>
              <a:ext cx="0" cy="453707"/>
            </a:xfrm>
            <a:prstGeom prst="line">
              <a:avLst/>
            </a:prstGeom>
            <a:ln w="38100">
              <a:solidFill>
                <a:srgbClr val="AA3C3C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Arc 56"/>
          <p:cNvSpPr/>
          <p:nvPr/>
        </p:nvSpPr>
        <p:spPr>
          <a:xfrm flipH="1" flipV="1">
            <a:off x="4574248" y="5149310"/>
            <a:ext cx="2545880" cy="1235941"/>
          </a:xfrm>
          <a:prstGeom prst="arc">
            <a:avLst>
              <a:gd name="adj1" fmla="val 10754091"/>
              <a:gd name="adj2" fmla="val 21316138"/>
            </a:avLst>
          </a:prstGeom>
          <a:ln w="38100">
            <a:solidFill>
              <a:srgbClr val="AA3C3C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AA3C3C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046400" y="2396610"/>
            <a:ext cx="4162425" cy="425624"/>
            <a:chOff x="1046400" y="2396610"/>
            <a:chExt cx="4162425" cy="425624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1046400" y="2396610"/>
              <a:ext cx="0" cy="425624"/>
            </a:xfrm>
            <a:prstGeom prst="straightConnector1">
              <a:avLst/>
            </a:prstGeom>
            <a:ln w="38100">
              <a:solidFill>
                <a:srgbClr val="D1919B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5208825" y="2396610"/>
              <a:ext cx="0" cy="425624"/>
            </a:xfrm>
            <a:prstGeom prst="straightConnector1">
              <a:avLst/>
            </a:prstGeom>
            <a:ln w="38100">
              <a:solidFill>
                <a:srgbClr val="D1919B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3131564" y="2396610"/>
              <a:ext cx="0" cy="425624"/>
            </a:xfrm>
            <a:prstGeom prst="straightConnector1">
              <a:avLst/>
            </a:prstGeom>
            <a:ln w="38100">
              <a:solidFill>
                <a:srgbClr val="D1919B"/>
              </a:solidFill>
              <a:prstDash val="sysDot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046400" y="2415660"/>
              <a:ext cx="4162425" cy="0"/>
            </a:xfrm>
            <a:prstGeom prst="line">
              <a:avLst/>
            </a:prstGeom>
            <a:ln w="38100">
              <a:solidFill>
                <a:srgbClr val="D1919B"/>
              </a:solidFill>
              <a:prstDash val="sysDot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2336164" y="1988842"/>
            <a:ext cx="15907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 bars</a:t>
            </a:r>
            <a:endParaRPr lang="en-GB" sz="2000" b="1" dirty="0">
              <a:solidFill>
                <a:srgbClr val="D191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5504100" y="1874636"/>
            <a:ext cx="0" cy="3265149"/>
          </a:xfrm>
          <a:prstGeom prst="straightConnector1">
            <a:avLst/>
          </a:prstGeom>
          <a:ln w="38100">
            <a:solidFill>
              <a:srgbClr val="D1919B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699235" y="1474526"/>
            <a:ext cx="159079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digit</a:t>
            </a:r>
            <a:endParaRPr lang="en-GB" sz="2000" b="1" dirty="0">
              <a:solidFill>
                <a:srgbClr val="D191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>
            <a:off x="757240" y="1874636"/>
            <a:ext cx="0" cy="3265149"/>
          </a:xfrm>
          <a:prstGeom prst="straightConnector1">
            <a:avLst/>
          </a:prstGeom>
          <a:ln w="38100">
            <a:solidFill>
              <a:srgbClr val="D1919B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39608" y="1474526"/>
            <a:ext cx="8163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D191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en-GB" sz="2000" b="1" dirty="0">
              <a:solidFill>
                <a:srgbClr val="D191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6421468" y="2691822"/>
            <a:ext cx="0" cy="151879"/>
          </a:xfrm>
          <a:prstGeom prst="line">
            <a:avLst/>
          </a:prstGeom>
          <a:ln w="38100">
            <a:solidFill>
              <a:srgbClr val="C396A3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799418" y="2691822"/>
            <a:ext cx="0" cy="151879"/>
          </a:xfrm>
          <a:prstGeom prst="line">
            <a:avLst/>
          </a:prstGeom>
          <a:ln w="38100">
            <a:solidFill>
              <a:srgbClr val="C396A3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Arc 76"/>
          <p:cNvSpPr/>
          <p:nvPr/>
        </p:nvSpPr>
        <p:spPr>
          <a:xfrm flipH="1" flipV="1">
            <a:off x="4957184" y="5320246"/>
            <a:ext cx="546916" cy="447034"/>
          </a:xfrm>
          <a:prstGeom prst="arc">
            <a:avLst>
              <a:gd name="adj1" fmla="val 10754091"/>
              <a:gd name="adj2" fmla="val 739410"/>
            </a:avLst>
          </a:prstGeom>
          <a:ln w="38100">
            <a:solidFill>
              <a:srgbClr val="D1919B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Arc 77"/>
          <p:cNvSpPr/>
          <p:nvPr/>
        </p:nvSpPr>
        <p:spPr>
          <a:xfrm flipV="1">
            <a:off x="758013" y="5320246"/>
            <a:ext cx="546916" cy="447034"/>
          </a:xfrm>
          <a:prstGeom prst="arc">
            <a:avLst>
              <a:gd name="adj1" fmla="val 10754091"/>
              <a:gd name="adj2" fmla="val 739410"/>
            </a:avLst>
          </a:prstGeom>
          <a:ln w="38100">
            <a:solidFill>
              <a:srgbClr val="D1919B"/>
            </a:solidFill>
            <a:prstDash val="sysDot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981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just"/>
            <a:r>
              <a:rPr lang="en-GB" dirty="0" smtClean="0"/>
              <a:t>Reading retail barcodes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257295" cy="3453607"/>
          </a:xfrm>
        </p:spPr>
        <p:txBody>
          <a:bodyPr/>
          <a:lstStyle/>
          <a:p>
            <a:r>
              <a:rPr lang="en-GB" dirty="0"/>
              <a:t>Visually, a grouping of two or more adjacent bars appear as a single wide </a:t>
            </a:r>
            <a:r>
              <a:rPr lang="en-GB" dirty="0" smtClean="0"/>
              <a:t>bar</a:t>
            </a:r>
          </a:p>
          <a:p>
            <a:pPr lvl="1"/>
            <a:r>
              <a:rPr lang="en-GB" sz="2300" dirty="0" smtClean="0"/>
              <a:t>Right hand codes are the inverse of left hand codes</a:t>
            </a:r>
          </a:p>
          <a:p>
            <a:pPr lvl="1"/>
            <a:r>
              <a:rPr lang="en-GB" sz="2300" dirty="0" smtClean="0"/>
              <a:t>Left hand codes all have an odd number of black bars. Right hand codes all have an even number</a:t>
            </a:r>
          </a:p>
          <a:p>
            <a:pPr lvl="1"/>
            <a:r>
              <a:rPr lang="en-GB" sz="2300" dirty="0" smtClean="0"/>
              <a:t>How could this be useful?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455813"/>
              </p:ext>
            </p:extLst>
          </p:nvPr>
        </p:nvGraphicFramePr>
        <p:xfrm>
          <a:off x="5605652" y="1740583"/>
          <a:ext cx="2412004" cy="4423010"/>
        </p:xfrm>
        <a:graphic>
          <a:graphicData uri="http://schemas.openxmlformats.org/drawingml/2006/table">
            <a:tbl>
              <a:tblPr firstRow="1" firstCol="1" bandRow="1"/>
              <a:tblGrid>
                <a:gridCol w="143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36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95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5004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9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1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2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3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4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5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6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7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8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000"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b="1" kern="1200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4572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600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D1919B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9</a:t>
                      </a:r>
                      <a:endParaRPr lang="en-GB" sz="1100" b="1" dirty="0">
                        <a:solidFill>
                          <a:srgbClr val="D1919B"/>
                        </a:solidFill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Arial"/>
                        </a:rPr>
                        <a:t> 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83975" y="3750035"/>
            <a:ext cx="4107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Left	         				Right 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77313"/>
      </p:ext>
    </p:extLst>
  </p:cSld>
  <p:clrMapOvr>
    <a:masterClrMapping/>
  </p:clrMapOvr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5</Template>
  <TotalTime>1750</TotalTime>
  <Words>1061</Words>
  <Application>Microsoft Office PowerPoint</Application>
  <PresentationFormat>On-screen Show (4:3)</PresentationFormat>
  <Paragraphs>478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Museo 700</vt:lpstr>
      <vt:lpstr>Corbel</vt:lpstr>
      <vt:lpstr>Times New Roman</vt:lpstr>
      <vt:lpstr>Arial</vt:lpstr>
      <vt:lpstr>Museo 900</vt:lpstr>
      <vt:lpstr>Museo 100</vt:lpstr>
      <vt:lpstr>Museo 500</vt:lpstr>
      <vt:lpstr>Museo900-Regular</vt:lpstr>
      <vt:lpstr>Calibri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 Heathcote</cp:lastModifiedBy>
  <cp:revision>50</cp:revision>
  <dcterms:created xsi:type="dcterms:W3CDTF">2015-08-13T09:52:03Z</dcterms:created>
  <dcterms:modified xsi:type="dcterms:W3CDTF">2015-12-15T13:04:47Z</dcterms:modified>
</cp:coreProperties>
</file>