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83" r:id="rId2"/>
    <p:sldId id="261" r:id="rId3"/>
    <p:sldId id="262" r:id="rId4"/>
    <p:sldId id="268" r:id="rId5"/>
    <p:sldId id="294" r:id="rId6"/>
    <p:sldId id="266" r:id="rId7"/>
    <p:sldId id="269" r:id="rId8"/>
    <p:sldId id="295" r:id="rId9"/>
    <p:sldId id="270" r:id="rId10"/>
    <p:sldId id="271" r:id="rId11"/>
    <p:sldId id="272" r:id="rId12"/>
    <p:sldId id="267" r:id="rId13"/>
    <p:sldId id="292" r:id="rId14"/>
    <p:sldId id="264" r:id="rId15"/>
    <p:sldId id="275" r:id="rId16"/>
    <p:sldId id="277" r:id="rId17"/>
    <p:sldId id="286" r:id="rId18"/>
    <p:sldId id="287" r:id="rId19"/>
    <p:sldId id="274" r:id="rId20"/>
    <p:sldId id="288" r:id="rId21"/>
    <p:sldId id="289" r:id="rId22"/>
    <p:sldId id="276" r:id="rId23"/>
    <p:sldId id="290" r:id="rId24"/>
    <p:sldId id="279" r:id="rId25"/>
    <p:sldId id="281" r:id="rId26"/>
    <p:sldId id="282" r:id="rId27"/>
    <p:sldId id="293" r:id="rId28"/>
    <p:sldId id="273" r:id="rId29"/>
    <p:sldId id="291" r:id="rId30"/>
  </p:sldIdLst>
  <p:sldSz cx="9144000" cy="6858000" type="screen4x3"/>
  <p:notesSz cx="6858000" cy="9144000"/>
  <p:embeddedFontLst>
    <p:embeddedFont>
      <p:font typeface="Museo900-Regular" panose="02000000000000000000" pitchFamily="2" charset="0"/>
      <p:bold r:id="rId32"/>
    </p:embeddedFont>
    <p:embeddedFont>
      <p:font typeface="Museo 900" panose="02000000000000000000" pitchFamily="2" charset="0"/>
      <p:bold r:id="rId33"/>
    </p:embeddedFont>
    <p:embeddedFont>
      <p:font typeface="Consolas" panose="020B0609020204030204" pitchFamily="49" charset="0"/>
      <p:regular r:id="rId34"/>
      <p:bold r:id="rId35"/>
      <p:italic r:id="rId36"/>
      <p:boldItalic r:id="rId37"/>
    </p:embeddedFont>
    <p:embeddedFont>
      <p:font typeface="Museo 100" panose="02000000000000000000" pitchFamily="2" charset="0"/>
      <p:regular r:id="rId38"/>
    </p:embeddedFont>
    <p:embeddedFont>
      <p:font typeface="Calibri" panose="020F0502020204030204" pitchFamily="34" charset="0"/>
      <p:regular r:id="rId39"/>
      <p:bold r:id="rId40"/>
      <p:italic r:id="rId41"/>
      <p:boldItalic r:id="rId42"/>
    </p:embeddedFont>
    <p:embeddedFont>
      <p:font typeface="Museo 700" panose="02000000000000000000" pitchFamily="2" charset="0"/>
      <p:bold r:id="rId43"/>
    </p:embeddedFont>
    <p:embeddedFont>
      <p:font typeface="Museo 500" panose="02000000000000000000" pitchFamily="2"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B7F"/>
    <a:srgbClr val="70BC22"/>
    <a:srgbClr val="223E7A"/>
    <a:srgbClr val="B9D769"/>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7" autoAdjust="0"/>
    <p:restoredTop sz="92010" autoAdjust="0"/>
  </p:normalViewPr>
  <p:slideViewPr>
    <p:cSldViewPr snapToGrid="0" snapToObjects="1" showGuides="1">
      <p:cViewPr varScale="1">
        <p:scale>
          <a:sx n="70" d="100"/>
          <a:sy n="70" d="100"/>
        </p:scale>
        <p:origin x="360" y="6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09/12/2016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415173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4</a:t>
            </a:fld>
            <a:endParaRPr lang="en-GB"/>
          </a:p>
        </p:txBody>
      </p:sp>
    </p:spTree>
    <p:extLst>
      <p:ext uri="{BB962C8B-B14F-4D97-AF65-F5344CB8AC3E}">
        <p14:creationId xmlns:p14="http://schemas.microsoft.com/office/powerpoint/2010/main" val="154146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14</a:t>
            </a:fld>
            <a:endParaRPr lang="en-GB"/>
          </a:p>
        </p:txBody>
      </p:sp>
    </p:spTree>
    <p:extLst>
      <p:ext uri="{BB962C8B-B14F-4D97-AF65-F5344CB8AC3E}">
        <p14:creationId xmlns:p14="http://schemas.microsoft.com/office/powerpoint/2010/main" val="51879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a:p>
        </p:txBody>
      </p:sp>
    </p:spTree>
    <p:extLst>
      <p:ext uri="{BB962C8B-B14F-4D97-AF65-F5344CB8AC3E}">
        <p14:creationId xmlns:p14="http://schemas.microsoft.com/office/powerpoint/2010/main" val="1467901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6827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1" name="Picture 10"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20938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Function application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93872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Partial function application</a:t>
            </a:r>
          </a:p>
        </p:txBody>
      </p:sp>
      <p:sp>
        <p:nvSpPr>
          <p:cNvPr id="5" name="Text Placeholder 4"/>
          <p:cNvSpPr>
            <a:spLocks noGrp="1"/>
          </p:cNvSpPr>
          <p:nvPr>
            <p:ph type="body" sz="quarter" idx="14"/>
          </p:nvPr>
        </p:nvSpPr>
        <p:spPr/>
        <p:txBody>
          <a:bodyPr/>
          <a:lstStyle/>
          <a:p>
            <a:r>
              <a:rPr lang="en-GB" dirty="0"/>
              <a:t>You can use a cunning trick to exploit this idea</a:t>
            </a:r>
          </a:p>
          <a:p>
            <a:r>
              <a:rPr lang="en-GB" dirty="0"/>
              <a:t>Start with an </a:t>
            </a:r>
            <a:r>
              <a:rPr lang="en-GB" b="1" dirty="0"/>
              <a:t>add</a:t>
            </a:r>
            <a:r>
              <a:rPr lang="en-GB" dirty="0"/>
              <a:t> function that takes two integers and returns their sum, like this:</a:t>
            </a:r>
          </a:p>
          <a:p>
            <a:pPr marL="0" indent="0" algn="ctr">
              <a:buNone/>
            </a:pPr>
            <a:r>
              <a:rPr lang="en-GB" b="1" dirty="0">
                <a:solidFill>
                  <a:schemeClr val="accent1">
                    <a:lumMod val="75000"/>
                  </a:schemeClr>
                </a:solidFill>
                <a:latin typeface="Consolas" panose="020B0609020204030204" pitchFamily="49" charset="0"/>
                <a:cs typeface="Courier New" panose="02070309020205020404" pitchFamily="49" charset="0"/>
              </a:rPr>
              <a:t>add :: Integer </a:t>
            </a:r>
            <a:r>
              <a:rPr lang="en-GB" b="1" dirty="0">
                <a:solidFill>
                  <a:schemeClr val="accent1">
                    <a:lumMod val="75000"/>
                  </a:schemeClr>
                </a:solidFill>
                <a:latin typeface="Consolas" panose="020B0609020204030204" pitchFamily="49" charset="0"/>
                <a:cs typeface="Courier New" panose="02070309020205020404" pitchFamily="49" charset="0"/>
                <a:sym typeface="Wingdings" panose="05000000000000000000" pitchFamily="2" charset="2"/>
              </a:rPr>
              <a:t></a:t>
            </a:r>
            <a:r>
              <a:rPr lang="en-GB" b="1" dirty="0">
                <a:solidFill>
                  <a:schemeClr val="accent1">
                    <a:lumMod val="75000"/>
                  </a:schemeClr>
                </a:solidFill>
                <a:latin typeface="Consolas" panose="020B0609020204030204" pitchFamily="49" charset="0"/>
                <a:cs typeface="Courier New" panose="02070309020205020404" pitchFamily="49" charset="0"/>
              </a:rPr>
              <a:t> Integer </a:t>
            </a:r>
            <a:r>
              <a:rPr lang="en-GB" b="1" dirty="0">
                <a:solidFill>
                  <a:schemeClr val="accent1">
                    <a:lumMod val="75000"/>
                  </a:schemeClr>
                </a:solidFill>
                <a:latin typeface="Consolas" panose="020B0609020204030204" pitchFamily="49" charset="0"/>
                <a:cs typeface="Courier New" panose="02070309020205020404" pitchFamily="49" charset="0"/>
                <a:sym typeface="Wingdings" panose="05000000000000000000" pitchFamily="2" charset="2"/>
              </a:rPr>
              <a:t></a:t>
            </a:r>
            <a:r>
              <a:rPr lang="en-GB" b="1" dirty="0">
                <a:solidFill>
                  <a:schemeClr val="accent1">
                    <a:lumMod val="75000"/>
                  </a:schemeClr>
                </a:solidFill>
                <a:latin typeface="Consolas" panose="020B0609020204030204" pitchFamily="49" charset="0"/>
                <a:cs typeface="Courier New" panose="02070309020205020404" pitchFamily="49" charset="0"/>
              </a:rPr>
              <a:t> Integer </a:t>
            </a:r>
          </a:p>
          <a:p>
            <a:pPr marL="0" indent="0" algn="ctr">
              <a:buNone/>
            </a:pPr>
            <a:r>
              <a:rPr lang="en-GB" b="1" dirty="0">
                <a:solidFill>
                  <a:schemeClr val="accent1">
                    <a:lumMod val="75000"/>
                  </a:schemeClr>
                </a:solidFill>
                <a:latin typeface="Consolas" panose="020B0609020204030204" pitchFamily="49" charset="0"/>
                <a:cs typeface="Courier New" panose="02070309020205020404" pitchFamily="49" charset="0"/>
              </a:rPr>
              <a:t>add x y = x + y</a:t>
            </a:r>
          </a:p>
          <a:p>
            <a:r>
              <a:rPr lang="en-GB" dirty="0"/>
              <a:t>Remember that if we type </a:t>
            </a:r>
            <a:r>
              <a:rPr lang="en-GB" b="1" dirty="0">
                <a:latin typeface="Consolas" panose="020B0609020204030204" pitchFamily="49" charset="0"/>
                <a:cs typeface="Courier New" panose="02070309020205020404" pitchFamily="49" charset="0"/>
              </a:rPr>
              <a:t>add 6 4 </a:t>
            </a:r>
            <a:r>
              <a:rPr lang="en-GB" dirty="0">
                <a:latin typeface="Arial" panose="020B0604020202020204" pitchFamily="34" charset="0"/>
                <a:cs typeface="Arial" panose="020B0604020202020204" pitchFamily="34" charset="0"/>
              </a:rPr>
              <a:t>Haskell will create a new function and do this in two stages, </a:t>
            </a:r>
          </a:p>
          <a:p>
            <a:pPr marL="0" indent="0" algn="ctr">
              <a:buNone/>
            </a:pPr>
            <a:r>
              <a:rPr lang="en-GB" b="1" dirty="0">
                <a:solidFill>
                  <a:schemeClr val="accent1">
                    <a:lumMod val="75000"/>
                  </a:schemeClr>
                </a:solidFill>
                <a:latin typeface="Consolas" panose="020B0609020204030204" pitchFamily="49" charset="0"/>
                <a:cs typeface="Arial" panose="020B0604020202020204" pitchFamily="34" charset="0"/>
              </a:rPr>
              <a:t>(</a:t>
            </a:r>
            <a:r>
              <a:rPr lang="en-GB" b="1" dirty="0">
                <a:solidFill>
                  <a:schemeClr val="accent1">
                    <a:lumMod val="75000"/>
                  </a:schemeClr>
                </a:solidFill>
                <a:latin typeface="Consolas" panose="020B0609020204030204" pitchFamily="49" charset="0"/>
                <a:cs typeface="Courier New" panose="02070309020205020404" pitchFamily="49" charset="0"/>
              </a:rPr>
              <a:t>add 6) 4 </a:t>
            </a:r>
            <a:endParaRPr lang="en-GB" dirty="0">
              <a:solidFill>
                <a:schemeClr val="accent1">
                  <a:lumMod val="75000"/>
                </a:schemeClr>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56345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Partial function application</a:t>
            </a:r>
          </a:p>
        </p:txBody>
      </p:sp>
      <p:sp>
        <p:nvSpPr>
          <p:cNvPr id="5" name="Text Placeholder 4"/>
          <p:cNvSpPr>
            <a:spLocks noGrp="1"/>
          </p:cNvSpPr>
          <p:nvPr>
            <p:ph type="body" sz="quarter" idx="14"/>
          </p:nvPr>
        </p:nvSpPr>
        <p:spPr/>
        <p:txBody>
          <a:bodyPr/>
          <a:lstStyle/>
          <a:p>
            <a:pPr marL="0" indent="0">
              <a:buNone/>
            </a:pPr>
            <a:r>
              <a:rPr lang="en-GB" dirty="0">
                <a:latin typeface="Arial" panose="020B0604020202020204" pitchFamily="34" charset="0"/>
                <a:cs typeface="Arial" panose="020B0604020202020204" pitchFamily="34" charset="0"/>
              </a:rPr>
              <a:t>We can use this to simplify functions by </a:t>
            </a:r>
            <a:r>
              <a:rPr lang="en-GB" b="1" dirty="0">
                <a:latin typeface="Arial" panose="020B0604020202020204" pitchFamily="34" charset="0"/>
                <a:cs typeface="Arial" panose="020B0604020202020204" pitchFamily="34" charset="0"/>
              </a:rPr>
              <a:t>fixing </a:t>
            </a:r>
            <a:r>
              <a:rPr lang="en-GB" dirty="0">
                <a:latin typeface="Arial" panose="020B0604020202020204" pitchFamily="34" charset="0"/>
                <a:cs typeface="Arial" panose="020B0604020202020204" pitchFamily="34" charset="0"/>
              </a:rPr>
              <a:t>or </a:t>
            </a:r>
            <a:r>
              <a:rPr lang="en-GB" b="1" dirty="0">
                <a:latin typeface="Arial" panose="020B0604020202020204" pitchFamily="34" charset="0"/>
                <a:cs typeface="Arial" panose="020B0604020202020204" pitchFamily="34" charset="0"/>
              </a:rPr>
              <a:t>binding an argument. </a:t>
            </a:r>
            <a:r>
              <a:rPr lang="en-GB" dirty="0">
                <a:latin typeface="Arial" panose="020B0604020202020204" pitchFamily="34" charset="0"/>
                <a:cs typeface="Arial" panose="020B0604020202020204" pitchFamily="34" charset="0"/>
              </a:rPr>
              <a:t>In this case we can define a function</a:t>
            </a:r>
            <a:r>
              <a:rPr lang="en-GB" dirty="0">
                <a:latin typeface="Consolas" panose="020B0609020204030204" pitchFamily="49" charset="0"/>
                <a:cs typeface="Courier New" panose="02070309020205020404" pitchFamily="49" charset="0"/>
              </a:rPr>
              <a:t>	</a:t>
            </a:r>
            <a:r>
              <a:rPr lang="en-GB" b="1" dirty="0" err="1">
                <a:solidFill>
                  <a:schemeClr val="accent1">
                    <a:lumMod val="75000"/>
                  </a:schemeClr>
                </a:solidFill>
                <a:latin typeface="Consolas" panose="020B0609020204030204" pitchFamily="49" charset="0"/>
                <a:cs typeface="Courier New" panose="02070309020205020404" pitchFamily="49" charset="0"/>
              </a:rPr>
              <a:t>addSix</a:t>
            </a:r>
            <a:r>
              <a:rPr lang="en-GB" b="1" dirty="0">
                <a:solidFill>
                  <a:schemeClr val="accent1">
                    <a:lumMod val="75000"/>
                  </a:schemeClr>
                </a:solidFill>
                <a:latin typeface="Consolas" panose="020B0609020204030204" pitchFamily="49" charset="0"/>
                <a:cs typeface="Courier New" panose="02070309020205020404" pitchFamily="49" charset="0"/>
              </a:rPr>
              <a:t> :: Integer -&gt; Integer</a:t>
            </a:r>
          </a:p>
          <a:p>
            <a:pPr marL="0" indent="0">
              <a:spcAft>
                <a:spcPts val="0"/>
              </a:spcAft>
              <a:buNone/>
            </a:pPr>
            <a:r>
              <a:rPr lang="en-GB" b="1" dirty="0">
                <a:solidFill>
                  <a:schemeClr val="accent1">
                    <a:lumMod val="75000"/>
                  </a:schemeClr>
                </a:solidFill>
                <a:latin typeface="Consolas" panose="020B0609020204030204" pitchFamily="49" charset="0"/>
                <a:cs typeface="Courier New" panose="02070309020205020404" pitchFamily="49" charset="0"/>
              </a:rPr>
              <a:t>			</a:t>
            </a:r>
            <a:r>
              <a:rPr lang="en-GB" b="1" dirty="0" err="1">
                <a:solidFill>
                  <a:schemeClr val="accent1">
                    <a:lumMod val="75000"/>
                  </a:schemeClr>
                </a:solidFill>
                <a:latin typeface="Consolas" panose="020B0609020204030204" pitchFamily="49" charset="0"/>
                <a:cs typeface="Courier New" panose="02070309020205020404" pitchFamily="49" charset="0"/>
              </a:rPr>
              <a:t>addSix</a:t>
            </a:r>
            <a:r>
              <a:rPr lang="en-GB" b="1" dirty="0">
                <a:solidFill>
                  <a:schemeClr val="accent1">
                    <a:lumMod val="75000"/>
                  </a:schemeClr>
                </a:solidFill>
                <a:latin typeface="Consolas" panose="020B0609020204030204" pitchFamily="49" charset="0"/>
                <a:cs typeface="Courier New" panose="02070309020205020404" pitchFamily="49" charset="0"/>
              </a:rPr>
              <a:t> = add 6</a:t>
            </a:r>
            <a:br>
              <a:rPr lang="en-GB" b="1" dirty="0">
                <a:solidFill>
                  <a:schemeClr val="accent1">
                    <a:lumMod val="75000"/>
                  </a:schemeClr>
                </a:solidFill>
                <a:latin typeface="Consolas" panose="020B0609020204030204" pitchFamily="49" charset="0"/>
                <a:cs typeface="Courier New" panose="02070309020205020404" pitchFamily="49" charset="0"/>
              </a:rPr>
            </a:br>
            <a:endParaRPr lang="en-GB" b="1" dirty="0">
              <a:solidFill>
                <a:schemeClr val="accent1">
                  <a:lumMod val="75000"/>
                </a:schemeClr>
              </a:solidFill>
              <a:latin typeface="Consolas" panose="020B0609020204030204" pitchFamily="49" charset="0"/>
              <a:cs typeface="Courier New" panose="02070309020205020404" pitchFamily="49" charset="0"/>
            </a:endParaRPr>
          </a:p>
          <a:p>
            <a:pPr lvl="1"/>
            <a:r>
              <a:rPr lang="en-GB" dirty="0"/>
              <a:t>Then </a:t>
            </a:r>
            <a:r>
              <a:rPr lang="en-GB" b="1" dirty="0" err="1">
                <a:latin typeface="Consolas" panose="020B0609020204030204" pitchFamily="49" charset="0"/>
              </a:rPr>
              <a:t>addSix</a:t>
            </a:r>
            <a:r>
              <a:rPr lang="en-GB" b="1" dirty="0">
                <a:latin typeface="Consolas" panose="020B0609020204030204" pitchFamily="49" charset="0"/>
              </a:rPr>
              <a:t> 10</a:t>
            </a:r>
            <a:r>
              <a:rPr lang="en-GB" dirty="0"/>
              <a:t> is the same as </a:t>
            </a:r>
            <a:r>
              <a:rPr lang="en-GB" b="1" dirty="0">
                <a:latin typeface="Consolas" panose="020B0609020204030204" pitchFamily="49" charset="0"/>
              </a:rPr>
              <a:t>add 6 10</a:t>
            </a:r>
          </a:p>
          <a:p>
            <a:pPr lvl="1"/>
            <a:r>
              <a:rPr lang="en-GB" dirty="0"/>
              <a:t>This can be useful if we only want to pass partial arguments</a:t>
            </a:r>
          </a:p>
          <a:p>
            <a:pPr marL="0" indent="0">
              <a:buNone/>
            </a:pPr>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859" y="4729439"/>
            <a:ext cx="4185848" cy="146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36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48845" y="906233"/>
            <a:ext cx="7816470" cy="670772"/>
          </a:xfrm>
        </p:spPr>
        <p:txBody>
          <a:bodyPr/>
          <a:lstStyle/>
          <a:p>
            <a:r>
              <a:rPr lang="en-GB" dirty="0"/>
              <a:t>An example</a:t>
            </a:r>
          </a:p>
        </p:txBody>
      </p:sp>
      <p:sp>
        <p:nvSpPr>
          <p:cNvPr id="5" name="Text Placeholder 4"/>
          <p:cNvSpPr>
            <a:spLocks noGrp="1"/>
          </p:cNvSpPr>
          <p:nvPr>
            <p:ph type="body" sz="quarter" idx="14"/>
          </p:nvPr>
        </p:nvSpPr>
        <p:spPr>
          <a:xfrm>
            <a:off x="724280" y="1704179"/>
            <a:ext cx="7958544" cy="3453607"/>
          </a:xfrm>
        </p:spPr>
        <p:txBody>
          <a:bodyPr/>
          <a:lstStyle/>
          <a:p>
            <a:r>
              <a:rPr lang="en-GB" dirty="0"/>
              <a:t>Here’s a good use for partial function application. We’ll define function </a:t>
            </a:r>
            <a:r>
              <a:rPr lang="en-GB" b="1" dirty="0">
                <a:solidFill>
                  <a:schemeClr val="accent1">
                    <a:lumMod val="75000"/>
                  </a:schemeClr>
                </a:solidFill>
                <a:latin typeface="Consolas" panose="020B0609020204030204" pitchFamily="49" charset="0"/>
                <a:cs typeface="Courier New" panose="02070309020205020404" pitchFamily="49" charset="0"/>
              </a:rPr>
              <a:t>times</a:t>
            </a:r>
            <a:r>
              <a:rPr lang="en-GB" dirty="0">
                <a:solidFill>
                  <a:schemeClr val="accent1">
                    <a:lumMod val="75000"/>
                  </a:schemeClr>
                </a:solidFill>
                <a:latin typeface="Consolas" panose="020B0609020204030204" pitchFamily="49" charset="0"/>
              </a:rPr>
              <a:t> </a:t>
            </a:r>
            <a:r>
              <a:rPr lang="en-GB" b="1" dirty="0">
                <a:solidFill>
                  <a:schemeClr val="accent1">
                    <a:lumMod val="75000"/>
                  </a:schemeClr>
                </a:solidFill>
                <a:latin typeface="Consolas" panose="020B0609020204030204" pitchFamily="49" charset="0"/>
                <a:cs typeface="Courier New" panose="02070309020205020404" pitchFamily="49" charset="0"/>
              </a:rPr>
              <a:t>x y z = x * y * z</a:t>
            </a:r>
          </a:p>
          <a:p>
            <a:r>
              <a:rPr lang="en-GB" dirty="0">
                <a:latin typeface="Arial" panose="020B0604020202020204" pitchFamily="34" charset="0"/>
                <a:cs typeface="Arial" panose="020B0604020202020204" pitchFamily="34" charset="0"/>
              </a:rPr>
              <a:t>To find the volume of various designs for swimming pools with a fixed depth of </a:t>
            </a:r>
            <a:r>
              <a:rPr lang="en-GB" dirty="0" smtClean="0">
                <a:latin typeface="Arial" panose="020B0604020202020204" pitchFamily="34" charset="0"/>
                <a:cs typeface="Arial" panose="020B0604020202020204" pitchFamily="34" charset="0"/>
              </a:rPr>
              <a:t>2.6m</a:t>
            </a:r>
            <a:r>
              <a:rPr lang="en-GB" dirty="0">
                <a:latin typeface="Arial" panose="020B0604020202020204" pitchFamily="34" charset="0"/>
                <a:cs typeface="Arial" panose="020B0604020202020204" pitchFamily="34" charset="0"/>
              </a:rPr>
              <a:t>, define </a:t>
            </a:r>
          </a:p>
          <a:p>
            <a:pPr marL="0" indent="0" algn="ctr">
              <a:buNone/>
            </a:pPr>
            <a:r>
              <a:rPr lang="en-GB" b="1" dirty="0" err="1">
                <a:solidFill>
                  <a:schemeClr val="accent1">
                    <a:lumMod val="75000"/>
                  </a:schemeClr>
                </a:solidFill>
                <a:latin typeface="Consolas" panose="020B0609020204030204" pitchFamily="49" charset="0"/>
                <a:cs typeface="Courier New" panose="02070309020205020404" pitchFamily="49" charset="0"/>
              </a:rPr>
              <a:t>poolVol</a:t>
            </a:r>
            <a:r>
              <a:rPr lang="en-GB" b="1" dirty="0">
                <a:solidFill>
                  <a:schemeClr val="accent1">
                    <a:lumMod val="75000"/>
                  </a:schemeClr>
                </a:solidFill>
                <a:latin typeface="Consolas" panose="020B0609020204030204" pitchFamily="49" charset="0"/>
                <a:cs typeface="Courier New" panose="02070309020205020404" pitchFamily="49" charset="0"/>
              </a:rPr>
              <a:t> l w = times 2.6 l w</a:t>
            </a:r>
          </a:p>
          <a:p>
            <a:pPr lvl="1"/>
            <a:r>
              <a:rPr lang="en-GB" dirty="0"/>
              <a:t>Then we can just use the length and width arguments, </a:t>
            </a:r>
            <a:r>
              <a:rPr lang="en-GB" dirty="0" err="1"/>
              <a:t>eg</a:t>
            </a:r>
            <a:endParaRPr lang="en-GB" dirty="0"/>
          </a:p>
          <a:p>
            <a:pPr marL="0" indent="0" algn="ctr">
              <a:buNone/>
            </a:pPr>
            <a:r>
              <a:rPr lang="en-GB" b="1" dirty="0" err="1">
                <a:solidFill>
                  <a:schemeClr val="accent1">
                    <a:lumMod val="75000"/>
                  </a:schemeClr>
                </a:solidFill>
                <a:latin typeface="Consolas" panose="020B0609020204030204" pitchFamily="49" charset="0"/>
                <a:cs typeface="Courier New" panose="02070309020205020404" pitchFamily="49" charset="0"/>
              </a:rPr>
              <a:t>poolVol</a:t>
            </a:r>
            <a:r>
              <a:rPr lang="en-GB" b="1" dirty="0">
                <a:solidFill>
                  <a:schemeClr val="accent1">
                    <a:lumMod val="75000"/>
                  </a:schemeClr>
                </a:solidFill>
                <a:latin typeface="Consolas" panose="020B0609020204030204" pitchFamily="49" charset="0"/>
                <a:cs typeface="Courier New" panose="02070309020205020404" pitchFamily="49" charset="0"/>
              </a:rPr>
              <a:t> 3 5</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49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 1</a:t>
            </a:r>
            <a:r>
              <a:rPr lang="en-GB" dirty="0"/>
              <a:t> on the worksheet</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432" y="2086679"/>
            <a:ext cx="6533660" cy="4338349"/>
          </a:xfrm>
          <a:prstGeom prst="rect">
            <a:avLst/>
          </a:prstGeom>
        </p:spPr>
      </p:pic>
    </p:spTree>
    <p:extLst>
      <p:ext uri="{BB962C8B-B14F-4D97-AF65-F5344CB8AC3E}">
        <p14:creationId xmlns:p14="http://schemas.microsoft.com/office/powerpoint/2010/main" val="365369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Higher-order functions</a:t>
            </a:r>
          </a:p>
        </p:txBody>
      </p:sp>
      <p:sp>
        <p:nvSpPr>
          <p:cNvPr id="5" name="Text Placeholder 4"/>
          <p:cNvSpPr>
            <a:spLocks noGrp="1"/>
          </p:cNvSpPr>
          <p:nvPr>
            <p:ph type="body" sz="quarter" idx="14"/>
          </p:nvPr>
        </p:nvSpPr>
        <p:spPr>
          <a:xfrm>
            <a:off x="724280" y="1704179"/>
            <a:ext cx="7797230" cy="4112005"/>
          </a:xfrm>
        </p:spPr>
        <p:txBody>
          <a:bodyPr/>
          <a:lstStyle/>
          <a:p>
            <a:r>
              <a:rPr lang="en-US" dirty="0"/>
              <a:t>A function is </a:t>
            </a:r>
            <a:r>
              <a:rPr lang="en-US" b="1" dirty="0"/>
              <a:t>higher-order</a:t>
            </a:r>
            <a:r>
              <a:rPr lang="en-US" dirty="0"/>
              <a:t> if it takes a </a:t>
            </a:r>
            <a:r>
              <a:rPr lang="en-US" b="1" dirty="0"/>
              <a:t>function as an argument</a:t>
            </a:r>
            <a:r>
              <a:rPr lang="en-US" dirty="0"/>
              <a:t> or returns a </a:t>
            </a:r>
            <a:r>
              <a:rPr lang="en-US" b="1" dirty="0"/>
              <a:t>function as a result</a:t>
            </a:r>
            <a:r>
              <a:rPr lang="en-US" dirty="0"/>
              <a:t>, or does both.</a:t>
            </a:r>
          </a:p>
          <a:p>
            <a:r>
              <a:rPr lang="en-US" dirty="0"/>
              <a:t>In this example, </a:t>
            </a:r>
            <a:r>
              <a:rPr lang="en-US" dirty="0" err="1">
                <a:solidFill>
                  <a:srgbClr val="0C4B7F"/>
                </a:solidFill>
                <a:latin typeface="Consolas" panose="020B0609020204030204" pitchFamily="49" charset="0"/>
              </a:rPr>
              <a:t>areaDifference</a:t>
            </a:r>
            <a:r>
              <a:rPr lang="en-US" dirty="0"/>
              <a:t> takes the functions </a:t>
            </a:r>
            <a:r>
              <a:rPr lang="en-US" dirty="0" err="1">
                <a:solidFill>
                  <a:srgbClr val="0C4B7F"/>
                </a:solidFill>
                <a:latin typeface="Consolas" panose="020B0609020204030204" pitchFamily="49" charset="0"/>
              </a:rPr>
              <a:t>circleArea</a:t>
            </a:r>
            <a:r>
              <a:rPr lang="en-US" dirty="0">
                <a:solidFill>
                  <a:srgbClr val="0C4B7F"/>
                </a:solidFill>
                <a:latin typeface="Consolas" panose="020B0609020204030204" pitchFamily="49" charset="0"/>
              </a:rPr>
              <a:t> r1 </a:t>
            </a:r>
            <a:r>
              <a:rPr lang="en-US" dirty="0">
                <a:latin typeface="Consolas" panose="020B0609020204030204" pitchFamily="49" charset="0"/>
              </a:rPr>
              <a:t>and </a:t>
            </a:r>
            <a:r>
              <a:rPr lang="en-US" dirty="0" err="1">
                <a:solidFill>
                  <a:srgbClr val="0C4B7F"/>
                </a:solidFill>
                <a:latin typeface="Consolas" panose="020B0609020204030204" pitchFamily="49" charset="0"/>
              </a:rPr>
              <a:t>circleArea</a:t>
            </a:r>
            <a:r>
              <a:rPr lang="en-US" dirty="0">
                <a:solidFill>
                  <a:srgbClr val="0C4B7F"/>
                </a:solidFill>
                <a:latin typeface="Consolas" panose="020B0609020204030204" pitchFamily="49" charset="0"/>
              </a:rPr>
              <a:t> r2</a:t>
            </a:r>
            <a:r>
              <a:rPr lang="en-US" dirty="0">
                <a:solidFill>
                  <a:srgbClr val="0C4B7F"/>
                </a:solidFill>
              </a:rPr>
              <a:t> </a:t>
            </a:r>
            <a:r>
              <a:rPr lang="en-US" dirty="0"/>
              <a:t>as arguments</a:t>
            </a:r>
          </a:p>
          <a:p>
            <a:pPr marL="269875" indent="0">
              <a:buNone/>
            </a:pPr>
            <a:r>
              <a:rPr lang="en-GB" dirty="0" err="1">
                <a:solidFill>
                  <a:srgbClr val="0C4B7F"/>
                </a:solidFill>
                <a:latin typeface="Consolas" panose="020B0609020204030204" pitchFamily="49" charset="0"/>
                <a:ea typeface="Courier" charset="0"/>
                <a:cs typeface="Courier New" panose="02070309020205020404" pitchFamily="49" charset="0"/>
              </a:rPr>
              <a:t>circleArea</a:t>
            </a:r>
            <a:r>
              <a:rPr lang="en-GB" dirty="0">
                <a:solidFill>
                  <a:srgbClr val="0C4B7F"/>
                </a:solidFill>
                <a:latin typeface="Consolas" panose="020B0609020204030204" pitchFamily="49" charset="0"/>
                <a:ea typeface="Courier" charset="0"/>
                <a:cs typeface="Courier New" panose="02070309020205020404" pitchFamily="49" charset="0"/>
              </a:rPr>
              <a:t> r  = pi * r * r</a:t>
            </a:r>
          </a:p>
          <a:p>
            <a:pPr marL="269875" indent="0">
              <a:buNone/>
              <a:tabLst>
                <a:tab pos="4662488" algn="l"/>
              </a:tabLst>
            </a:pPr>
            <a:r>
              <a:rPr lang="en-GB" dirty="0" err="1">
                <a:solidFill>
                  <a:srgbClr val="0C4B7F"/>
                </a:solidFill>
                <a:latin typeface="Consolas" panose="020B0609020204030204" pitchFamily="49" charset="0"/>
                <a:ea typeface="Courier" charset="0"/>
                <a:cs typeface="Courier New" panose="02070309020205020404" pitchFamily="49" charset="0"/>
              </a:rPr>
              <a:t>areaDifference</a:t>
            </a:r>
            <a:r>
              <a:rPr lang="en-GB" dirty="0">
                <a:solidFill>
                  <a:srgbClr val="0C4B7F"/>
                </a:solidFill>
                <a:latin typeface="Consolas" panose="020B0609020204030204" pitchFamily="49" charset="0"/>
                <a:ea typeface="Courier" charset="0"/>
                <a:cs typeface="Courier New" panose="02070309020205020404" pitchFamily="49" charset="0"/>
              </a:rPr>
              <a:t> r1 r2 = </a:t>
            </a:r>
            <a:r>
              <a:rPr lang="en-GB" dirty="0" err="1">
                <a:solidFill>
                  <a:srgbClr val="0C4B7F"/>
                </a:solidFill>
                <a:latin typeface="Consolas" panose="020B0609020204030204" pitchFamily="49" charset="0"/>
                <a:ea typeface="Courier" charset="0"/>
                <a:cs typeface="Courier New" panose="02070309020205020404" pitchFamily="49" charset="0"/>
              </a:rPr>
              <a:t>circleArea</a:t>
            </a:r>
            <a:r>
              <a:rPr lang="en-GB" dirty="0">
                <a:solidFill>
                  <a:srgbClr val="0C4B7F"/>
                </a:solidFill>
                <a:latin typeface="Consolas" panose="020B0609020204030204" pitchFamily="49" charset="0"/>
                <a:ea typeface="Courier" charset="0"/>
                <a:cs typeface="Courier New" panose="02070309020205020404" pitchFamily="49" charset="0"/>
              </a:rPr>
              <a:t> r1 – </a:t>
            </a:r>
            <a:br>
              <a:rPr lang="en-GB" dirty="0">
                <a:solidFill>
                  <a:srgbClr val="0C4B7F"/>
                </a:solidFill>
                <a:latin typeface="Consolas" panose="020B0609020204030204" pitchFamily="49" charset="0"/>
                <a:ea typeface="Courier" charset="0"/>
                <a:cs typeface="Courier New" panose="02070309020205020404" pitchFamily="49" charset="0"/>
              </a:rPr>
            </a:br>
            <a:r>
              <a:rPr lang="en-GB" dirty="0">
                <a:solidFill>
                  <a:srgbClr val="0C4B7F"/>
                </a:solidFill>
                <a:latin typeface="Consolas" panose="020B0609020204030204" pitchFamily="49" charset="0"/>
                <a:ea typeface="Courier" charset="0"/>
                <a:cs typeface="Courier New" panose="02070309020205020404" pitchFamily="49" charset="0"/>
              </a:rPr>
              <a:t>	</a:t>
            </a:r>
            <a:r>
              <a:rPr lang="en-GB" dirty="0" err="1">
                <a:solidFill>
                  <a:srgbClr val="0C4B7F"/>
                </a:solidFill>
                <a:latin typeface="Consolas" panose="020B0609020204030204" pitchFamily="49" charset="0"/>
                <a:ea typeface="Courier" charset="0"/>
                <a:cs typeface="Courier New" panose="02070309020205020404" pitchFamily="49" charset="0"/>
              </a:rPr>
              <a:t>circleArea</a:t>
            </a:r>
            <a:r>
              <a:rPr lang="en-GB" dirty="0">
                <a:solidFill>
                  <a:srgbClr val="0C4B7F"/>
                </a:solidFill>
                <a:latin typeface="Consolas" panose="020B0609020204030204" pitchFamily="49" charset="0"/>
                <a:ea typeface="Courier" charset="0"/>
                <a:cs typeface="Courier New" panose="02070309020205020404" pitchFamily="49" charset="0"/>
              </a:rPr>
              <a:t> r2</a:t>
            </a:r>
          </a:p>
          <a:p>
            <a:endParaRPr lang="en-US" dirty="0"/>
          </a:p>
          <a:p>
            <a:endParaRPr lang="en-GB" dirty="0"/>
          </a:p>
        </p:txBody>
      </p:sp>
    </p:spTree>
    <p:extLst>
      <p:ext uri="{BB962C8B-B14F-4D97-AF65-F5344CB8AC3E}">
        <p14:creationId xmlns:p14="http://schemas.microsoft.com/office/powerpoint/2010/main" val="22286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The map function</a:t>
            </a:r>
          </a:p>
        </p:txBody>
      </p:sp>
      <p:sp>
        <p:nvSpPr>
          <p:cNvPr id="5" name="Text Placeholder 4"/>
          <p:cNvSpPr>
            <a:spLocks noGrp="1"/>
          </p:cNvSpPr>
          <p:nvPr>
            <p:ph type="body" sz="quarter" idx="14"/>
          </p:nvPr>
        </p:nvSpPr>
        <p:spPr/>
        <p:txBody>
          <a:bodyPr/>
          <a:lstStyle/>
          <a:p>
            <a:r>
              <a:rPr lang="en-GB" b="1" dirty="0"/>
              <a:t>Map </a:t>
            </a:r>
            <a:r>
              <a:rPr lang="en-GB" dirty="0"/>
              <a:t>is a higher-order function that takes a list and the function to be applied to the elements in the list as inputs, and returns a list made by applying the function to each element of the old list.</a:t>
            </a:r>
          </a:p>
          <a:p>
            <a:r>
              <a:rPr lang="en-GB" dirty="0"/>
              <a:t>A </a:t>
            </a:r>
            <a:r>
              <a:rPr lang="en-GB" b="1" dirty="0"/>
              <a:t>list</a:t>
            </a:r>
            <a:r>
              <a:rPr lang="en-GB" dirty="0"/>
              <a:t> is a collection of elements which can be written in square brackets, e.g. [3, 7, 5, 9]</a:t>
            </a:r>
          </a:p>
        </p:txBody>
      </p:sp>
    </p:spTree>
    <p:extLst>
      <p:ext uri="{BB962C8B-B14F-4D97-AF65-F5344CB8AC3E}">
        <p14:creationId xmlns:p14="http://schemas.microsoft.com/office/powerpoint/2010/main" val="14192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Applying </a:t>
            </a:r>
            <a:r>
              <a:rPr lang="en-GB" dirty="0">
                <a:solidFill>
                  <a:srgbClr val="0C4B7F"/>
                </a:solidFill>
              </a:rPr>
              <a:t>map</a:t>
            </a:r>
            <a:r>
              <a:rPr lang="en-GB" dirty="0"/>
              <a:t> to a list</a:t>
            </a:r>
          </a:p>
        </p:txBody>
      </p:sp>
      <p:sp>
        <p:nvSpPr>
          <p:cNvPr id="5" name="Text Placeholder 4"/>
          <p:cNvSpPr>
            <a:spLocks noGrp="1"/>
          </p:cNvSpPr>
          <p:nvPr>
            <p:ph type="body" sz="quarter" idx="14"/>
          </p:nvPr>
        </p:nvSpPr>
        <p:spPr/>
        <p:txBody>
          <a:bodyPr/>
          <a:lstStyle/>
          <a:p>
            <a:r>
              <a:rPr lang="en-GB" dirty="0"/>
              <a:t>The function </a:t>
            </a:r>
            <a:r>
              <a:rPr lang="en-GB" b="1" dirty="0">
                <a:solidFill>
                  <a:schemeClr val="accent1">
                    <a:lumMod val="75000"/>
                  </a:schemeClr>
                </a:solidFill>
                <a:latin typeface="Consolas" panose="020B0609020204030204" pitchFamily="49" charset="0"/>
                <a:cs typeface="Courier New" panose="02070309020205020404" pitchFamily="49" charset="0"/>
              </a:rPr>
              <a:t>max x y </a:t>
            </a:r>
            <a:r>
              <a:rPr lang="en-GB" dirty="0"/>
              <a:t>is a built-in library function which returns the maximum of two numbers:</a:t>
            </a:r>
          </a:p>
          <a:p>
            <a:pPr marL="269875" indent="0">
              <a:buNone/>
              <a:tabLst>
                <a:tab pos="1079500" algn="l"/>
              </a:tabLst>
            </a:pPr>
            <a:r>
              <a:rPr lang="en-GB" dirty="0"/>
              <a:t>e.g.	</a:t>
            </a:r>
            <a:r>
              <a:rPr lang="en-GB" b="1" dirty="0">
                <a:solidFill>
                  <a:schemeClr val="accent1">
                    <a:lumMod val="75000"/>
                  </a:schemeClr>
                </a:solidFill>
                <a:latin typeface="Consolas" panose="020B0609020204030204" pitchFamily="49" charset="0"/>
                <a:cs typeface="Courier New" panose="02070309020205020404" pitchFamily="49" charset="0"/>
              </a:rPr>
              <a:t>max 3 2 </a:t>
            </a:r>
            <a:r>
              <a:rPr lang="en-GB" dirty="0">
                <a:latin typeface="Consolas" panose="020B0609020204030204" pitchFamily="49" charset="0"/>
              </a:rPr>
              <a:t>will return 3</a:t>
            </a:r>
          </a:p>
          <a:p>
            <a:r>
              <a:rPr lang="en-GB" dirty="0"/>
              <a:t>We can partially apply </a:t>
            </a:r>
            <a:r>
              <a:rPr lang="en-GB" dirty="0">
                <a:latin typeface="Consolas" panose="020B0609020204030204" pitchFamily="49" charset="0"/>
              </a:rPr>
              <a:t>max</a:t>
            </a:r>
            <a:r>
              <a:rPr lang="en-GB" dirty="0"/>
              <a:t> to get the maximum of a value and its argument. We then map that function, which has no name, to a list:</a:t>
            </a:r>
          </a:p>
          <a:p>
            <a:pPr marL="0" indent="0">
              <a:buNone/>
            </a:pPr>
            <a:r>
              <a:rPr lang="en-GB" dirty="0"/>
              <a:t>	</a:t>
            </a:r>
            <a:r>
              <a:rPr lang="en-GB" b="1" dirty="0">
                <a:solidFill>
                  <a:schemeClr val="accent1">
                    <a:lumMod val="75000"/>
                  </a:schemeClr>
                </a:solidFill>
                <a:latin typeface="Consolas" panose="020B0609020204030204" pitchFamily="49" charset="0"/>
                <a:cs typeface="Courier New" panose="02070309020205020404" pitchFamily="49" charset="0"/>
              </a:rPr>
              <a:t>map (max 3)[1,2,3,4,5]</a:t>
            </a:r>
          </a:p>
          <a:p>
            <a:r>
              <a:rPr lang="en-GB" dirty="0"/>
              <a:t>getting the result</a:t>
            </a:r>
          </a:p>
          <a:p>
            <a:pPr marL="0" indent="0">
              <a:buNone/>
            </a:pPr>
            <a:r>
              <a:rPr lang="en-GB" dirty="0"/>
              <a:t>	</a:t>
            </a:r>
            <a:r>
              <a:rPr lang="en-GB" dirty="0">
                <a:solidFill>
                  <a:schemeClr val="accent1">
                    <a:lumMod val="75000"/>
                  </a:schemeClr>
                </a:solidFill>
                <a:latin typeface="Consolas" panose="020B0609020204030204" pitchFamily="49" charset="0"/>
              </a:rPr>
              <a:t>[3, 3, 3, 4, 5]</a:t>
            </a:r>
          </a:p>
          <a:p>
            <a:endParaRPr lang="en-GB" dirty="0"/>
          </a:p>
        </p:txBody>
      </p:sp>
    </p:spTree>
    <p:extLst>
      <p:ext uri="{BB962C8B-B14F-4D97-AF65-F5344CB8AC3E}">
        <p14:creationId xmlns:p14="http://schemas.microsoft.com/office/powerpoint/2010/main" val="417137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Question</a:t>
            </a:r>
          </a:p>
        </p:txBody>
      </p:sp>
      <p:sp>
        <p:nvSpPr>
          <p:cNvPr id="5" name="Text Placeholder 4"/>
          <p:cNvSpPr>
            <a:spLocks noGrp="1"/>
          </p:cNvSpPr>
          <p:nvPr>
            <p:ph type="body" sz="quarter" idx="14"/>
          </p:nvPr>
        </p:nvSpPr>
        <p:spPr/>
        <p:txBody>
          <a:bodyPr/>
          <a:lstStyle/>
          <a:p>
            <a:r>
              <a:rPr lang="en-GB" dirty="0"/>
              <a:t>What would be returned the following function?</a:t>
            </a:r>
          </a:p>
          <a:p>
            <a:endParaRPr lang="en-GB" dirty="0"/>
          </a:p>
          <a:p>
            <a:pPr marL="0" indent="0" algn="ctr">
              <a:buNone/>
            </a:pPr>
            <a:r>
              <a:rPr lang="en-GB" sz="4000" dirty="0">
                <a:solidFill>
                  <a:schemeClr val="accent1">
                    <a:lumMod val="75000"/>
                  </a:schemeClr>
                </a:solidFill>
                <a:latin typeface="Consolas" panose="020B0609020204030204" pitchFamily="49" charset="0"/>
              </a:rPr>
              <a:t>Map (+5) [1,2,6]</a:t>
            </a:r>
          </a:p>
          <a:p>
            <a:pPr marL="0" indent="0">
              <a:buNone/>
            </a:pPr>
            <a:endParaRPr lang="en-GB" dirty="0"/>
          </a:p>
          <a:p>
            <a:endParaRPr lang="en-GB" dirty="0"/>
          </a:p>
        </p:txBody>
      </p:sp>
    </p:spTree>
    <p:extLst>
      <p:ext uri="{BB962C8B-B14F-4D97-AF65-F5344CB8AC3E}">
        <p14:creationId xmlns:p14="http://schemas.microsoft.com/office/powerpoint/2010/main" val="81202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p>
        </p:txBody>
      </p:sp>
      <p:sp>
        <p:nvSpPr>
          <p:cNvPr id="5" name="Text Placeholder 4"/>
          <p:cNvSpPr>
            <a:spLocks noGrp="1"/>
          </p:cNvSpPr>
          <p:nvPr>
            <p:ph type="body" sz="quarter" idx="14"/>
          </p:nvPr>
        </p:nvSpPr>
        <p:spPr/>
        <p:txBody>
          <a:bodyPr/>
          <a:lstStyle/>
          <a:p>
            <a:r>
              <a:rPr lang="en-GB" dirty="0"/>
              <a:t>What would be returned by the following function?</a:t>
            </a:r>
          </a:p>
          <a:p>
            <a:pPr marL="0" indent="0">
              <a:buNone/>
            </a:pPr>
            <a:endParaRPr lang="en-GB" b="1" dirty="0">
              <a:latin typeface="Courier New" panose="02070309020205020404" pitchFamily="49" charset="0"/>
              <a:cs typeface="Courier New" panose="02070309020205020404" pitchFamily="49" charset="0"/>
            </a:endParaRPr>
          </a:p>
          <a:p>
            <a:pPr marL="622300" indent="0">
              <a:buNone/>
            </a:pPr>
            <a:r>
              <a:rPr lang="en-GB" sz="4000" dirty="0">
                <a:solidFill>
                  <a:srgbClr val="FF0000"/>
                </a:solidFill>
                <a:latin typeface="Consolas" panose="020B0609020204030204" pitchFamily="49" charset="0"/>
              </a:rPr>
              <a:t>*Main&gt; map (+5) [1,2,6]</a:t>
            </a:r>
          </a:p>
          <a:p>
            <a:pPr marL="622300" indent="0">
              <a:buNone/>
            </a:pPr>
            <a:r>
              <a:rPr lang="en-GB" sz="4000" dirty="0">
                <a:solidFill>
                  <a:srgbClr val="FF0000"/>
                </a:solidFill>
                <a:latin typeface="Consolas" panose="020B0609020204030204" pitchFamily="49" charset="0"/>
              </a:rPr>
              <a:t>[6,7,11]</a:t>
            </a:r>
          </a:p>
          <a:p>
            <a:pPr marL="0" indent="0">
              <a:buNone/>
            </a:pPr>
            <a:endParaRPr lang="en-GB" b="1" dirty="0">
              <a:latin typeface="Courier New" panose="02070309020205020404" pitchFamily="49" charset="0"/>
              <a:cs typeface="Courier New" panose="02070309020205020404" pitchFamily="49" charset="0"/>
            </a:endParaRPr>
          </a:p>
          <a:p>
            <a:pPr marL="0" indent="0">
              <a:buNone/>
            </a:pPr>
            <a:endParaRPr lang="en-GB" dirty="0"/>
          </a:p>
          <a:p>
            <a:endParaRPr lang="en-GB" dirty="0"/>
          </a:p>
        </p:txBody>
      </p:sp>
    </p:spTree>
    <p:extLst>
      <p:ext uri="{BB962C8B-B14F-4D97-AF65-F5344CB8AC3E}">
        <p14:creationId xmlns:p14="http://schemas.microsoft.com/office/powerpoint/2010/main" val="37916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Selecting with </a:t>
            </a:r>
            <a:r>
              <a:rPr lang="en-GB" dirty="0">
                <a:latin typeface="Consolas" panose="020B0609020204030204" pitchFamily="49" charset="0"/>
                <a:cs typeface="Courier New" panose="02070309020205020404" pitchFamily="49" charset="0"/>
              </a:rPr>
              <a:t>filter</a:t>
            </a:r>
          </a:p>
        </p:txBody>
      </p:sp>
      <p:sp>
        <p:nvSpPr>
          <p:cNvPr id="5" name="Text Placeholder 4"/>
          <p:cNvSpPr>
            <a:spLocks noGrp="1"/>
          </p:cNvSpPr>
          <p:nvPr>
            <p:ph type="body" sz="quarter" idx="14"/>
          </p:nvPr>
        </p:nvSpPr>
        <p:spPr/>
        <p:txBody>
          <a:bodyPr/>
          <a:lstStyle/>
          <a:p>
            <a:r>
              <a:rPr lang="en-GB" b="1" dirty="0">
                <a:solidFill>
                  <a:srgbClr val="0C4B7F"/>
                </a:solidFill>
                <a:latin typeface="Consolas" panose="020B0609020204030204" pitchFamily="49" charset="0"/>
                <a:cs typeface="Courier New" panose="02070309020205020404" pitchFamily="49" charset="0"/>
              </a:rPr>
              <a:t>filter</a:t>
            </a:r>
            <a:r>
              <a:rPr lang="en-GB" dirty="0"/>
              <a:t> is another higher-order function which takes a </a:t>
            </a:r>
            <a:r>
              <a:rPr lang="en-GB" b="1" dirty="0"/>
              <a:t>predicate</a:t>
            </a:r>
            <a:r>
              <a:rPr lang="en-GB" dirty="0"/>
              <a:t> (to define a Boolean condition) and a list</a:t>
            </a:r>
          </a:p>
          <a:p>
            <a:r>
              <a:rPr lang="en-GB" dirty="0"/>
              <a:t>It returns the elements within the list that satisfy the Boolean condition</a:t>
            </a:r>
          </a:p>
          <a:p>
            <a:pPr marL="0" indent="0">
              <a:buNone/>
            </a:pPr>
            <a:r>
              <a:rPr lang="en-GB" dirty="0"/>
              <a:t>	e.g. </a:t>
            </a:r>
            <a:r>
              <a:rPr lang="en-GB" b="1" dirty="0">
                <a:solidFill>
                  <a:srgbClr val="0C4B7F"/>
                </a:solidFill>
                <a:latin typeface="Consolas" panose="020B0609020204030204" pitchFamily="49" charset="0"/>
                <a:cs typeface="Courier New" panose="02070309020205020404" pitchFamily="49" charset="0"/>
              </a:rPr>
              <a:t>filter (&gt;6)[2,5,6,8,9]</a:t>
            </a:r>
          </a:p>
          <a:p>
            <a:r>
              <a:rPr lang="en-GB" dirty="0"/>
              <a:t>will return:</a:t>
            </a:r>
          </a:p>
          <a:p>
            <a:pPr marL="0" indent="0">
              <a:buNone/>
            </a:pPr>
            <a:r>
              <a:rPr lang="en-GB" dirty="0"/>
              <a:t>	</a:t>
            </a:r>
            <a:r>
              <a:rPr lang="en-GB" dirty="0">
                <a:solidFill>
                  <a:srgbClr val="0C4B7F"/>
                </a:solidFill>
                <a:latin typeface="Consolas" panose="020B0609020204030204" pitchFamily="49" charset="0"/>
              </a:rPr>
              <a:t>[8,9]</a:t>
            </a:r>
          </a:p>
        </p:txBody>
      </p:sp>
    </p:spTree>
    <p:extLst>
      <p:ext uri="{BB962C8B-B14F-4D97-AF65-F5344CB8AC3E}">
        <p14:creationId xmlns:p14="http://schemas.microsoft.com/office/powerpoint/2010/main" val="256627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what is meant by partial </a:t>
            </a:r>
            <a:br>
              <a:rPr lang="en-GB" dirty="0">
                <a:solidFill>
                  <a:schemeClr val="bg1"/>
                </a:solidFill>
              </a:rPr>
            </a:br>
            <a:r>
              <a:rPr lang="en-GB" dirty="0">
                <a:solidFill>
                  <a:schemeClr val="bg1"/>
                </a:solidFill>
              </a:rPr>
              <a:t>function application</a:t>
            </a:r>
          </a:p>
          <a:p>
            <a:pPr lvl="0"/>
            <a:r>
              <a:rPr lang="en-GB" dirty="0">
                <a:solidFill>
                  <a:schemeClr val="bg1"/>
                </a:solidFill>
              </a:rPr>
              <a:t>Know that a function takes only one argument which may itself be a function</a:t>
            </a:r>
          </a:p>
          <a:p>
            <a:pPr lvl="0"/>
            <a:r>
              <a:rPr lang="en-GB" dirty="0">
                <a:solidFill>
                  <a:schemeClr val="bg1"/>
                </a:solidFill>
              </a:rPr>
              <a:t>Define and use higher-order functions, including map, filter and fold</a:t>
            </a:r>
          </a:p>
          <a:p>
            <a:endParaRPr lang="en-GB" dirty="0"/>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Selecting with filter</a:t>
            </a:r>
            <a:endParaRPr lang="en-GB" dirty="0"/>
          </a:p>
        </p:txBody>
      </p:sp>
      <p:sp>
        <p:nvSpPr>
          <p:cNvPr id="5" name="Text Placeholder 4"/>
          <p:cNvSpPr>
            <a:spLocks noGrp="1"/>
          </p:cNvSpPr>
          <p:nvPr>
            <p:ph type="body" sz="quarter" idx="14"/>
          </p:nvPr>
        </p:nvSpPr>
        <p:spPr/>
        <p:txBody>
          <a:bodyPr/>
          <a:lstStyle/>
          <a:p>
            <a:r>
              <a:rPr lang="en-GB" dirty="0"/>
              <a:t>Question: what would these return?</a:t>
            </a:r>
          </a:p>
          <a:p>
            <a:pPr marL="727075" indent="-457200">
              <a:buFont typeface="Arial"/>
              <a:buAutoNum type="alphaLcParenBoth"/>
            </a:pPr>
            <a:r>
              <a:rPr lang="en-GB" dirty="0"/>
              <a:t> </a:t>
            </a:r>
            <a:r>
              <a:rPr lang="en-GB" b="1" dirty="0">
                <a:latin typeface="Consolas" panose="020B0609020204030204" pitchFamily="49" charset="0"/>
                <a:cs typeface="Courier New" panose="02070309020205020404" pitchFamily="49" charset="0"/>
              </a:rPr>
              <a:t>Filter (== 5)[2,7,6,1,9]</a:t>
            </a:r>
          </a:p>
          <a:p>
            <a:pPr marL="622300" indent="-349250">
              <a:buFont typeface="+mj-lt"/>
              <a:buAutoNum type="alphaLcParenBoth"/>
            </a:pPr>
            <a:r>
              <a:rPr lang="en-GB" dirty="0"/>
              <a:t>  </a:t>
            </a:r>
            <a:r>
              <a:rPr lang="en-GB" b="1" dirty="0">
                <a:latin typeface="Consolas" panose="020B0609020204030204" pitchFamily="49" charset="0"/>
                <a:cs typeface="Courier New" panose="02070309020205020404" pitchFamily="49" charset="0"/>
              </a:rPr>
              <a:t>Filter (== 5)[2,5,7,2,5]</a:t>
            </a:r>
          </a:p>
        </p:txBody>
      </p:sp>
    </p:spTree>
    <p:extLst>
      <p:ext uri="{BB962C8B-B14F-4D97-AF65-F5344CB8AC3E}">
        <p14:creationId xmlns:p14="http://schemas.microsoft.com/office/powerpoint/2010/main" val="227851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endParaRPr lang="en-GB" dirty="0">
              <a:solidFill>
                <a:srgbClr val="FF0000"/>
              </a:solidFill>
              <a:latin typeface="Courier New" panose="02070309020205020404" pitchFamily="49" charset="0"/>
              <a:cs typeface="Courier New" panose="02070309020205020404" pitchFamily="49" charset="0"/>
            </a:endParaRPr>
          </a:p>
        </p:txBody>
      </p:sp>
      <p:sp>
        <p:nvSpPr>
          <p:cNvPr id="5" name="Text Placeholder 4"/>
          <p:cNvSpPr>
            <a:spLocks noGrp="1"/>
          </p:cNvSpPr>
          <p:nvPr>
            <p:ph type="body" sz="quarter" idx="14"/>
          </p:nvPr>
        </p:nvSpPr>
        <p:spPr/>
        <p:txBody>
          <a:bodyPr/>
          <a:lstStyle/>
          <a:p>
            <a:pPr marL="174625" indent="0">
              <a:buNone/>
            </a:pPr>
            <a:r>
              <a:rPr lang="en-GB" b="1" dirty="0">
                <a:latin typeface="Consolas" panose="020B0609020204030204" pitchFamily="49" charset="0"/>
                <a:cs typeface="Courier New" panose="02070309020205020404" pitchFamily="49" charset="0"/>
              </a:rPr>
              <a:t>	</a:t>
            </a:r>
            <a:r>
              <a:rPr lang="en-GB" b="1" dirty="0">
                <a:solidFill>
                  <a:srgbClr val="0070C0"/>
                </a:solidFill>
                <a:latin typeface="Consolas" panose="020B0609020204030204" pitchFamily="49" charset="0"/>
                <a:cs typeface="Courier New" panose="02070309020205020404" pitchFamily="49" charset="0"/>
              </a:rPr>
              <a:t>*Main&gt; </a:t>
            </a:r>
            <a:r>
              <a:rPr lang="en-GB" b="1" dirty="0">
                <a:solidFill>
                  <a:srgbClr val="FF0000"/>
                </a:solidFill>
                <a:latin typeface="Consolas" panose="020B0609020204030204" pitchFamily="49" charset="0"/>
                <a:cs typeface="Courier New" panose="02070309020205020404" pitchFamily="49" charset="0"/>
              </a:rPr>
              <a:t>filter (== 5)[2,7,6,1,9]</a:t>
            </a:r>
          </a:p>
          <a:p>
            <a:pPr marL="0" indent="0">
              <a:buNone/>
            </a:pPr>
            <a:r>
              <a:rPr lang="en-GB" b="1" dirty="0">
                <a:solidFill>
                  <a:srgbClr val="FF0000"/>
                </a:solidFill>
                <a:latin typeface="Consolas" panose="020B0609020204030204" pitchFamily="49" charset="0"/>
                <a:cs typeface="Courier New" panose="02070309020205020404" pitchFamily="49" charset="0"/>
              </a:rPr>
              <a:t>	[]</a:t>
            </a:r>
          </a:p>
          <a:p>
            <a:pPr marL="0" indent="0">
              <a:buNone/>
            </a:pPr>
            <a:r>
              <a:rPr lang="en-GB" b="1" dirty="0">
                <a:solidFill>
                  <a:srgbClr val="0070C0"/>
                </a:solidFill>
                <a:latin typeface="Consolas" panose="020B0609020204030204" pitchFamily="49" charset="0"/>
                <a:cs typeface="Courier New" panose="02070309020205020404" pitchFamily="49" charset="0"/>
              </a:rPr>
              <a:t>	*Main&gt; </a:t>
            </a:r>
            <a:r>
              <a:rPr lang="en-GB" b="1" dirty="0">
                <a:solidFill>
                  <a:srgbClr val="FF0000"/>
                </a:solidFill>
                <a:latin typeface="Consolas" panose="020B0609020204030204" pitchFamily="49" charset="0"/>
                <a:cs typeface="Courier New" panose="02070309020205020404" pitchFamily="49" charset="0"/>
              </a:rPr>
              <a:t>filter (== 5)[2,5,7,2,5]</a:t>
            </a:r>
          </a:p>
          <a:p>
            <a:pPr marL="0" indent="0">
              <a:buNone/>
            </a:pPr>
            <a:r>
              <a:rPr lang="en-GB" b="1" dirty="0">
                <a:solidFill>
                  <a:srgbClr val="FF0000"/>
                </a:solidFill>
                <a:latin typeface="Consolas" panose="020B0609020204030204" pitchFamily="49" charset="0"/>
                <a:cs typeface="Courier New" panose="02070309020205020404" pitchFamily="49" charset="0"/>
              </a:rPr>
              <a:t>	[5,5]</a:t>
            </a:r>
          </a:p>
          <a:p>
            <a:pPr marL="0" indent="0">
              <a:buNone/>
            </a:pPr>
            <a:endParaRPr lang="en-GB" b="1" dirty="0">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61850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Home made filters</a:t>
            </a:r>
          </a:p>
        </p:txBody>
      </p:sp>
      <p:sp>
        <p:nvSpPr>
          <p:cNvPr id="5" name="Text Placeholder 4"/>
          <p:cNvSpPr>
            <a:spLocks noGrp="1"/>
          </p:cNvSpPr>
          <p:nvPr>
            <p:ph type="body" sz="quarter" idx="14"/>
          </p:nvPr>
        </p:nvSpPr>
        <p:spPr/>
        <p:txBody>
          <a:bodyPr/>
          <a:lstStyle/>
          <a:p>
            <a:r>
              <a:rPr lang="en-GB" dirty="0"/>
              <a:t>You can write your own predicate to be used </a:t>
            </a:r>
            <a:br>
              <a:rPr lang="en-GB" dirty="0"/>
            </a:br>
            <a:r>
              <a:rPr lang="en-GB" dirty="0"/>
              <a:t>in the filter:</a:t>
            </a:r>
          </a:p>
          <a:p>
            <a:r>
              <a:rPr lang="en-GB" dirty="0"/>
              <a:t>e.g.	 </a:t>
            </a:r>
            <a:r>
              <a:rPr lang="en-GB" b="1" dirty="0" err="1">
                <a:solidFill>
                  <a:srgbClr val="0C4B7F"/>
                </a:solidFill>
                <a:latin typeface="Consolas" panose="020B0609020204030204" pitchFamily="49" charset="0"/>
                <a:cs typeface="Courier New" panose="02070309020205020404" pitchFamily="49" charset="0"/>
              </a:rPr>
              <a:t>isEven</a:t>
            </a:r>
            <a:r>
              <a:rPr lang="en-GB" b="1" dirty="0">
                <a:solidFill>
                  <a:srgbClr val="0C4B7F"/>
                </a:solidFill>
                <a:latin typeface="Consolas" panose="020B0609020204030204" pitchFamily="49" charset="0"/>
                <a:cs typeface="Courier New" panose="02070309020205020404" pitchFamily="49" charset="0"/>
              </a:rPr>
              <a:t> n = n `mod` 2 == 0</a:t>
            </a:r>
          </a:p>
          <a:p>
            <a:endParaRPr lang="en-GB" b="1" dirty="0">
              <a:latin typeface="Courier New" panose="02070309020205020404" pitchFamily="49" charset="0"/>
              <a:cs typeface="Courier New" panose="02070309020205020404" pitchFamily="49" charset="0"/>
            </a:endParaRPr>
          </a:p>
          <a:p>
            <a:pPr marL="0" indent="0">
              <a:buNone/>
            </a:pPr>
            <a:r>
              <a:rPr lang="en-GB" i="1" dirty="0"/>
              <a:t>(Note: You can write the built-in function </a:t>
            </a:r>
            <a:r>
              <a:rPr lang="en-GB" b="1" i="1" dirty="0"/>
              <a:t>mod</a:t>
            </a:r>
            <a:r>
              <a:rPr lang="en-GB" i="1" dirty="0"/>
              <a:t> as</a:t>
            </a:r>
            <a:br>
              <a:rPr lang="en-GB" i="1" dirty="0"/>
            </a:br>
            <a:r>
              <a:rPr lang="en-GB" b="1" dirty="0">
                <a:solidFill>
                  <a:srgbClr val="0C4B7F"/>
                </a:solidFill>
                <a:latin typeface="Consolas" panose="020B0609020204030204" pitchFamily="49" charset="0"/>
                <a:cs typeface="Courier New" panose="02070309020205020404" pitchFamily="49" charset="0"/>
              </a:rPr>
              <a:t>mod n 2 </a:t>
            </a:r>
            <a:r>
              <a:rPr lang="en-GB" i="1" dirty="0"/>
              <a:t>but Haskell allows the alternative syntax shown above</a:t>
            </a:r>
          </a:p>
          <a:p>
            <a:pPr marL="0" indent="0">
              <a:buNone/>
            </a:pPr>
            <a:r>
              <a:rPr lang="en-GB" sz="2000" i="1" dirty="0"/>
              <a:t>Use the backward quote mark (`) to the left of the 1 key on the keyboard to surround the mod operator )</a:t>
            </a:r>
          </a:p>
        </p:txBody>
      </p:sp>
    </p:spTree>
    <p:extLst>
      <p:ext uri="{BB962C8B-B14F-4D97-AF65-F5344CB8AC3E}">
        <p14:creationId xmlns:p14="http://schemas.microsoft.com/office/powerpoint/2010/main" val="215401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Do the questions in </a:t>
            </a:r>
            <a:r>
              <a:rPr lang="en-GB" b="1" dirty="0"/>
              <a:t>Task 2</a:t>
            </a:r>
            <a:r>
              <a:rPr lang="en-GB" dirty="0"/>
              <a:t> of the worksheet</a:t>
            </a:r>
          </a:p>
        </p:txBody>
      </p:sp>
    </p:spTree>
    <p:extLst>
      <p:ext uri="{BB962C8B-B14F-4D97-AF65-F5344CB8AC3E}">
        <p14:creationId xmlns:p14="http://schemas.microsoft.com/office/powerpoint/2010/main" val="200377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Fold (reduce) function</a:t>
            </a:r>
          </a:p>
        </p:txBody>
      </p:sp>
      <p:sp>
        <p:nvSpPr>
          <p:cNvPr id="5" name="Text Placeholder 4"/>
          <p:cNvSpPr>
            <a:spLocks noGrp="1"/>
          </p:cNvSpPr>
          <p:nvPr>
            <p:ph type="body" sz="quarter" idx="14"/>
          </p:nvPr>
        </p:nvSpPr>
        <p:spPr/>
        <p:txBody>
          <a:bodyPr/>
          <a:lstStyle/>
          <a:p>
            <a:r>
              <a:rPr lang="en-GB" dirty="0"/>
              <a:t>A </a:t>
            </a:r>
            <a:r>
              <a:rPr lang="en-GB" b="1" dirty="0"/>
              <a:t>fold (</a:t>
            </a:r>
            <a:r>
              <a:rPr lang="en-GB" dirty="0"/>
              <a:t>or</a:t>
            </a:r>
            <a:r>
              <a:rPr lang="en-GB" b="1" dirty="0"/>
              <a:t> reduce)</a:t>
            </a:r>
            <a:r>
              <a:rPr lang="en-GB" dirty="0"/>
              <a:t> function reduces a list to a single value, using </a:t>
            </a:r>
            <a:r>
              <a:rPr lang="en-GB" b="1" dirty="0"/>
              <a:t>recursion</a:t>
            </a:r>
            <a:r>
              <a:rPr lang="en-GB" dirty="0"/>
              <a:t>. For example, to sum all the elements of a list starting from the left, we write:</a:t>
            </a:r>
          </a:p>
          <a:p>
            <a:pPr marL="0" indent="0">
              <a:buNone/>
            </a:pPr>
            <a:r>
              <a:rPr lang="en-GB" dirty="0"/>
              <a:t>	</a:t>
            </a:r>
            <a:r>
              <a:rPr lang="en-GB" b="1" dirty="0" err="1">
                <a:solidFill>
                  <a:srgbClr val="0C4B7F"/>
                </a:solidFill>
                <a:latin typeface="Consolas" panose="020B0609020204030204" pitchFamily="49" charset="0"/>
                <a:cs typeface="Courier New" panose="02070309020205020404" pitchFamily="49" charset="0"/>
              </a:rPr>
              <a:t>foldl</a:t>
            </a:r>
            <a:r>
              <a:rPr lang="en-GB" b="1" dirty="0">
                <a:solidFill>
                  <a:srgbClr val="0C4B7F"/>
                </a:solidFill>
                <a:latin typeface="Consolas" panose="020B0609020204030204" pitchFamily="49" charset="0"/>
                <a:cs typeface="Courier New" panose="02070309020205020404" pitchFamily="49" charset="0"/>
              </a:rPr>
              <a:t> (+) 0 [2, 3, 4, 5]</a:t>
            </a:r>
          </a:p>
          <a:p>
            <a:r>
              <a:rPr lang="en-GB" dirty="0"/>
              <a:t>This will return the value 14. The initial value 0 is combined with the first element of the list, which is then </a:t>
            </a:r>
            <a:r>
              <a:rPr lang="en-GB" b="1" dirty="0"/>
              <a:t>recursively</a:t>
            </a:r>
            <a:r>
              <a:rPr lang="en-GB" dirty="0"/>
              <a:t> combined with the first element of the remaining list, and so on</a:t>
            </a:r>
          </a:p>
          <a:p>
            <a:pPr lvl="1"/>
            <a:r>
              <a:rPr lang="en-GB" dirty="0"/>
              <a:t>In effect, this is	</a:t>
            </a:r>
            <a:r>
              <a:rPr lang="en-GB" dirty="0">
                <a:solidFill>
                  <a:srgbClr val="0C4B7F"/>
                </a:solidFill>
                <a:latin typeface="Consolas" panose="020B0609020204030204" pitchFamily="49" charset="0"/>
              </a:rPr>
              <a:t>(((0 + 2) + 3) + 4) + 5</a:t>
            </a:r>
          </a:p>
        </p:txBody>
      </p:sp>
    </p:spTree>
    <p:extLst>
      <p:ext uri="{BB962C8B-B14F-4D97-AF65-F5344CB8AC3E}">
        <p14:creationId xmlns:p14="http://schemas.microsoft.com/office/powerpoint/2010/main" val="260600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Two ways to fold: left, right…</a:t>
            </a:r>
            <a:endParaRPr lang="en-GB" dirty="0"/>
          </a:p>
        </p:txBody>
      </p:sp>
      <p:sp>
        <p:nvSpPr>
          <p:cNvPr id="5" name="Text Placeholder 4"/>
          <p:cNvSpPr>
            <a:spLocks noGrp="1"/>
          </p:cNvSpPr>
          <p:nvPr>
            <p:ph type="body" sz="quarter" idx="14"/>
          </p:nvPr>
        </p:nvSpPr>
        <p:spPr>
          <a:xfrm>
            <a:off x="724279" y="1704179"/>
            <a:ext cx="7816471" cy="3453607"/>
          </a:xfrm>
        </p:spPr>
        <p:txBody>
          <a:bodyPr/>
          <a:lstStyle/>
          <a:p>
            <a:r>
              <a:rPr lang="en-GB" b="1" dirty="0" err="1">
                <a:solidFill>
                  <a:srgbClr val="0C4B7F"/>
                </a:solidFill>
                <a:latin typeface="Consolas" panose="020B0609020204030204" pitchFamily="49" charset="0"/>
                <a:cs typeface="Courier New" panose="02070309020205020404" pitchFamily="49" charset="0"/>
              </a:rPr>
              <a:t>foldl</a:t>
            </a:r>
            <a:r>
              <a:rPr lang="en-GB" dirty="0">
                <a:latin typeface="Consolas" panose="020B0609020204030204" pitchFamily="49" charset="0"/>
              </a:rPr>
              <a:t> </a:t>
            </a:r>
            <a:r>
              <a:rPr lang="en-GB" dirty="0"/>
              <a:t>stands for fold left, i.e. the recursion starts with the leftmost value. </a:t>
            </a:r>
            <a:r>
              <a:rPr lang="en-GB" b="1" dirty="0" err="1">
                <a:solidFill>
                  <a:srgbClr val="0C4B7F"/>
                </a:solidFill>
                <a:latin typeface="Consolas" panose="020B0609020204030204" pitchFamily="49" charset="0"/>
                <a:cs typeface="Courier New" panose="02070309020205020404" pitchFamily="49" charset="0"/>
              </a:rPr>
              <a:t>foldr</a:t>
            </a:r>
            <a:r>
              <a:rPr lang="en-GB" b="1" dirty="0">
                <a:latin typeface="Consolas" panose="020B0609020204030204" pitchFamily="49" charset="0"/>
                <a:cs typeface="Courier New" panose="02070309020205020404" pitchFamily="49" charset="0"/>
              </a:rPr>
              <a:t> </a:t>
            </a:r>
            <a:r>
              <a:rPr lang="en-GB" dirty="0"/>
              <a:t>or fold right starts with the rightmost value. With operations like division, the order matters. </a:t>
            </a:r>
          </a:p>
          <a:p>
            <a:r>
              <a:rPr lang="en-GB" dirty="0"/>
              <a:t>What will each of these return? </a:t>
            </a:r>
          </a:p>
          <a:p>
            <a:pPr marL="622300" indent="-349250">
              <a:buFont typeface="+mj-lt"/>
              <a:buAutoNum type="alphaLcParenR"/>
            </a:pPr>
            <a:r>
              <a:rPr lang="en-GB" dirty="0">
                <a:latin typeface="Arial" panose="020B0604020202020204" pitchFamily="34" charset="0"/>
                <a:cs typeface="Arial" panose="020B0604020202020204" pitchFamily="34" charset="0"/>
              </a:rPr>
              <a:t> </a:t>
            </a:r>
            <a:r>
              <a:rPr lang="en-GB" b="1" dirty="0" err="1">
                <a:latin typeface="Consolas" panose="020B0609020204030204" pitchFamily="49" charset="0"/>
                <a:cs typeface="Courier New" panose="02070309020205020404" pitchFamily="49" charset="0"/>
              </a:rPr>
              <a:t>foldr</a:t>
            </a:r>
            <a:r>
              <a:rPr lang="en-GB" b="1" dirty="0">
                <a:latin typeface="Consolas" panose="020B0609020204030204" pitchFamily="49" charset="0"/>
                <a:cs typeface="Courier New" panose="02070309020205020404" pitchFamily="49" charset="0"/>
              </a:rPr>
              <a:t> (/) 100 [2,5] </a:t>
            </a:r>
          </a:p>
          <a:p>
            <a:pPr marL="622300" indent="-349250">
              <a:buFont typeface="+mj-lt"/>
              <a:buAutoNum type="alphaLcParenR"/>
            </a:pPr>
            <a:r>
              <a:rPr lang="en-GB" dirty="0">
                <a:latin typeface="Arial" panose="020B0604020202020204" pitchFamily="34" charset="0"/>
                <a:cs typeface="Arial" panose="020B0604020202020204" pitchFamily="34" charset="0"/>
              </a:rPr>
              <a:t> </a:t>
            </a:r>
            <a:r>
              <a:rPr lang="en-GB" b="1" dirty="0" err="1">
                <a:latin typeface="Consolas" panose="020B0609020204030204" pitchFamily="49" charset="0"/>
                <a:cs typeface="Courier New" panose="02070309020205020404" pitchFamily="49" charset="0"/>
              </a:rPr>
              <a:t>foldl</a:t>
            </a:r>
            <a:r>
              <a:rPr lang="en-GB" b="1" dirty="0">
                <a:latin typeface="Consolas" panose="020B0609020204030204" pitchFamily="49" charset="0"/>
                <a:cs typeface="Courier New" panose="02070309020205020404" pitchFamily="49" charset="0"/>
              </a:rPr>
              <a:t> (/) 100 [2,5]</a:t>
            </a:r>
            <a:endParaRPr lang="en-GB"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306959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Two ways to fold </a:t>
            </a:r>
            <a:r>
              <a:rPr lang="en-GB" dirty="0">
                <a:solidFill>
                  <a:srgbClr val="FF0000"/>
                </a:solidFill>
              </a:rPr>
              <a:t>Answer</a:t>
            </a:r>
          </a:p>
        </p:txBody>
      </p:sp>
      <p:sp>
        <p:nvSpPr>
          <p:cNvPr id="5" name="Text Placeholder 4"/>
          <p:cNvSpPr>
            <a:spLocks noGrp="1"/>
          </p:cNvSpPr>
          <p:nvPr>
            <p:ph type="body" sz="quarter" idx="14"/>
          </p:nvPr>
        </p:nvSpPr>
        <p:spPr/>
        <p:txBody>
          <a:bodyPr/>
          <a:lstStyle/>
          <a:p>
            <a:r>
              <a:rPr lang="en-GB" dirty="0"/>
              <a:t>	What will each of these return? </a:t>
            </a:r>
          </a:p>
          <a:p>
            <a:pPr marL="895350" indent="-447675">
              <a:buFont typeface="+mj-lt"/>
              <a:buAutoNum type="alphaLcParenR"/>
            </a:pPr>
            <a:r>
              <a:rPr lang="en-GB" dirty="0">
                <a:latin typeface="Arial" panose="020B0604020202020204" pitchFamily="34" charset="0"/>
                <a:cs typeface="Arial" panose="020B0604020202020204" pitchFamily="34" charset="0"/>
              </a:rPr>
              <a:t> </a:t>
            </a:r>
            <a:r>
              <a:rPr lang="en-GB" dirty="0" err="1">
                <a:solidFill>
                  <a:srgbClr val="FF0000"/>
                </a:solidFill>
                <a:latin typeface="Consolas" panose="020B0609020204030204" pitchFamily="49" charset="0"/>
                <a:cs typeface="Courier New" panose="02070309020205020404" pitchFamily="49" charset="0"/>
              </a:rPr>
              <a:t>foldr</a:t>
            </a:r>
            <a:r>
              <a:rPr lang="en-GB" dirty="0">
                <a:solidFill>
                  <a:srgbClr val="FF0000"/>
                </a:solidFill>
                <a:latin typeface="Consolas" panose="020B0609020204030204" pitchFamily="49" charset="0"/>
                <a:cs typeface="Courier New" panose="02070309020205020404" pitchFamily="49" charset="0"/>
              </a:rPr>
              <a:t> (/) 100 [2,5] … </a:t>
            </a:r>
            <a:r>
              <a:rPr lang="en-GB" dirty="0">
                <a:solidFill>
                  <a:srgbClr val="FF0000"/>
                </a:solidFill>
                <a:latin typeface="Arial" panose="020B0604020202020204" pitchFamily="34" charset="0"/>
                <a:cs typeface="Arial" panose="020B0604020202020204" pitchFamily="34" charset="0"/>
              </a:rPr>
              <a:t>is 2/(5/100) = 40</a:t>
            </a:r>
            <a:r>
              <a:rPr lang="en-GB" b="1" dirty="0">
                <a:latin typeface="Consolas" panose="020B0609020204030204" pitchFamily="49" charset="0"/>
                <a:cs typeface="Courier New" panose="02070309020205020404" pitchFamily="49" charset="0"/>
              </a:rPr>
              <a:t> </a:t>
            </a:r>
          </a:p>
          <a:p>
            <a:pPr marL="895350" indent="-447675">
              <a:buFont typeface="+mj-lt"/>
              <a:buAutoNum type="alphaLcParenR"/>
            </a:pPr>
            <a:r>
              <a:rPr lang="en-GB" dirty="0">
                <a:latin typeface="Arial" panose="020B0604020202020204" pitchFamily="34" charset="0"/>
                <a:cs typeface="Arial" panose="020B0604020202020204" pitchFamily="34" charset="0"/>
              </a:rPr>
              <a:t> </a:t>
            </a:r>
            <a:r>
              <a:rPr lang="en-GB" dirty="0" err="1">
                <a:solidFill>
                  <a:srgbClr val="FF0000"/>
                </a:solidFill>
                <a:latin typeface="Consolas" panose="020B0609020204030204" pitchFamily="49" charset="0"/>
                <a:cs typeface="Courier New" panose="02070309020205020404" pitchFamily="49" charset="0"/>
              </a:rPr>
              <a:t>foldl</a:t>
            </a:r>
            <a:r>
              <a:rPr lang="en-GB" dirty="0">
                <a:solidFill>
                  <a:srgbClr val="FF0000"/>
                </a:solidFill>
                <a:latin typeface="Consolas" panose="020B0609020204030204" pitchFamily="49" charset="0"/>
                <a:cs typeface="Courier New" panose="02070309020205020404" pitchFamily="49" charset="0"/>
              </a:rPr>
              <a:t> (/) 100 [2,5] … </a:t>
            </a:r>
            <a:r>
              <a:rPr lang="en-GB" dirty="0">
                <a:solidFill>
                  <a:srgbClr val="FF0000"/>
                </a:solidFill>
                <a:latin typeface="Arial" panose="020B0604020202020204" pitchFamily="34" charset="0"/>
                <a:cs typeface="Arial" panose="020B0604020202020204" pitchFamily="34" charset="0"/>
              </a:rPr>
              <a:t>is (100/2)/5 =  10</a:t>
            </a:r>
            <a:endParaRPr lang="en-GB" dirty="0">
              <a:solidFill>
                <a:srgbClr val="FF0000"/>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411222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Do the questions in </a:t>
            </a:r>
            <a:r>
              <a:rPr lang="en-GB" b="1" dirty="0"/>
              <a:t>Task 3</a:t>
            </a:r>
            <a:r>
              <a:rPr lang="en-GB" dirty="0"/>
              <a:t> of the worksheet</a:t>
            </a:r>
          </a:p>
        </p:txBody>
      </p:sp>
    </p:spTree>
    <p:extLst>
      <p:ext uri="{BB962C8B-B14F-4D97-AF65-F5344CB8AC3E}">
        <p14:creationId xmlns:p14="http://schemas.microsoft.com/office/powerpoint/2010/main" val="1454003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p:txBody>
          <a:bodyPr/>
          <a:lstStyle/>
          <a:p>
            <a:r>
              <a:rPr lang="en-GB" dirty="0"/>
              <a:t>Functions deal with </a:t>
            </a:r>
            <a:r>
              <a:rPr lang="en-GB" b="1" dirty="0"/>
              <a:t>one parameter at a time</a:t>
            </a:r>
          </a:p>
          <a:p>
            <a:r>
              <a:rPr lang="en-GB" dirty="0"/>
              <a:t>A function taking several parameters actually takes only one parameter and returns a partially applied function each time until a value, rather than a function, is the result </a:t>
            </a:r>
          </a:p>
          <a:p>
            <a:r>
              <a:rPr lang="en-GB" dirty="0"/>
              <a:t>E.g. </a:t>
            </a:r>
            <a:r>
              <a:rPr lang="en-GB" dirty="0">
                <a:solidFill>
                  <a:srgbClr val="0C4B7F"/>
                </a:solidFill>
              </a:rPr>
              <a:t>add: integer-&gt; (integer -&gt; integer)</a:t>
            </a:r>
          </a:p>
          <a:p>
            <a:r>
              <a:rPr lang="en-GB" b="1" dirty="0"/>
              <a:t>Higher-order</a:t>
            </a:r>
            <a:r>
              <a:rPr lang="en-GB" dirty="0"/>
              <a:t> functions take functions as input, output or both </a:t>
            </a:r>
          </a:p>
          <a:p>
            <a:r>
              <a:rPr lang="en-GB" dirty="0"/>
              <a:t>Examples are: </a:t>
            </a:r>
            <a:r>
              <a:rPr lang="en-GB" b="1" dirty="0"/>
              <a:t>map, filter </a:t>
            </a:r>
            <a:r>
              <a:rPr lang="en-GB" dirty="0"/>
              <a:t>and</a:t>
            </a:r>
            <a:r>
              <a:rPr lang="en-GB" b="1" dirty="0"/>
              <a:t> fold (reduce)</a:t>
            </a:r>
            <a:endParaRPr lang="en-GB" dirty="0"/>
          </a:p>
        </p:txBody>
      </p:sp>
    </p:spTree>
    <p:extLst>
      <p:ext uri="{BB962C8B-B14F-4D97-AF65-F5344CB8AC3E}">
        <p14:creationId xmlns:p14="http://schemas.microsoft.com/office/powerpoint/2010/main" val="3223993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68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First class objects</a:t>
            </a:r>
          </a:p>
        </p:txBody>
      </p:sp>
      <p:sp>
        <p:nvSpPr>
          <p:cNvPr id="5" name="Text Placeholder 4"/>
          <p:cNvSpPr>
            <a:spLocks noGrp="1"/>
          </p:cNvSpPr>
          <p:nvPr>
            <p:ph type="body" sz="quarter" idx="14"/>
          </p:nvPr>
        </p:nvSpPr>
        <p:spPr/>
        <p:txBody>
          <a:bodyPr/>
          <a:lstStyle/>
          <a:p>
            <a:r>
              <a:rPr lang="en-GB" dirty="0"/>
              <a:t>Review question from the previous lesson:</a:t>
            </a:r>
          </a:p>
          <a:p>
            <a:pPr lvl="1"/>
            <a:r>
              <a:rPr lang="en-GB" dirty="0"/>
              <a:t>What is a </a:t>
            </a:r>
            <a:r>
              <a:rPr lang="en-GB" b="1" dirty="0"/>
              <a:t>first-class object? </a:t>
            </a:r>
          </a:p>
          <a:p>
            <a:endParaRPr lang="en-GB" dirty="0"/>
          </a:p>
        </p:txBody>
      </p:sp>
    </p:spTree>
    <p:extLst>
      <p:ext uri="{BB962C8B-B14F-4D97-AF65-F5344CB8AC3E}">
        <p14:creationId xmlns:p14="http://schemas.microsoft.com/office/powerpoint/2010/main" val="14471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First-class objects</a:t>
            </a:r>
          </a:p>
        </p:txBody>
      </p:sp>
      <p:sp>
        <p:nvSpPr>
          <p:cNvPr id="5" name="Text Placeholder 4"/>
          <p:cNvSpPr>
            <a:spLocks noGrp="1"/>
          </p:cNvSpPr>
          <p:nvPr>
            <p:ph type="body" sz="quarter" idx="14"/>
          </p:nvPr>
        </p:nvSpPr>
        <p:spPr>
          <a:xfrm>
            <a:off x="724280" y="1704179"/>
            <a:ext cx="7797230" cy="4456778"/>
          </a:xfrm>
        </p:spPr>
        <p:txBody>
          <a:bodyPr/>
          <a:lstStyle/>
          <a:p>
            <a:pPr marL="0" indent="0">
              <a:buNone/>
            </a:pPr>
            <a:r>
              <a:rPr lang="en-US" dirty="0">
                <a:solidFill>
                  <a:srgbClr val="FF0000"/>
                </a:solidFill>
              </a:rPr>
              <a:t>First-class objects (or values) are objects which may:</a:t>
            </a:r>
          </a:p>
          <a:p>
            <a:pPr marL="719138">
              <a:buFont typeface="Arial" charset="0"/>
              <a:buChar char="•"/>
            </a:pPr>
            <a:r>
              <a:rPr lang="en-US" dirty="0">
                <a:solidFill>
                  <a:srgbClr val="FF0000"/>
                </a:solidFill>
              </a:rPr>
              <a:t>appear in expressions</a:t>
            </a:r>
          </a:p>
          <a:p>
            <a:pPr marL="719138">
              <a:buFont typeface="Arial" charset="0"/>
              <a:buChar char="•"/>
            </a:pPr>
            <a:r>
              <a:rPr lang="en-US" dirty="0">
                <a:solidFill>
                  <a:srgbClr val="FF0000"/>
                </a:solidFill>
              </a:rPr>
              <a:t>be assigned to a variable</a:t>
            </a:r>
          </a:p>
          <a:p>
            <a:pPr marL="719138">
              <a:buFont typeface="Arial" charset="0"/>
              <a:buChar char="•"/>
            </a:pPr>
            <a:r>
              <a:rPr lang="en-US" dirty="0">
                <a:solidFill>
                  <a:srgbClr val="FF0000"/>
                </a:solidFill>
              </a:rPr>
              <a:t>be assigned as arguments</a:t>
            </a:r>
          </a:p>
          <a:p>
            <a:pPr marL="719138">
              <a:buFont typeface="Arial" charset="0"/>
              <a:buChar char="•"/>
            </a:pPr>
            <a:r>
              <a:rPr lang="en-US" dirty="0">
                <a:solidFill>
                  <a:srgbClr val="FF0000"/>
                </a:solidFill>
              </a:rPr>
              <a:t>be returned in function calls</a:t>
            </a:r>
          </a:p>
          <a:p>
            <a:pPr marL="0" indent="0">
              <a:buNone/>
            </a:pPr>
            <a:r>
              <a:rPr lang="en-US" dirty="0"/>
              <a:t>So </a:t>
            </a:r>
            <a:r>
              <a:rPr lang="en-US" b="1" dirty="0"/>
              <a:t>functions </a:t>
            </a:r>
            <a:r>
              <a:rPr lang="en-US" dirty="0"/>
              <a:t>are first-class objects themselves</a:t>
            </a:r>
            <a:r>
              <a:rPr lang="en-US" dirty="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182421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Function application</a:t>
            </a:r>
          </a:p>
        </p:txBody>
      </p:sp>
      <p:sp>
        <p:nvSpPr>
          <p:cNvPr id="3" name="Text Placeholder 2"/>
          <p:cNvSpPr>
            <a:spLocks noGrp="1"/>
          </p:cNvSpPr>
          <p:nvPr>
            <p:ph type="body" sz="quarter" idx="14"/>
          </p:nvPr>
        </p:nvSpPr>
        <p:spPr>
          <a:xfrm>
            <a:off x="724280" y="1704179"/>
            <a:ext cx="7797230" cy="4171328"/>
          </a:xfrm>
        </p:spPr>
        <p:txBody>
          <a:bodyPr/>
          <a:lstStyle/>
          <a:p>
            <a:r>
              <a:rPr lang="en-GB" dirty="0"/>
              <a:t>Consider a function </a:t>
            </a:r>
          </a:p>
          <a:p>
            <a:pPr marL="0" indent="0" algn="ctr">
              <a:buNone/>
            </a:pPr>
            <a:r>
              <a:rPr lang="en-GB" b="1" dirty="0">
                <a:solidFill>
                  <a:schemeClr val="accent1">
                    <a:lumMod val="75000"/>
                  </a:schemeClr>
                </a:solidFill>
                <a:latin typeface="Consolas" panose="020B0609020204030204" pitchFamily="49" charset="0"/>
                <a:ea typeface="Courier New" charset="0"/>
                <a:cs typeface="Courier New" charset="0"/>
              </a:rPr>
              <a:t>add3Integers x y z = x + y + z   </a:t>
            </a:r>
            <a:endParaRPr lang="en-US" b="1" dirty="0">
              <a:solidFill>
                <a:schemeClr val="accent1">
                  <a:lumMod val="75000"/>
                </a:schemeClr>
              </a:solidFill>
              <a:latin typeface="Consolas" panose="020B0609020204030204" pitchFamily="49" charset="0"/>
              <a:ea typeface="Courier New" charset="0"/>
              <a:cs typeface="Courier New" charset="0"/>
            </a:endParaRPr>
          </a:p>
          <a:p>
            <a:r>
              <a:rPr lang="en-GB" dirty="0"/>
              <a:t>The process of giving particular inputs to a function is called </a:t>
            </a:r>
            <a:r>
              <a:rPr lang="en-GB" dirty="0">
                <a:solidFill>
                  <a:srgbClr val="0C4B7F"/>
                </a:solidFill>
              </a:rPr>
              <a:t>function application</a:t>
            </a:r>
          </a:p>
          <a:p>
            <a:pPr lvl="1"/>
            <a:r>
              <a:rPr lang="en-GB" dirty="0"/>
              <a:t>Thus, </a:t>
            </a:r>
            <a:r>
              <a:rPr lang="en-GB" b="1" dirty="0">
                <a:solidFill>
                  <a:srgbClr val="0C4B7F"/>
                </a:solidFill>
              </a:rPr>
              <a:t>add3integers 2 4 5 </a:t>
            </a:r>
            <a:r>
              <a:rPr lang="en-GB" dirty="0"/>
              <a:t>represents the application of the function </a:t>
            </a:r>
            <a:r>
              <a:rPr lang="en-GB" b="1" dirty="0">
                <a:solidFill>
                  <a:srgbClr val="0C4B7F"/>
                </a:solidFill>
              </a:rPr>
              <a:t>add3integers</a:t>
            </a:r>
            <a:r>
              <a:rPr lang="en-GB" dirty="0"/>
              <a:t> to the arguments </a:t>
            </a:r>
            <a:r>
              <a:rPr lang="en-GB" b="1" dirty="0"/>
              <a:t>2</a:t>
            </a:r>
            <a:r>
              <a:rPr lang="en-GB" dirty="0"/>
              <a:t>, </a:t>
            </a:r>
            <a:r>
              <a:rPr lang="en-GB" b="1" dirty="0"/>
              <a:t>4</a:t>
            </a:r>
            <a:r>
              <a:rPr lang="en-GB" dirty="0"/>
              <a:t> and </a:t>
            </a:r>
            <a:r>
              <a:rPr lang="en-GB" b="1" dirty="0"/>
              <a:t>5</a:t>
            </a:r>
          </a:p>
          <a:p>
            <a:pPr lvl="1"/>
            <a:r>
              <a:rPr lang="en-GB" dirty="0"/>
              <a:t>Although we would say that </a:t>
            </a:r>
            <a:r>
              <a:rPr lang="en-GB" b="1" dirty="0">
                <a:solidFill>
                  <a:srgbClr val="0C4B7F"/>
                </a:solidFill>
              </a:rPr>
              <a:t>add3integers</a:t>
            </a:r>
            <a:r>
              <a:rPr lang="en-GB" dirty="0">
                <a:solidFill>
                  <a:srgbClr val="0C4B7F"/>
                </a:solidFill>
              </a:rPr>
              <a:t> </a:t>
            </a:r>
            <a:r>
              <a:rPr lang="en-GB" dirty="0"/>
              <a:t>takes three arguments, in fact a function only ever takes one argument</a:t>
            </a:r>
          </a:p>
          <a:p>
            <a:pPr lvl="1"/>
            <a:r>
              <a:rPr lang="en-GB" dirty="0"/>
              <a:t>How does this work?</a:t>
            </a:r>
          </a:p>
        </p:txBody>
      </p:sp>
    </p:spTree>
    <p:extLst>
      <p:ext uri="{BB962C8B-B14F-4D97-AF65-F5344CB8AC3E}">
        <p14:creationId xmlns:p14="http://schemas.microsoft.com/office/powerpoint/2010/main" val="160996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Function application</a:t>
            </a:r>
          </a:p>
        </p:txBody>
      </p:sp>
      <p:sp>
        <p:nvSpPr>
          <p:cNvPr id="5" name="Text Placeholder 4"/>
          <p:cNvSpPr>
            <a:spLocks noGrp="1"/>
          </p:cNvSpPr>
          <p:nvPr>
            <p:ph type="body" sz="quarter" idx="14"/>
          </p:nvPr>
        </p:nvSpPr>
        <p:spPr/>
        <p:txBody>
          <a:bodyPr/>
          <a:lstStyle/>
          <a:p>
            <a:r>
              <a:rPr lang="en-GB" dirty="0"/>
              <a:t>This function adds three numbers:</a:t>
            </a:r>
          </a:p>
          <a:p>
            <a:pPr marL="0" indent="0" algn="ctr">
              <a:buNone/>
            </a:pPr>
            <a:r>
              <a:rPr lang="en-GB" dirty="0">
                <a:solidFill>
                  <a:schemeClr val="accent1">
                    <a:lumMod val="75000"/>
                  </a:schemeClr>
                </a:solidFill>
                <a:latin typeface="Consolas" panose="020B0609020204030204" pitchFamily="49" charset="0"/>
                <a:ea typeface="Courier New" charset="0"/>
                <a:cs typeface="Courier New" charset="0"/>
              </a:rPr>
              <a:t>add3Integers x y z = x + y + z   </a:t>
            </a:r>
            <a:endParaRPr lang="en-US" dirty="0">
              <a:solidFill>
                <a:schemeClr val="accent1">
                  <a:lumMod val="75000"/>
                </a:schemeClr>
              </a:solidFill>
              <a:latin typeface="Consolas" panose="020B0609020204030204" pitchFamily="49" charset="0"/>
              <a:ea typeface="Courier New" charset="0"/>
              <a:cs typeface="Courier New" charset="0"/>
            </a:endParaRPr>
          </a:p>
          <a:p>
            <a:r>
              <a:rPr lang="en-GB" dirty="0"/>
              <a:t>Let’s see what actually happens. First, the type declaration would normally be written:</a:t>
            </a:r>
          </a:p>
          <a:p>
            <a:pPr marL="0" indent="0" algn="ctr">
              <a:buNone/>
            </a:pPr>
            <a:r>
              <a:rPr lang="en-GB" dirty="0">
                <a:solidFill>
                  <a:schemeClr val="accent1">
                    <a:lumMod val="75000"/>
                  </a:schemeClr>
                </a:solidFill>
                <a:latin typeface="Consolas" panose="020B0609020204030204" pitchFamily="49" charset="0"/>
                <a:ea typeface="Courier New" charset="0"/>
                <a:cs typeface="Courier New" charset="0"/>
              </a:rPr>
              <a:t>add3Integers ::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a:t>
            </a:r>
            <a:br>
              <a:rPr lang="en-GB" dirty="0">
                <a:solidFill>
                  <a:schemeClr val="accent1">
                    <a:lumMod val="75000"/>
                  </a:schemeClr>
                </a:solidFill>
                <a:latin typeface="Consolas" panose="020B0609020204030204" pitchFamily="49" charset="0"/>
                <a:ea typeface="Courier New" charset="0"/>
                <a:cs typeface="Courier New" charset="0"/>
              </a:rPr>
            </a:br>
            <a:r>
              <a:rPr lang="en-GB" dirty="0">
                <a:solidFill>
                  <a:schemeClr val="accent1">
                    <a:lumMod val="75000"/>
                  </a:schemeClr>
                </a:solidFill>
                <a:latin typeface="Consolas" panose="020B0609020204030204" pitchFamily="49" charset="0"/>
                <a:ea typeface="Courier New" charset="0"/>
                <a:cs typeface="Courier New" charset="0"/>
              </a:rPr>
              <a:t>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a:t>
            </a:r>
          </a:p>
          <a:p>
            <a:r>
              <a:rPr lang="en-US" dirty="0"/>
              <a:t>More accurately, it can be viewed as:</a:t>
            </a:r>
          </a:p>
          <a:p>
            <a:pPr marL="0" indent="0" algn="ctr">
              <a:buNone/>
            </a:pPr>
            <a:r>
              <a:rPr lang="en-GB" dirty="0">
                <a:solidFill>
                  <a:schemeClr val="accent1">
                    <a:lumMod val="75000"/>
                  </a:schemeClr>
                </a:solidFill>
                <a:latin typeface="Consolas" panose="020B0609020204030204" pitchFamily="49" charset="0"/>
                <a:ea typeface="Courier New" charset="0"/>
                <a:cs typeface="Courier New" charset="0"/>
              </a:rPr>
              <a:t>add3Integers ::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a:t>
            </a:r>
            <a:br>
              <a:rPr lang="en-GB" dirty="0">
                <a:solidFill>
                  <a:schemeClr val="accent1">
                    <a:lumMod val="75000"/>
                  </a:schemeClr>
                </a:solidFill>
                <a:latin typeface="Consolas" panose="020B0609020204030204" pitchFamily="49" charset="0"/>
                <a:ea typeface="Courier New" charset="0"/>
                <a:cs typeface="Courier New" charset="0"/>
              </a:rPr>
            </a:br>
            <a:r>
              <a:rPr lang="en-GB" dirty="0">
                <a:solidFill>
                  <a:schemeClr val="accent1">
                    <a:lumMod val="75000"/>
                  </a:schemeClr>
                </a:solidFill>
                <a:latin typeface="Consolas" panose="020B0609020204030204" pitchFamily="49" charset="0"/>
                <a:ea typeface="Courier New" charset="0"/>
                <a:cs typeface="Courier New" charset="0"/>
              </a:rPr>
              <a:t>(integer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a:t>
            </a:r>
          </a:p>
          <a:p>
            <a:pPr marL="0" indent="0">
              <a:buNone/>
            </a:pPr>
            <a:endParaRPr lang="en-GB" dirty="0"/>
          </a:p>
          <a:p>
            <a:endParaRPr lang="en-GB" dirty="0"/>
          </a:p>
        </p:txBody>
      </p:sp>
    </p:spTree>
    <p:extLst>
      <p:ext uri="{BB962C8B-B14F-4D97-AF65-F5344CB8AC3E}">
        <p14:creationId xmlns:p14="http://schemas.microsoft.com/office/powerpoint/2010/main" val="32774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One at a time</a:t>
            </a:r>
            <a:endParaRPr lang="en-GB" dirty="0"/>
          </a:p>
        </p:txBody>
      </p:sp>
      <p:sp>
        <p:nvSpPr>
          <p:cNvPr id="5" name="Text Placeholder 4"/>
          <p:cNvSpPr>
            <a:spLocks noGrp="1"/>
          </p:cNvSpPr>
          <p:nvPr>
            <p:ph type="body" sz="quarter" idx="14"/>
          </p:nvPr>
        </p:nvSpPr>
        <p:spPr>
          <a:xfrm>
            <a:off x="721339" y="1704179"/>
            <a:ext cx="8218380" cy="3453607"/>
          </a:xfrm>
        </p:spPr>
        <p:txBody>
          <a:bodyPr/>
          <a:lstStyle/>
          <a:p>
            <a:r>
              <a:rPr lang="en-GB" dirty="0"/>
              <a:t>The type declaration could also be written as:</a:t>
            </a:r>
          </a:p>
          <a:p>
            <a:pPr marL="360363" indent="0">
              <a:buNone/>
            </a:pPr>
            <a:r>
              <a:rPr lang="en-GB" sz="2400" b="1" dirty="0">
                <a:latin typeface="Consolas" panose="020B0609020204030204" pitchFamily="49" charset="0"/>
                <a:ea typeface="Courier New" charset="0"/>
                <a:cs typeface="Courier New" charset="0"/>
              </a:rPr>
              <a:t>add3Integers :: </a:t>
            </a:r>
            <a:r>
              <a:rPr lang="en-GB" sz="2400" b="1" dirty="0">
                <a:solidFill>
                  <a:srgbClr val="FF0000"/>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a:t>
            </a:r>
            <a:r>
              <a:rPr lang="en-GB" sz="2400" b="1" dirty="0">
                <a:solidFill>
                  <a:srgbClr val="0070C0"/>
                </a:solidFill>
                <a:latin typeface="Consolas" panose="020B0609020204030204" pitchFamily="49" charset="0"/>
                <a:ea typeface="Courier New" charset="0"/>
                <a:cs typeface="Courier New" charset="0"/>
              </a:rPr>
              <a:t>(</a:t>
            </a:r>
            <a:r>
              <a:rPr lang="en-GB" sz="2400" b="1" dirty="0">
                <a:solidFill>
                  <a:schemeClr val="tx2">
                    <a:lumMod val="60000"/>
                    <a:lumOff val="40000"/>
                  </a:schemeClr>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a:r>
            <a:br>
              <a:rPr lang="en-GB" sz="2400" b="1" dirty="0">
                <a:latin typeface="Consolas" panose="020B0609020204030204" pitchFamily="49" charset="0"/>
                <a:ea typeface="Courier New" charset="0"/>
                <a:cs typeface="Courier New" charset="0"/>
              </a:rPr>
            </a:br>
            <a:r>
              <a:rPr lang="en-GB" sz="2400" b="1" dirty="0">
                <a:latin typeface="Consolas" panose="020B0609020204030204" pitchFamily="49" charset="0"/>
                <a:ea typeface="Courier New" charset="0"/>
                <a:cs typeface="Courier New" charset="0"/>
              </a:rPr>
              <a:t>               </a:t>
            </a:r>
            <a:r>
              <a:rPr lang="en-GB" sz="2400" b="1" dirty="0">
                <a:solidFill>
                  <a:srgbClr val="70BC22"/>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integer</a:t>
            </a:r>
            <a:r>
              <a:rPr lang="en-GB" sz="2400" b="1" dirty="0">
                <a:solidFill>
                  <a:srgbClr val="70BC22"/>
                </a:solidFill>
                <a:latin typeface="Consolas" panose="020B0609020204030204" pitchFamily="49" charset="0"/>
                <a:ea typeface="Courier New" charset="0"/>
                <a:cs typeface="Courier New" charset="0"/>
              </a:rPr>
              <a:t>)</a:t>
            </a:r>
            <a:r>
              <a:rPr lang="en-GB" sz="2400" b="1" dirty="0">
                <a:solidFill>
                  <a:srgbClr val="0070C0"/>
                </a:solidFill>
                <a:latin typeface="Consolas" panose="020B0609020204030204" pitchFamily="49" charset="0"/>
                <a:ea typeface="Courier New" charset="0"/>
                <a:cs typeface="Courier New" charset="0"/>
              </a:rPr>
              <a:t>)</a:t>
            </a:r>
            <a:endParaRPr lang="en-US" sz="2400" b="1" dirty="0">
              <a:solidFill>
                <a:srgbClr val="0070C0"/>
              </a:solidFill>
              <a:latin typeface="Consolas" panose="020B0609020204030204" pitchFamily="49" charset="0"/>
              <a:ea typeface="Courier New" charset="0"/>
              <a:cs typeface="Courier New" charset="0"/>
            </a:endParaRPr>
          </a:p>
          <a:p>
            <a:r>
              <a:rPr lang="en-GB" dirty="0"/>
              <a:t>What happens when you write: </a:t>
            </a:r>
          </a:p>
          <a:p>
            <a:pPr marL="0" indent="0" algn="ctr">
              <a:buNone/>
            </a:pPr>
            <a:r>
              <a:rPr lang="en-GB" b="1" dirty="0">
                <a:latin typeface="Consolas" panose="020B0609020204030204" pitchFamily="49" charset="0"/>
                <a:ea typeface="Courier New" charset="0"/>
                <a:cs typeface="Courier New" charset="0"/>
              </a:rPr>
              <a:t>add3Integers 2 4 5</a:t>
            </a:r>
            <a:r>
              <a:rPr lang="en-GB" dirty="0">
                <a:latin typeface="Consolas" panose="020B0609020204030204" pitchFamily="49" charset="0"/>
              </a:rPr>
              <a:t>?</a:t>
            </a:r>
          </a:p>
        </p:txBody>
      </p:sp>
    </p:spTree>
    <p:extLst>
      <p:ext uri="{BB962C8B-B14F-4D97-AF65-F5344CB8AC3E}">
        <p14:creationId xmlns:p14="http://schemas.microsoft.com/office/powerpoint/2010/main" val="66421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Working through</a:t>
            </a:r>
          </a:p>
        </p:txBody>
      </p:sp>
      <p:sp>
        <p:nvSpPr>
          <p:cNvPr id="3" name="Text Placeholder 2"/>
          <p:cNvSpPr>
            <a:spLocks noGrp="1"/>
          </p:cNvSpPr>
          <p:nvPr>
            <p:ph type="body" sz="quarter" idx="14"/>
          </p:nvPr>
        </p:nvSpPr>
        <p:spPr/>
        <p:txBody>
          <a:bodyPr/>
          <a:lstStyle/>
          <a:p>
            <a:pPr marL="622300" indent="0">
              <a:buNone/>
            </a:pPr>
            <a:r>
              <a:rPr lang="en-GB" sz="2400" b="1" dirty="0">
                <a:latin typeface="Consolas" panose="020B0609020204030204" pitchFamily="49" charset="0"/>
                <a:ea typeface="Courier New" charset="0"/>
                <a:cs typeface="Courier New" charset="0"/>
              </a:rPr>
              <a:t>add3Integers :: </a:t>
            </a:r>
            <a:r>
              <a:rPr lang="en-GB" sz="2400" b="1" dirty="0">
                <a:solidFill>
                  <a:srgbClr val="FF0000"/>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a:t>
            </a:r>
            <a:r>
              <a:rPr lang="en-GB" sz="2400" b="1" dirty="0">
                <a:solidFill>
                  <a:srgbClr val="0070C0"/>
                </a:solidFill>
                <a:latin typeface="Consolas" panose="020B0609020204030204" pitchFamily="49" charset="0"/>
                <a:ea typeface="Courier New" charset="0"/>
                <a:cs typeface="Courier New" charset="0"/>
              </a:rPr>
              <a:t>(</a:t>
            </a:r>
            <a:r>
              <a:rPr lang="en-GB" sz="2400" b="1" dirty="0">
                <a:solidFill>
                  <a:schemeClr val="tx2">
                    <a:lumMod val="60000"/>
                    <a:lumOff val="40000"/>
                  </a:schemeClr>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a:r>
            <a:br>
              <a:rPr lang="en-GB" sz="2400" b="1" dirty="0">
                <a:latin typeface="Consolas" panose="020B0609020204030204" pitchFamily="49" charset="0"/>
                <a:ea typeface="Courier New" charset="0"/>
                <a:cs typeface="Courier New" charset="0"/>
              </a:rPr>
            </a:br>
            <a:r>
              <a:rPr lang="en-GB" sz="2400" b="1" dirty="0">
                <a:latin typeface="Consolas" panose="020B0609020204030204" pitchFamily="49" charset="0"/>
                <a:ea typeface="Courier New" charset="0"/>
                <a:cs typeface="Courier New" charset="0"/>
              </a:rPr>
              <a:t>               </a:t>
            </a:r>
            <a:r>
              <a:rPr lang="en-GB" sz="2400" b="1" dirty="0">
                <a:solidFill>
                  <a:srgbClr val="70BC22"/>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integer</a:t>
            </a:r>
            <a:r>
              <a:rPr lang="en-GB" sz="2400" b="1" dirty="0">
                <a:solidFill>
                  <a:srgbClr val="70BC22"/>
                </a:solidFill>
                <a:latin typeface="Consolas" panose="020B0609020204030204" pitchFamily="49" charset="0"/>
                <a:ea typeface="Courier New" charset="0"/>
                <a:cs typeface="Courier New" charset="0"/>
              </a:rPr>
              <a:t>)</a:t>
            </a:r>
            <a:r>
              <a:rPr lang="en-GB" sz="2400" b="1" dirty="0">
                <a:solidFill>
                  <a:srgbClr val="0070C0"/>
                </a:solidFill>
                <a:latin typeface="Consolas" panose="020B0609020204030204" pitchFamily="49" charset="0"/>
                <a:ea typeface="Courier New" charset="0"/>
                <a:cs typeface="Courier New" charset="0"/>
              </a:rPr>
              <a:t>)</a:t>
            </a:r>
            <a:endParaRPr lang="en-US" sz="2400" b="1" dirty="0">
              <a:solidFill>
                <a:srgbClr val="0070C0"/>
              </a:solidFill>
              <a:latin typeface="Consolas" panose="020B0609020204030204" pitchFamily="49" charset="0"/>
              <a:ea typeface="Courier New" charset="0"/>
              <a:cs typeface="Courier New" charset="0"/>
            </a:endParaRPr>
          </a:p>
          <a:p>
            <a:pPr marL="279400" lvl="1"/>
            <a:r>
              <a:rPr lang="en-GB" dirty="0"/>
              <a:t>What happens when you write </a:t>
            </a:r>
            <a:r>
              <a:rPr lang="en-GB" b="1" dirty="0">
                <a:latin typeface="Consolas" panose="020B0609020204030204" pitchFamily="49" charset="0"/>
                <a:ea typeface="Courier New" charset="0"/>
                <a:cs typeface="Courier New" charset="0"/>
              </a:rPr>
              <a:t>add3Integers 2 4 5 </a:t>
            </a:r>
            <a:r>
              <a:rPr lang="en-GB" dirty="0">
                <a:latin typeface="Consolas" panose="020B0609020204030204" pitchFamily="49" charset="0"/>
              </a:rPr>
              <a:t>?</a:t>
            </a:r>
          </a:p>
          <a:p>
            <a:pPr marL="279400" lvl="1"/>
            <a:r>
              <a:rPr lang="en-GB" dirty="0"/>
              <a:t>The first argument, </a:t>
            </a:r>
            <a:r>
              <a:rPr lang="en-GB" sz="2400" b="1" dirty="0">
                <a:solidFill>
                  <a:srgbClr val="FF0000"/>
                </a:solidFill>
                <a:latin typeface="Consolas" panose="020B0609020204030204" pitchFamily="49" charset="0"/>
                <a:ea typeface="Courier New" charset="0"/>
                <a:cs typeface="Courier New" charset="0"/>
              </a:rPr>
              <a:t>2</a:t>
            </a:r>
            <a:r>
              <a:rPr lang="en-GB" dirty="0"/>
              <a:t>,  is applied to the function </a:t>
            </a:r>
            <a:r>
              <a:rPr lang="en-GB" dirty="0">
                <a:solidFill>
                  <a:schemeClr val="tx1"/>
                </a:solidFill>
                <a:latin typeface="Consolas" panose="020B0609020204030204" pitchFamily="49" charset="0"/>
              </a:rPr>
              <a:t>add3Integers</a:t>
            </a:r>
            <a:r>
              <a:rPr lang="en-GB" dirty="0"/>
              <a:t>, creating a function (shown in the outer blue parentheses above) that takes one parameter, </a:t>
            </a:r>
            <a:r>
              <a:rPr lang="en-GB" sz="2400" b="1" dirty="0">
                <a:solidFill>
                  <a:schemeClr val="tx2">
                    <a:lumMod val="60000"/>
                    <a:lumOff val="40000"/>
                  </a:schemeClr>
                </a:solidFill>
                <a:latin typeface="Consolas" panose="020B0609020204030204" pitchFamily="49" charset="0"/>
                <a:ea typeface="Courier New" charset="0"/>
                <a:cs typeface="Courier New" charset="0"/>
              </a:rPr>
              <a:t>4</a:t>
            </a:r>
            <a:r>
              <a:rPr lang="en-GB" dirty="0"/>
              <a:t> and adds 2 to it</a:t>
            </a:r>
          </a:p>
          <a:p>
            <a:pPr marL="279400" lvl="1"/>
            <a:r>
              <a:rPr lang="en-GB" sz="2400" b="1" dirty="0">
                <a:solidFill>
                  <a:schemeClr val="tx2">
                    <a:lumMod val="60000"/>
                    <a:lumOff val="40000"/>
                  </a:schemeClr>
                </a:solidFill>
                <a:latin typeface="Consolas" panose="020B0609020204030204" pitchFamily="49" charset="0"/>
                <a:ea typeface="Courier New" charset="0"/>
                <a:cs typeface="Courier New" charset="0"/>
              </a:rPr>
              <a:t>4</a:t>
            </a:r>
            <a:r>
              <a:rPr lang="en-GB" dirty="0"/>
              <a:t> is applied to this function, creating a new function shown in the inner green parentheses that takes a parameter and adds 6 to it</a:t>
            </a:r>
            <a:endParaRPr lang="en-GB" dirty="0">
              <a:solidFill>
                <a:srgbClr val="70BC22"/>
              </a:solidFill>
            </a:endParaRPr>
          </a:p>
          <a:p>
            <a:pPr marL="279400" lvl="1"/>
            <a:r>
              <a:rPr lang="en-GB" dirty="0"/>
              <a:t>The parameter </a:t>
            </a:r>
            <a:r>
              <a:rPr lang="en-GB" sz="2400" b="1" dirty="0">
                <a:solidFill>
                  <a:srgbClr val="70BC22"/>
                </a:solidFill>
                <a:latin typeface="Consolas" panose="020B0609020204030204" pitchFamily="49" charset="0"/>
                <a:ea typeface="Courier New" charset="0"/>
                <a:cs typeface="Courier New" charset="0"/>
              </a:rPr>
              <a:t>5</a:t>
            </a:r>
            <a:r>
              <a:rPr lang="en-GB" dirty="0"/>
              <a:t> is applied to that function and produces the answer, </a:t>
            </a:r>
            <a:r>
              <a:rPr lang="en-GB" sz="2400" b="1" dirty="0">
                <a:solidFill>
                  <a:schemeClr val="tx1"/>
                </a:solidFill>
                <a:latin typeface="Consolas" panose="020B0609020204030204" pitchFamily="49" charset="0"/>
                <a:ea typeface="Courier New" charset="0"/>
                <a:cs typeface="Courier New" charset="0"/>
              </a:rPr>
              <a:t>11</a:t>
            </a:r>
            <a:endParaRPr lang="en-US" dirty="0"/>
          </a:p>
        </p:txBody>
      </p:sp>
    </p:spTree>
    <p:extLst>
      <p:ext uri="{BB962C8B-B14F-4D97-AF65-F5344CB8AC3E}">
        <p14:creationId xmlns:p14="http://schemas.microsoft.com/office/powerpoint/2010/main" val="66458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New functions</a:t>
            </a:r>
          </a:p>
        </p:txBody>
      </p:sp>
      <p:sp>
        <p:nvSpPr>
          <p:cNvPr id="5" name="Text Placeholder 4"/>
          <p:cNvSpPr>
            <a:spLocks noGrp="1"/>
          </p:cNvSpPr>
          <p:nvPr>
            <p:ph type="body" sz="quarter" idx="14"/>
          </p:nvPr>
        </p:nvSpPr>
        <p:spPr>
          <a:xfrm>
            <a:off x="724281" y="1668216"/>
            <a:ext cx="7553958" cy="393405"/>
          </a:xfrm>
        </p:spPr>
        <p:txBody>
          <a:bodyPr/>
          <a:lstStyle/>
          <a:p>
            <a:pPr marL="0" indent="0" algn="ctr">
              <a:buNone/>
            </a:pPr>
            <a:r>
              <a:rPr lang="en-GB" sz="1800" b="1" dirty="0">
                <a:latin typeface="Consolas" panose="020B0609020204030204" pitchFamily="49" charset="0"/>
                <a:ea typeface="Courier New" charset="0"/>
                <a:cs typeface="Courier New" charset="0"/>
              </a:rPr>
              <a:t>add3Integers :: </a:t>
            </a:r>
            <a:r>
              <a:rPr lang="en-GB" sz="1800" b="1" dirty="0">
                <a:solidFill>
                  <a:srgbClr val="FF0000"/>
                </a:solidFill>
                <a:latin typeface="Consolas" panose="020B0609020204030204" pitchFamily="49" charset="0"/>
                <a:ea typeface="Courier New" charset="0"/>
                <a:cs typeface="Courier New" charset="0"/>
              </a:rPr>
              <a:t>integer</a:t>
            </a:r>
            <a:r>
              <a:rPr lang="en-GB" sz="1800" b="1" dirty="0">
                <a:latin typeface="Consolas" panose="020B0609020204030204" pitchFamily="49" charset="0"/>
                <a:ea typeface="Courier New" charset="0"/>
                <a:cs typeface="Courier New" charset="0"/>
              </a:rPr>
              <a:t> </a:t>
            </a:r>
            <a:r>
              <a:rPr lang="en-GB" sz="1800" b="1" dirty="0">
                <a:latin typeface="Consolas" panose="020B0609020204030204" pitchFamily="49" charset="0"/>
                <a:ea typeface="Courier New" charset="0"/>
                <a:cs typeface="Courier New" charset="0"/>
                <a:sym typeface="Wingdings" panose="05000000000000000000" pitchFamily="2" charset="2"/>
              </a:rPr>
              <a:t></a:t>
            </a:r>
            <a:r>
              <a:rPr lang="en-GB" sz="1800" b="1" dirty="0">
                <a:latin typeface="Consolas" panose="020B0609020204030204" pitchFamily="49" charset="0"/>
                <a:ea typeface="Courier New" charset="0"/>
                <a:cs typeface="Courier New" charset="0"/>
              </a:rPr>
              <a:t> (</a:t>
            </a:r>
            <a:r>
              <a:rPr lang="en-GB" sz="1800" b="1" dirty="0">
                <a:solidFill>
                  <a:schemeClr val="tx2">
                    <a:lumMod val="60000"/>
                    <a:lumOff val="40000"/>
                  </a:schemeClr>
                </a:solidFill>
                <a:latin typeface="Consolas" panose="020B0609020204030204" pitchFamily="49" charset="0"/>
                <a:ea typeface="Courier New" charset="0"/>
                <a:cs typeface="Courier New" charset="0"/>
              </a:rPr>
              <a:t>integer</a:t>
            </a:r>
            <a:r>
              <a:rPr lang="en-GB" sz="1800" b="1" dirty="0">
                <a:latin typeface="Consolas" panose="020B0609020204030204" pitchFamily="49" charset="0"/>
                <a:ea typeface="Courier New" charset="0"/>
                <a:cs typeface="Courier New" charset="0"/>
              </a:rPr>
              <a:t> </a:t>
            </a:r>
            <a:r>
              <a:rPr lang="en-GB" sz="1800" b="1" dirty="0">
                <a:latin typeface="Consolas" panose="020B0609020204030204" pitchFamily="49" charset="0"/>
                <a:ea typeface="Courier New" charset="0"/>
                <a:cs typeface="Courier New" charset="0"/>
                <a:sym typeface="Wingdings" panose="05000000000000000000" pitchFamily="2" charset="2"/>
              </a:rPr>
              <a:t></a:t>
            </a:r>
            <a:r>
              <a:rPr lang="en-GB" sz="1800" b="1" dirty="0">
                <a:latin typeface="Consolas" panose="020B0609020204030204" pitchFamily="49" charset="0"/>
                <a:ea typeface="Courier New" charset="0"/>
                <a:cs typeface="Courier New" charset="0"/>
              </a:rPr>
              <a:t> (</a:t>
            </a:r>
            <a:r>
              <a:rPr lang="en-GB" sz="1800" b="1" dirty="0">
                <a:solidFill>
                  <a:srgbClr val="70BC22"/>
                </a:solidFill>
                <a:latin typeface="Consolas" panose="020B0609020204030204" pitchFamily="49" charset="0"/>
                <a:ea typeface="Courier New" charset="0"/>
                <a:cs typeface="Courier New" charset="0"/>
              </a:rPr>
              <a:t>integer</a:t>
            </a:r>
            <a:r>
              <a:rPr lang="en-GB" sz="1800" b="1" dirty="0">
                <a:latin typeface="Consolas" panose="020B0609020204030204" pitchFamily="49" charset="0"/>
                <a:ea typeface="Courier New" charset="0"/>
                <a:cs typeface="Courier New" charset="0"/>
              </a:rPr>
              <a:t> </a:t>
            </a:r>
            <a:r>
              <a:rPr lang="en-GB" sz="1800" b="1" dirty="0">
                <a:latin typeface="Consolas" panose="020B0609020204030204" pitchFamily="49" charset="0"/>
                <a:ea typeface="Courier New" charset="0"/>
                <a:cs typeface="Courier New" charset="0"/>
                <a:sym typeface="Wingdings" panose="05000000000000000000" pitchFamily="2" charset="2"/>
              </a:rPr>
              <a:t></a:t>
            </a:r>
            <a:r>
              <a:rPr lang="en-GB" sz="1800" b="1" dirty="0">
                <a:latin typeface="Consolas" panose="020B0609020204030204" pitchFamily="49" charset="0"/>
                <a:ea typeface="Courier New" charset="0"/>
                <a:cs typeface="Courier New" charset="0"/>
              </a:rPr>
              <a:t> integer)</a:t>
            </a:r>
            <a:endParaRPr lang="en-US" sz="1800" b="1" dirty="0">
              <a:latin typeface="Consolas" panose="020B0609020204030204" pitchFamily="49" charset="0"/>
              <a:ea typeface="Courier New" charset="0"/>
              <a:cs typeface="Courier New" charset="0"/>
            </a:endParaRPr>
          </a:p>
        </p:txBody>
      </p:sp>
      <p:pic>
        <p:nvPicPr>
          <p:cNvPr id="6" name="Picture 5" descr="C:\Users\Rob\AppData\Roaming\PixelMetrics\CaptureWiz\Temp\31.png"/>
          <p:cNvPicPr/>
          <p:nvPr/>
        </p:nvPicPr>
        <p:blipFill>
          <a:blip r:embed="rId2">
            <a:extLst>
              <a:ext uri="{28A0092B-C50C-407E-A947-70E740481C1C}">
                <a14:useLocalDpi xmlns:a14="http://schemas.microsoft.com/office/drawing/2010/main" val="0"/>
              </a:ext>
            </a:extLst>
          </a:blip>
          <a:srcRect/>
          <a:stretch>
            <a:fillRect/>
          </a:stretch>
        </p:blipFill>
        <p:spPr bwMode="auto">
          <a:xfrm>
            <a:off x="1566483" y="2269678"/>
            <a:ext cx="5816812" cy="1782881"/>
          </a:xfrm>
          <a:prstGeom prst="rect">
            <a:avLst/>
          </a:prstGeom>
          <a:noFill/>
          <a:ln>
            <a:noFill/>
          </a:ln>
        </p:spPr>
      </p:pic>
      <p:sp>
        <p:nvSpPr>
          <p:cNvPr id="2" name="TextBox 1"/>
          <p:cNvSpPr txBox="1"/>
          <p:nvPr/>
        </p:nvSpPr>
        <p:spPr>
          <a:xfrm>
            <a:off x="724281" y="4260616"/>
            <a:ext cx="7816469"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rPr>
              <a:t>After applying the function to the first argument, </a:t>
            </a:r>
            <a:r>
              <a:rPr lang="en-GB" sz="2000" b="1" dirty="0">
                <a:solidFill>
                  <a:srgbClr val="FF0000"/>
                </a:solidFill>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the output is a new function (</a:t>
            </a:r>
            <a:r>
              <a:rPr lang="en-GB" sz="2000" dirty="0">
                <a:solidFill>
                  <a:schemeClr val="tx2">
                    <a:lumMod val="60000"/>
                    <a:lumOff val="40000"/>
                  </a:schemeClr>
                </a:solidFill>
                <a:latin typeface="Arial" panose="020B0604020202020204" pitchFamily="34" charset="0"/>
                <a:cs typeface="Arial" panose="020B0604020202020204" pitchFamily="34" charset="0"/>
              </a:rPr>
              <a:t>shown in blue</a:t>
            </a:r>
            <a:r>
              <a:rPr lang="en-GB" sz="2000" dirty="0">
                <a:latin typeface="Arial" panose="020B0604020202020204" pitchFamily="34" charset="0"/>
                <a:cs typeface="Arial" panose="020B0604020202020204" pitchFamily="34" charset="0"/>
              </a:rPr>
              <a:t>) that is applied to the second argument, </a:t>
            </a:r>
            <a:r>
              <a:rPr lang="en-GB" sz="2000" b="1" dirty="0">
                <a:solidFill>
                  <a:srgbClr val="0070C0"/>
                </a:solidFill>
                <a:latin typeface="Arial" panose="020B0604020202020204" pitchFamily="34" charset="0"/>
                <a:cs typeface="Arial" panose="020B0604020202020204" pitchFamily="34" charset="0"/>
              </a:rPr>
              <a:t>4</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This produces a new function (</a:t>
            </a:r>
            <a:r>
              <a:rPr lang="en-GB" sz="2000" dirty="0">
                <a:solidFill>
                  <a:srgbClr val="70BC22"/>
                </a:solidFill>
                <a:latin typeface="Arial" panose="020B0604020202020204" pitchFamily="34" charset="0"/>
                <a:cs typeface="Arial" panose="020B0604020202020204" pitchFamily="34" charset="0"/>
              </a:rPr>
              <a:t>shown in green</a:t>
            </a:r>
            <a:r>
              <a:rPr lang="en-GB" sz="2000" dirty="0">
                <a:latin typeface="Arial" panose="020B0604020202020204" pitchFamily="34" charset="0"/>
                <a:cs typeface="Arial" panose="020B0604020202020204" pitchFamily="34" charset="0"/>
              </a:rPr>
              <a:t>) that is applied to the third argument, </a:t>
            </a:r>
            <a:r>
              <a:rPr lang="en-GB" sz="2000" b="1" dirty="0">
                <a:solidFill>
                  <a:srgbClr val="70BC22"/>
                </a:solidFill>
                <a:latin typeface="Arial" panose="020B0604020202020204" pitchFamily="34" charset="0"/>
                <a:cs typeface="Arial" panose="020B0604020202020204" pitchFamily="34" charset="0"/>
              </a:rPr>
              <a:t>5</a:t>
            </a:r>
            <a:r>
              <a:rPr lang="en-GB" sz="2000" dirty="0">
                <a:latin typeface="Arial" panose="020B0604020202020204" pitchFamily="34" charset="0"/>
                <a:cs typeface="Arial" panose="020B0604020202020204" pitchFamily="34" charset="0"/>
              </a:rPr>
              <a:t>, adding it to 6 and returning the result, </a:t>
            </a:r>
            <a:r>
              <a:rPr lang="en-GB" sz="2000" b="1" dirty="0">
                <a:latin typeface="Arial" panose="020B0604020202020204" pitchFamily="34" charset="0"/>
                <a:cs typeface="Arial" panose="020B0604020202020204" pitchFamily="34" charset="0"/>
              </a:rPr>
              <a:t>11</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77759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12</Template>
  <TotalTime>2680</TotalTime>
  <Words>927</Words>
  <Application>Microsoft Office PowerPoint</Application>
  <PresentationFormat>On-screen Show (4:3)</PresentationFormat>
  <Paragraphs>145</Paragraphs>
  <Slides>29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Museo900-Regular</vt:lpstr>
      <vt:lpstr>Courier</vt:lpstr>
      <vt:lpstr>Arial</vt:lpstr>
      <vt:lpstr>Wingdings</vt:lpstr>
      <vt:lpstr>Museo 900</vt:lpstr>
      <vt:lpstr>Courier New</vt:lpstr>
      <vt:lpstr>Consolas</vt:lpstr>
      <vt:lpstr>Museo 100</vt:lpstr>
      <vt:lpstr>Calibri</vt:lpstr>
      <vt:lpstr>Museo 700</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81</cp:revision>
  <dcterms:created xsi:type="dcterms:W3CDTF">2015-09-01T09:42:15Z</dcterms:created>
  <dcterms:modified xsi:type="dcterms:W3CDTF">2016-12-09T15:19:59Z</dcterms:modified>
</cp:coreProperties>
</file>