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8"/>
  </p:notesMasterIdLst>
  <p:sldIdLst>
    <p:sldId id="260" r:id="rId2"/>
    <p:sldId id="262" r:id="rId3"/>
    <p:sldId id="281" r:id="rId4"/>
    <p:sldId id="288" r:id="rId5"/>
    <p:sldId id="283" r:id="rId6"/>
    <p:sldId id="284" r:id="rId7"/>
    <p:sldId id="285" r:id="rId8"/>
    <p:sldId id="287" r:id="rId9"/>
    <p:sldId id="304" r:id="rId10"/>
    <p:sldId id="286" r:id="rId11"/>
    <p:sldId id="289" r:id="rId12"/>
    <p:sldId id="298" r:id="rId13"/>
    <p:sldId id="299" r:id="rId14"/>
    <p:sldId id="303" r:id="rId15"/>
    <p:sldId id="295" r:id="rId16"/>
    <p:sldId id="300" r:id="rId17"/>
    <p:sldId id="296" r:id="rId18"/>
    <p:sldId id="292" r:id="rId19"/>
    <p:sldId id="301" r:id="rId20"/>
    <p:sldId id="290" r:id="rId21"/>
    <p:sldId id="302" r:id="rId22"/>
    <p:sldId id="297" r:id="rId23"/>
    <p:sldId id="280" r:id="rId24"/>
    <p:sldId id="305" r:id="rId25"/>
    <p:sldId id="306" r:id="rId26"/>
    <p:sldId id="307" r:id="rId27"/>
  </p:sldIdLst>
  <p:sldSz cx="9144000" cy="6858000" type="screen4x3"/>
  <p:notesSz cx="6858000" cy="9874250"/>
  <p:embeddedFontLst>
    <p:embeddedFont>
      <p:font typeface="Museo900-Regular" panose="02000000000000000000" pitchFamily="2" charset="0"/>
      <p:bold r:id="rId29"/>
    </p:embeddedFont>
    <p:embeddedFont>
      <p:font typeface="Museo 900" panose="02000000000000000000" pitchFamily="2" charset="0"/>
      <p:bold r:id="rId30"/>
    </p:embeddedFont>
    <p:embeddedFont>
      <p:font typeface="Museo 700" panose="02000000000000000000" pitchFamily="2" charset="0"/>
      <p:bold r:id="rId31"/>
    </p:embeddedFont>
    <p:embeddedFont>
      <p:font typeface="Calibri" panose="020F0502020204030204" pitchFamily="34" charset="0"/>
      <p:regular r:id="rId32"/>
      <p:bold r:id="rId33"/>
      <p:italic r:id="rId34"/>
      <p:boldItalic r:id="rId35"/>
    </p:embeddedFont>
    <p:embeddedFont>
      <p:font typeface="Museo 500" panose="02000000000000000000" pitchFamily="2" charset="0"/>
      <p:regular r:id="rId36"/>
    </p:embeddedFont>
    <p:embeddedFont>
      <p:font typeface="Museo 100" panose="02000000000000000000" pitchFamily="2" charset="0"/>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13" clrIdx="0">
    <p:extLst>
      <p:ext uri="{19B8F6BF-5375-455C-9EA6-DF929625EA0E}">
        <p15:presenceInfo xmlns:p15="http://schemas.microsoft.com/office/powerpoint/2012/main" userId="f91a954299b6cd1a" providerId="Windows Live"/>
      </p:ext>
    </p:extLst>
  </p:cmAuthor>
  <p:cmAuthor id="2" name="CSelby" initials="CCS" lastIdx="10" clrIdx="1">
    <p:extLst>
      <p:ext uri="{19B8F6BF-5375-455C-9EA6-DF929625EA0E}">
        <p15:presenceInfo xmlns:p15="http://schemas.microsoft.com/office/powerpoint/2012/main" userId="CSelb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959"/>
    <a:srgbClr val="70BC22"/>
    <a:srgbClr val="2B75A6"/>
    <a:srgbClr val="D68328"/>
    <a:srgbClr val="979A78"/>
    <a:srgbClr val="50AAC1"/>
    <a:srgbClr val="D7A764"/>
    <a:srgbClr val="0C4B7F"/>
    <a:srgbClr val="223E7A"/>
    <a:srgbClr val="B9D7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5" autoAdjust="0"/>
    <p:restoredTop sz="86364" autoAdjust="0"/>
  </p:normalViewPr>
  <p:slideViewPr>
    <p:cSldViewPr snapToGrid="0" snapToObjects="1" showGuides="1">
      <p:cViewPr varScale="1">
        <p:scale>
          <a:sx n="92" d="100"/>
          <a:sy n="92" d="100"/>
        </p:scale>
        <p:origin x="1038" y="78"/>
      </p:cViewPr>
      <p:guideLst>
        <p:guide orient="horz" pos="1245"/>
        <p:guide orient="horz" pos="3232"/>
        <p:guide orient="horz" pos="1912"/>
        <p:guide pos="5380"/>
        <p:guide pos="2959"/>
      </p:guideLst>
    </p:cSldViewPr>
  </p:slideViewPr>
  <p:outlineViewPr>
    <p:cViewPr>
      <p:scale>
        <a:sx n="33" d="100"/>
        <a:sy n="33" d="100"/>
      </p:scale>
      <p:origin x="0" y="26280"/>
    </p:cViewPr>
  </p:outlineViewPr>
  <p:notesTextViewPr>
    <p:cViewPr>
      <p:scale>
        <a:sx n="100" d="100"/>
        <a:sy n="100" d="100"/>
      </p:scale>
      <p:origin x="0" y="0"/>
    </p:cViewPr>
  </p:notesTextViewPr>
  <p:sorterViewPr>
    <p:cViewPr>
      <p:scale>
        <a:sx n="150" d="100"/>
        <a:sy n="150" d="100"/>
      </p:scale>
      <p:origin x="0" y="3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3756C703-0827-4D98-8015-40DEE3C186A7}" type="datetimeFigureOut">
              <a:rPr lang="en-GB" smtClean="0"/>
              <a:t>20/05/2016</a:t>
            </a:fld>
            <a:endParaRPr lang="en-GB" dirty="0"/>
          </a:p>
        </p:txBody>
      </p:sp>
      <p:sp>
        <p:nvSpPr>
          <p:cNvPr id="4" name="Slide Image Placeholder 3"/>
          <p:cNvSpPr>
            <a:spLocks noGrp="1" noRot="1" noChangeAspect="1"/>
          </p:cNvSpPr>
          <p:nvPr>
            <p:ph type="sldImg" idx="2"/>
          </p:nvPr>
        </p:nvSpPr>
        <p:spPr>
          <a:xfrm>
            <a:off x="1208088" y="1233488"/>
            <a:ext cx="4441825"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dirty="0"/>
          </a:p>
        </p:txBody>
      </p:sp>
    </p:spTree>
    <p:extLst>
      <p:ext uri="{BB962C8B-B14F-4D97-AF65-F5344CB8AC3E}">
        <p14:creationId xmlns:p14="http://schemas.microsoft.com/office/powerpoint/2010/main" val="288294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5</a:t>
            </a:fld>
            <a:endParaRPr lang="en-GB" dirty="0"/>
          </a:p>
        </p:txBody>
      </p:sp>
    </p:spTree>
    <p:extLst>
      <p:ext uri="{BB962C8B-B14F-4D97-AF65-F5344CB8AC3E}">
        <p14:creationId xmlns:p14="http://schemas.microsoft.com/office/powerpoint/2010/main" val="28439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12</a:t>
            </a:fld>
            <a:endParaRPr lang="en-GB" dirty="0"/>
          </a:p>
        </p:txBody>
      </p:sp>
    </p:spTree>
    <p:extLst>
      <p:ext uri="{BB962C8B-B14F-4D97-AF65-F5344CB8AC3E}">
        <p14:creationId xmlns:p14="http://schemas.microsoft.com/office/powerpoint/2010/main" val="164354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15</a:t>
            </a:fld>
            <a:endParaRPr lang="en-GB" dirty="0"/>
          </a:p>
        </p:txBody>
      </p:sp>
    </p:spTree>
    <p:extLst>
      <p:ext uri="{BB962C8B-B14F-4D97-AF65-F5344CB8AC3E}">
        <p14:creationId xmlns:p14="http://schemas.microsoft.com/office/powerpoint/2010/main" val="157660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16</a:t>
            </a:fld>
            <a:endParaRPr lang="en-GB" dirty="0"/>
          </a:p>
        </p:txBody>
      </p:sp>
    </p:spTree>
    <p:extLst>
      <p:ext uri="{BB962C8B-B14F-4D97-AF65-F5344CB8AC3E}">
        <p14:creationId xmlns:p14="http://schemas.microsoft.com/office/powerpoint/2010/main" val="3902000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19</a:t>
            </a:fld>
            <a:endParaRPr lang="en-GB" dirty="0"/>
          </a:p>
        </p:txBody>
      </p:sp>
    </p:spTree>
    <p:extLst>
      <p:ext uri="{BB962C8B-B14F-4D97-AF65-F5344CB8AC3E}">
        <p14:creationId xmlns:p14="http://schemas.microsoft.com/office/powerpoint/2010/main" val="47270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23</a:t>
            </a:fld>
            <a:endParaRPr lang="en-GB" dirty="0"/>
          </a:p>
        </p:txBody>
      </p:sp>
    </p:spTree>
    <p:extLst>
      <p:ext uri="{BB962C8B-B14F-4D97-AF65-F5344CB8AC3E}">
        <p14:creationId xmlns:p14="http://schemas.microsoft.com/office/powerpoint/2010/main" val="76104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24</a:t>
            </a:fld>
            <a:endParaRPr lang="en-GB" dirty="0"/>
          </a:p>
        </p:txBody>
      </p:sp>
    </p:spTree>
    <p:extLst>
      <p:ext uri="{BB962C8B-B14F-4D97-AF65-F5344CB8AC3E}">
        <p14:creationId xmlns:p14="http://schemas.microsoft.com/office/powerpoint/2010/main" val="3722745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979A7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8D895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D8959"/>
                </a:solidFill>
                <a:latin typeface="Arial"/>
                <a:cs typeface="Arial"/>
              </a:rPr>
              <a:t>3</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D89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73250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79A7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9" name="Picture 18"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Regular expressions</a:t>
            </a:r>
          </a:p>
          <a:p>
            <a:pPr>
              <a:spcBef>
                <a:spcPts val="288"/>
              </a:spcBef>
            </a:pPr>
            <a:r>
              <a:rPr lang="en-US" sz="1200" b="0" dirty="0">
                <a:solidFill>
                  <a:srgbClr val="FFFFFF"/>
                </a:solidFill>
                <a:latin typeface="Arial"/>
                <a:cs typeface="Arial"/>
              </a:rPr>
              <a:t>Regular languages</a:t>
            </a:r>
          </a:p>
        </p:txBody>
      </p:sp>
      <p:pic>
        <p:nvPicPr>
          <p:cNvPr id="20" name="Picture 19" descr="Logo Unit 9.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0" name="Picture 19" descr="Logo Unit 9.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1" name="Picture 20"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Regular expressions</a:t>
            </a:r>
          </a:p>
          <a:p>
            <a:pPr>
              <a:spcBef>
                <a:spcPts val="288"/>
              </a:spcBef>
            </a:pPr>
            <a:r>
              <a:rPr lang="en-US" sz="1200" b="0" dirty="0">
                <a:solidFill>
                  <a:srgbClr val="FFFFFF"/>
                </a:solidFill>
                <a:latin typeface="Arial"/>
                <a:cs typeface="Arial"/>
              </a:rPr>
              <a:t>Regular languages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Regular expressions</a:t>
            </a:r>
          </a:p>
          <a:p>
            <a:pPr>
              <a:spcBef>
                <a:spcPts val="288"/>
              </a:spcBef>
            </a:pPr>
            <a:r>
              <a:rPr lang="en-US" sz="1200" b="0" dirty="0">
                <a:solidFill>
                  <a:srgbClr val="FFFFFF"/>
                </a:solidFill>
                <a:latin typeface="Arial"/>
                <a:cs typeface="Arial"/>
              </a:rPr>
              <a:t>Regular languages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Regular expressions</a:t>
            </a:r>
          </a:p>
          <a:p>
            <a:pPr>
              <a:spcBef>
                <a:spcPts val="288"/>
              </a:spcBef>
            </a:pPr>
            <a:r>
              <a:rPr lang="en-US" sz="1200" b="0" dirty="0">
                <a:solidFill>
                  <a:srgbClr val="FFFFFF"/>
                </a:solidFill>
                <a:latin typeface="Arial"/>
                <a:cs typeface="Arial"/>
              </a:rPr>
              <a:t>Regular languages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20" name="Picture 19" descr="Logo Unit 9.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1" name="Picture 20"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Regular expressions</a:t>
            </a:r>
          </a:p>
          <a:p>
            <a:pPr>
              <a:spcBef>
                <a:spcPts val="288"/>
              </a:spcBef>
            </a:pPr>
            <a:r>
              <a:rPr lang="en-US" sz="1200" b="0" dirty="0">
                <a:solidFill>
                  <a:srgbClr val="FFFFFF"/>
                </a:solidFill>
                <a:latin typeface="Arial"/>
                <a:cs typeface="Arial"/>
              </a:rPr>
              <a:t>Regular languages</a:t>
            </a:r>
          </a:p>
          <a:p>
            <a:pPr>
              <a:spcBef>
                <a:spcPts val="288"/>
              </a:spcBef>
            </a:pPr>
            <a:endParaRPr lang="en-US" sz="1200" b="0" dirty="0">
              <a:solidFill>
                <a:srgbClr val="FFFFFF"/>
              </a:solidFill>
              <a:latin typeface="Arial"/>
              <a:cs typeface="Arial"/>
            </a:endParaRP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58705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Regular Expressions</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9</a:t>
            </a:r>
          </a:p>
          <a:p>
            <a:pPr lvl="1"/>
            <a:r>
              <a:rPr lang="en-US" sz="2000" dirty="0">
                <a:latin typeface="Museo 100" panose="02000000000000000000" pitchFamily="50" charset="0"/>
              </a:rPr>
              <a:t>Regular languages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a:t>
            </a:r>
          </a:p>
        </p:txBody>
      </p:sp>
      <p:sp>
        <p:nvSpPr>
          <p:cNvPr id="3" name="Text Placeholder 2"/>
          <p:cNvSpPr>
            <a:spLocks noGrp="1"/>
          </p:cNvSpPr>
          <p:nvPr>
            <p:ph type="body" sz="quarter" idx="14"/>
          </p:nvPr>
        </p:nvSpPr>
        <p:spPr/>
        <p:txBody>
          <a:bodyPr/>
          <a:lstStyle/>
          <a:p>
            <a:r>
              <a:rPr lang="en-GB" dirty="0"/>
              <a:t>Complete </a:t>
            </a:r>
            <a:r>
              <a:rPr lang="en-GB" b="1" dirty="0"/>
              <a:t>Task 1</a:t>
            </a:r>
            <a:r>
              <a:rPr lang="en-GB" dirty="0"/>
              <a:t>, </a:t>
            </a:r>
            <a:r>
              <a:rPr lang="en-GB" b="1" dirty="0"/>
              <a:t>Questions</a:t>
            </a:r>
            <a:r>
              <a:rPr lang="en-GB" dirty="0"/>
              <a:t> </a:t>
            </a:r>
            <a:r>
              <a:rPr lang="en-GB" b="1" dirty="0"/>
              <a:t>1</a:t>
            </a:r>
            <a:r>
              <a:rPr lang="en-GB" dirty="0"/>
              <a:t> and </a:t>
            </a:r>
            <a:r>
              <a:rPr lang="en-GB" b="1" dirty="0"/>
              <a:t>2</a:t>
            </a:r>
            <a:r>
              <a:rPr lang="en-GB" dirty="0"/>
              <a:t> on the worksheet</a:t>
            </a:r>
          </a:p>
        </p:txBody>
      </p:sp>
    </p:spTree>
    <p:extLst>
      <p:ext uri="{BB962C8B-B14F-4D97-AF65-F5344CB8AC3E}">
        <p14:creationId xmlns:p14="http://schemas.microsoft.com/office/powerpoint/2010/main" val="1489816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ob\AppData\Roaming\PixelMetrics\CaptureWiz\Temp\1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752" y="3509407"/>
            <a:ext cx="3845125" cy="176026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4"/>
          </p:nvPr>
        </p:nvSpPr>
        <p:spPr/>
        <p:txBody>
          <a:bodyPr/>
          <a:lstStyle/>
          <a:p>
            <a:r>
              <a:rPr lang="en-GB" dirty="0"/>
              <a:t>A language is regular if it can be represented by</a:t>
            </a:r>
          </a:p>
          <a:p>
            <a:pPr lvl="1">
              <a:spcAft>
                <a:spcPts val="800"/>
              </a:spcAft>
            </a:pPr>
            <a:r>
              <a:rPr lang="en-GB" dirty="0"/>
              <a:t>A regular expression</a:t>
            </a:r>
          </a:p>
          <a:p>
            <a:pPr lvl="1"/>
            <a:r>
              <a:rPr lang="en-GB" dirty="0"/>
              <a:t>A finite state machine (FSM)</a:t>
            </a:r>
          </a:p>
          <a:p>
            <a:r>
              <a:rPr lang="en-GB" dirty="0"/>
              <a:t>Recall the symbols used in an FSM</a:t>
            </a:r>
          </a:p>
          <a:p>
            <a:pPr lvl="1">
              <a:spcAft>
                <a:spcPts val="800"/>
              </a:spcAft>
            </a:pPr>
            <a:r>
              <a:rPr lang="en-GB" dirty="0"/>
              <a:t>State</a:t>
            </a:r>
          </a:p>
          <a:p>
            <a:pPr lvl="1">
              <a:spcAft>
                <a:spcPts val="800"/>
              </a:spcAft>
            </a:pPr>
            <a:r>
              <a:rPr lang="en-GB" dirty="0"/>
              <a:t>Transition</a:t>
            </a:r>
          </a:p>
          <a:p>
            <a:pPr lvl="1">
              <a:spcAft>
                <a:spcPts val="800"/>
              </a:spcAft>
            </a:pPr>
            <a:r>
              <a:rPr lang="en-GB" dirty="0"/>
              <a:t>Transition condition</a:t>
            </a:r>
          </a:p>
          <a:p>
            <a:pPr lvl="1">
              <a:spcAft>
                <a:spcPts val="800"/>
              </a:spcAft>
            </a:pPr>
            <a:r>
              <a:rPr lang="en-GB" dirty="0"/>
              <a:t>One or more accepting states</a:t>
            </a:r>
          </a:p>
          <a:p>
            <a:endParaRPr lang="en-GB" i="1" dirty="0"/>
          </a:p>
          <a:p>
            <a:pPr lvl="1"/>
            <a:endParaRPr lang="en-GB" dirty="0"/>
          </a:p>
        </p:txBody>
      </p:sp>
      <p:sp>
        <p:nvSpPr>
          <p:cNvPr id="4" name="Text Placeholder 3"/>
          <p:cNvSpPr>
            <a:spLocks noGrp="1"/>
          </p:cNvSpPr>
          <p:nvPr>
            <p:ph type="body" sz="quarter" idx="13"/>
          </p:nvPr>
        </p:nvSpPr>
        <p:spPr/>
        <p:txBody>
          <a:bodyPr/>
          <a:lstStyle/>
          <a:p>
            <a:r>
              <a:rPr lang="en-GB" dirty="0"/>
              <a:t>Regular language</a:t>
            </a:r>
          </a:p>
        </p:txBody>
      </p:sp>
    </p:spTree>
    <p:extLst>
      <p:ext uri="{BB962C8B-B14F-4D97-AF65-F5344CB8AC3E}">
        <p14:creationId xmlns:p14="http://schemas.microsoft.com/office/powerpoint/2010/main" val="4236349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FSM building blocks</a:t>
            </a:r>
            <a:endParaRPr lang="en-GB" dirty="0"/>
          </a:p>
        </p:txBody>
      </p:sp>
      <p:sp>
        <p:nvSpPr>
          <p:cNvPr id="3" name="Text Placeholder 2"/>
          <p:cNvSpPr>
            <a:spLocks noGrp="1"/>
          </p:cNvSpPr>
          <p:nvPr>
            <p:ph type="body" sz="quarter" idx="14"/>
          </p:nvPr>
        </p:nvSpPr>
        <p:spPr>
          <a:xfrm>
            <a:off x="724280" y="1704179"/>
            <a:ext cx="8051230" cy="3453607"/>
          </a:xfrm>
        </p:spPr>
        <p:txBody>
          <a:bodyPr/>
          <a:lstStyle/>
          <a:p>
            <a:r>
              <a:rPr lang="en-GB" dirty="0"/>
              <a:t>Match each FSM with a regular expression</a:t>
            </a:r>
          </a:p>
          <a:p>
            <a:pPr marL="0" indent="0" algn="ctr">
              <a:buNone/>
            </a:pPr>
            <a:r>
              <a:rPr lang="en-GB" i="1" dirty="0"/>
              <a:t>ab    a</a:t>
            </a:r>
            <a:r>
              <a:rPr lang="en-GB" b="1" i="1" baseline="30000" dirty="0"/>
              <a:t>+</a:t>
            </a:r>
            <a:r>
              <a:rPr lang="en-GB" i="1" dirty="0"/>
              <a:t>    </a:t>
            </a:r>
            <a:r>
              <a:rPr lang="en-GB" i="1" dirty="0" err="1"/>
              <a:t>a|b</a:t>
            </a:r>
            <a:r>
              <a:rPr lang="en-GB" i="1" dirty="0"/>
              <a:t>    a*</a:t>
            </a:r>
          </a:p>
        </p:txBody>
      </p:sp>
      <p:pic>
        <p:nvPicPr>
          <p:cNvPr id="1026" name="Picture 2" descr="C:\Users\Rob\AppData\Roaming\PixelMetrics\CaptureWiz\Temp\1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938" y="2668496"/>
            <a:ext cx="2494107" cy="23839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Rob\AppData\Roaming\PixelMetrics\CaptureWiz\Temp\1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992" y="5284959"/>
            <a:ext cx="4211903" cy="8864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Rob\AppData\Roaming\PixelMetrics\CaptureWiz\Temp\13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7603" y="5262210"/>
            <a:ext cx="3215372" cy="86292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Rob\AppData\Roaming\PixelMetrics\CaptureWiz\Temp\13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3113" y="3430982"/>
            <a:ext cx="3231861" cy="85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828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FSM building </a:t>
            </a:r>
            <a:r>
              <a:rPr lang="en-GB"/>
              <a:t>blocks </a:t>
            </a:r>
            <a:r>
              <a:rPr lang="en-GB">
                <a:solidFill>
                  <a:srgbClr val="FF0000"/>
                </a:solidFill>
              </a:rPr>
              <a:t>Answers</a:t>
            </a:r>
            <a:endParaRPr lang="en-GB" dirty="0">
              <a:solidFill>
                <a:srgbClr val="FF0000"/>
              </a:solidFill>
            </a:endParaRPr>
          </a:p>
        </p:txBody>
      </p:sp>
      <p:sp>
        <p:nvSpPr>
          <p:cNvPr id="3" name="Text Placeholder 2"/>
          <p:cNvSpPr>
            <a:spLocks noGrp="1"/>
          </p:cNvSpPr>
          <p:nvPr>
            <p:ph type="body" sz="quarter" idx="14"/>
          </p:nvPr>
        </p:nvSpPr>
        <p:spPr>
          <a:xfrm>
            <a:off x="724279" y="1704179"/>
            <a:ext cx="8222293" cy="3453607"/>
          </a:xfrm>
        </p:spPr>
        <p:txBody>
          <a:bodyPr/>
          <a:lstStyle/>
          <a:p>
            <a:r>
              <a:rPr lang="en-GB" dirty="0"/>
              <a:t>Match each FSM with a regular expression</a:t>
            </a:r>
          </a:p>
        </p:txBody>
      </p:sp>
      <p:pic>
        <p:nvPicPr>
          <p:cNvPr id="13" name="Picture 2" descr="C:\Users\Rob\AppData\Roaming\PixelMetrics\CaptureWiz\Temp\1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938" y="2668496"/>
            <a:ext cx="2494107" cy="23839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Rob\AppData\Roaming\PixelMetrics\CaptureWiz\Temp\1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92" y="5284959"/>
            <a:ext cx="4211903" cy="8864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33694" y="4839540"/>
            <a:ext cx="766118" cy="477054"/>
          </a:xfrm>
          <a:prstGeom prst="rect">
            <a:avLst/>
          </a:prstGeom>
          <a:noFill/>
        </p:spPr>
        <p:txBody>
          <a:bodyPr wrap="square" rtlCol="0">
            <a:spAutoFit/>
          </a:bodyPr>
          <a:lstStyle/>
          <a:p>
            <a:pPr algn="ctr"/>
            <a:r>
              <a:rPr lang="en-GB" sz="2500" dirty="0">
                <a:solidFill>
                  <a:srgbClr val="FF0000"/>
                </a:solidFill>
                <a:latin typeface="Arial" panose="020B0604020202020204" pitchFamily="34" charset="0"/>
                <a:cs typeface="Arial" panose="020B0604020202020204" pitchFamily="34" charset="0"/>
              </a:rPr>
              <a:t>a</a:t>
            </a:r>
            <a:r>
              <a:rPr lang="en-GB" sz="2500" b="1" baseline="30000" dirty="0">
                <a:solidFill>
                  <a:srgbClr val="FF0000"/>
                </a:solidFill>
                <a:latin typeface="Arial" panose="020B0604020202020204" pitchFamily="34" charset="0"/>
                <a:cs typeface="Arial" panose="020B0604020202020204" pitchFamily="34" charset="0"/>
              </a:rPr>
              <a:t>+</a:t>
            </a:r>
          </a:p>
        </p:txBody>
      </p:sp>
      <p:sp>
        <p:nvSpPr>
          <p:cNvPr id="14" name="TextBox 13"/>
          <p:cNvSpPr txBox="1"/>
          <p:nvPr/>
        </p:nvSpPr>
        <p:spPr>
          <a:xfrm>
            <a:off x="6354476" y="2866510"/>
            <a:ext cx="766118" cy="477054"/>
          </a:xfrm>
          <a:prstGeom prst="rect">
            <a:avLst/>
          </a:prstGeom>
          <a:noFill/>
        </p:spPr>
        <p:txBody>
          <a:bodyPr wrap="square" rtlCol="0">
            <a:spAutoFit/>
          </a:bodyPr>
          <a:lstStyle/>
          <a:p>
            <a:pPr algn="ctr"/>
            <a:r>
              <a:rPr lang="en-GB" sz="2500" dirty="0">
                <a:solidFill>
                  <a:srgbClr val="FF0000"/>
                </a:solidFill>
                <a:latin typeface="Arial" panose="020B0604020202020204" pitchFamily="34" charset="0"/>
                <a:cs typeface="Arial" panose="020B0604020202020204" pitchFamily="34" charset="0"/>
              </a:rPr>
              <a:t>a*</a:t>
            </a:r>
            <a:endParaRPr lang="en-GB" sz="2500" b="1" baseline="300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4249456" y="4794501"/>
            <a:ext cx="766118" cy="477054"/>
          </a:xfrm>
          <a:prstGeom prst="rect">
            <a:avLst/>
          </a:prstGeom>
          <a:noFill/>
        </p:spPr>
        <p:txBody>
          <a:bodyPr wrap="square" rtlCol="0">
            <a:spAutoFit/>
          </a:bodyPr>
          <a:lstStyle/>
          <a:p>
            <a:pPr algn="ctr"/>
            <a:r>
              <a:rPr lang="en-GB" sz="2500" dirty="0">
                <a:solidFill>
                  <a:srgbClr val="FF0000"/>
                </a:solidFill>
                <a:latin typeface="Arial" panose="020B0604020202020204" pitchFamily="34" charset="0"/>
                <a:cs typeface="Arial" panose="020B0604020202020204" pitchFamily="34" charset="0"/>
              </a:rPr>
              <a:t>ab</a:t>
            </a:r>
          </a:p>
        </p:txBody>
      </p:sp>
      <p:sp>
        <p:nvSpPr>
          <p:cNvPr id="15" name="TextBox 14"/>
          <p:cNvSpPr txBox="1"/>
          <p:nvPr/>
        </p:nvSpPr>
        <p:spPr>
          <a:xfrm>
            <a:off x="3572590" y="2866510"/>
            <a:ext cx="766118" cy="477054"/>
          </a:xfrm>
          <a:prstGeom prst="rect">
            <a:avLst/>
          </a:prstGeom>
          <a:noFill/>
        </p:spPr>
        <p:txBody>
          <a:bodyPr wrap="square" rtlCol="0">
            <a:spAutoFit/>
          </a:bodyPr>
          <a:lstStyle/>
          <a:p>
            <a:pPr algn="ctr"/>
            <a:r>
              <a:rPr lang="en-GB" sz="2500" dirty="0" err="1">
                <a:solidFill>
                  <a:srgbClr val="FF0000"/>
                </a:solidFill>
                <a:latin typeface="Arial" panose="020B0604020202020204" pitchFamily="34" charset="0"/>
                <a:cs typeface="Arial" panose="020B0604020202020204" pitchFamily="34" charset="0"/>
              </a:rPr>
              <a:t>a|b</a:t>
            </a:r>
            <a:endParaRPr lang="en-GB" sz="2500" dirty="0">
              <a:solidFill>
                <a:srgbClr val="FF0000"/>
              </a:solidFill>
              <a:latin typeface="Arial" panose="020B0604020202020204" pitchFamily="34" charset="0"/>
              <a:cs typeface="Arial" panose="020B0604020202020204" pitchFamily="34" charset="0"/>
            </a:endParaRPr>
          </a:p>
        </p:txBody>
      </p:sp>
      <p:pic>
        <p:nvPicPr>
          <p:cNvPr id="21" name="Picture 10" descr="C:\Users\Rob\AppData\Roaming\PixelMetrics\CaptureWiz\Temp\1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603" y="5262210"/>
            <a:ext cx="3215372" cy="8629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C:\Users\Rob\AppData\Roaming\PixelMetrics\CaptureWiz\Temp\13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113" y="3430982"/>
            <a:ext cx="3231861" cy="85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422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Complete Building Blocks</a:t>
            </a:r>
          </a:p>
        </p:txBody>
      </p:sp>
      <p:pic>
        <p:nvPicPr>
          <p:cNvPr id="2062" name="Picture 14" descr="C:\Users\Rob\AppData\Roaming\PixelMetrics\CaptureWiz\Temp\1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572" y="2172227"/>
            <a:ext cx="3973677" cy="237053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a:xfrm>
            <a:off x="724279" y="1704179"/>
            <a:ext cx="7075973" cy="3453607"/>
          </a:xfrm>
        </p:spPr>
        <p:txBody>
          <a:bodyPr/>
          <a:lstStyle/>
          <a:p>
            <a:r>
              <a:rPr lang="en-GB" dirty="0"/>
              <a:t>Here are the basic FSMs</a:t>
            </a:r>
            <a:endParaRPr lang="en-GB" dirty="0">
              <a:solidFill>
                <a:srgbClr val="FF0000"/>
              </a:solidFill>
            </a:endParaRPr>
          </a:p>
        </p:txBody>
      </p:sp>
      <p:sp>
        <p:nvSpPr>
          <p:cNvPr id="9" name="TextBox 8"/>
          <p:cNvSpPr txBox="1"/>
          <p:nvPr/>
        </p:nvSpPr>
        <p:spPr>
          <a:xfrm>
            <a:off x="7936754" y="5475668"/>
            <a:ext cx="766118" cy="477054"/>
          </a:xfrm>
          <a:prstGeom prst="rect">
            <a:avLst/>
          </a:prstGeom>
          <a:noFill/>
        </p:spPr>
        <p:txBody>
          <a:bodyPr wrap="square" rtlCol="0">
            <a:spAutoFit/>
          </a:bodyPr>
          <a:lstStyle/>
          <a:p>
            <a:pPr algn="ctr"/>
            <a:r>
              <a:rPr lang="en-GB" sz="2500" dirty="0">
                <a:solidFill>
                  <a:srgbClr val="FF0000"/>
                </a:solidFill>
                <a:latin typeface="Arial" panose="020B0604020202020204" pitchFamily="34" charset="0"/>
                <a:cs typeface="Arial" panose="020B0604020202020204" pitchFamily="34" charset="0"/>
              </a:rPr>
              <a:t>a*</a:t>
            </a:r>
          </a:p>
        </p:txBody>
      </p:sp>
      <p:sp>
        <p:nvSpPr>
          <p:cNvPr id="10" name="TextBox 9"/>
          <p:cNvSpPr txBox="1"/>
          <p:nvPr/>
        </p:nvSpPr>
        <p:spPr>
          <a:xfrm>
            <a:off x="3879206" y="5455759"/>
            <a:ext cx="766118" cy="477054"/>
          </a:xfrm>
          <a:prstGeom prst="rect">
            <a:avLst/>
          </a:prstGeom>
          <a:noFill/>
        </p:spPr>
        <p:txBody>
          <a:bodyPr wrap="square" rtlCol="0">
            <a:spAutoFit/>
          </a:bodyPr>
          <a:lstStyle/>
          <a:p>
            <a:pPr algn="ctr"/>
            <a:r>
              <a:rPr lang="en-GB" sz="2500" dirty="0">
                <a:solidFill>
                  <a:srgbClr val="FF0000"/>
                </a:solidFill>
                <a:latin typeface="Arial" panose="020B0604020202020204" pitchFamily="34" charset="0"/>
                <a:cs typeface="Arial" panose="020B0604020202020204" pitchFamily="34" charset="0"/>
              </a:rPr>
              <a:t>a+</a:t>
            </a:r>
          </a:p>
        </p:txBody>
      </p:sp>
      <p:sp>
        <p:nvSpPr>
          <p:cNvPr id="11" name="TextBox 10"/>
          <p:cNvSpPr txBox="1"/>
          <p:nvPr/>
        </p:nvSpPr>
        <p:spPr>
          <a:xfrm>
            <a:off x="3879206" y="3177283"/>
            <a:ext cx="766118" cy="477054"/>
          </a:xfrm>
          <a:prstGeom prst="rect">
            <a:avLst/>
          </a:prstGeom>
          <a:noFill/>
        </p:spPr>
        <p:txBody>
          <a:bodyPr wrap="square" rtlCol="0">
            <a:spAutoFit/>
          </a:bodyPr>
          <a:lstStyle/>
          <a:p>
            <a:pPr algn="ctr"/>
            <a:r>
              <a:rPr lang="en-GB" sz="2500" dirty="0" err="1">
                <a:solidFill>
                  <a:srgbClr val="FF0000"/>
                </a:solidFill>
                <a:latin typeface="Arial" panose="020B0604020202020204" pitchFamily="34" charset="0"/>
                <a:cs typeface="Arial" panose="020B0604020202020204" pitchFamily="34" charset="0"/>
              </a:rPr>
              <a:t>a|b</a:t>
            </a:r>
            <a:endParaRPr lang="en-GB" sz="2500"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7800252" y="3192455"/>
            <a:ext cx="766118" cy="477054"/>
          </a:xfrm>
          <a:prstGeom prst="rect">
            <a:avLst/>
          </a:prstGeom>
          <a:noFill/>
        </p:spPr>
        <p:txBody>
          <a:bodyPr wrap="square" rtlCol="0">
            <a:spAutoFit/>
          </a:bodyPr>
          <a:lstStyle/>
          <a:p>
            <a:pPr algn="ctr"/>
            <a:r>
              <a:rPr lang="en-GB" sz="2500" dirty="0">
                <a:solidFill>
                  <a:srgbClr val="FF0000"/>
                </a:solidFill>
                <a:latin typeface="Arial" panose="020B0604020202020204" pitchFamily="34" charset="0"/>
                <a:cs typeface="Arial" panose="020B0604020202020204" pitchFamily="34" charset="0"/>
              </a:rPr>
              <a:t>ab</a:t>
            </a:r>
          </a:p>
        </p:txBody>
      </p:sp>
      <p:pic>
        <p:nvPicPr>
          <p:cNvPr id="2058" name="Picture 10" descr="C:\Users\Rob\AppData\Roaming\PixelMetrics\CaptureWiz\Temp\1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545" y="5098940"/>
            <a:ext cx="2890706" cy="7534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Rob\AppData\Roaming\PixelMetrics\CaptureWiz\Temp\13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162" y="5157149"/>
            <a:ext cx="2880857" cy="748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ob\AppData\Roaming\PixelMetrics\CaptureWiz\Temp\4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007" y="2227246"/>
            <a:ext cx="2920143" cy="2808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312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Find the Regular Expression</a:t>
            </a:r>
          </a:p>
        </p:txBody>
      </p:sp>
      <p:sp>
        <p:nvSpPr>
          <p:cNvPr id="3" name="Text Placeholder 2"/>
          <p:cNvSpPr>
            <a:spLocks noGrp="1"/>
          </p:cNvSpPr>
          <p:nvPr>
            <p:ph type="body" sz="quarter" idx="14"/>
          </p:nvPr>
        </p:nvSpPr>
        <p:spPr/>
        <p:txBody>
          <a:bodyPr/>
          <a:lstStyle/>
          <a:p>
            <a:r>
              <a:rPr lang="en-GB" dirty="0"/>
              <a:t>Step 1: Generate accepts and rejects</a:t>
            </a:r>
          </a:p>
          <a:p>
            <a:pPr lvl="1"/>
            <a:r>
              <a:rPr lang="en-GB" dirty="0"/>
              <a:t>{c, ca, </a:t>
            </a:r>
            <a:r>
              <a:rPr lang="en-GB" dirty="0" err="1"/>
              <a:t>caa</a:t>
            </a:r>
            <a:r>
              <a:rPr lang="en-GB" dirty="0"/>
              <a:t>, b, </a:t>
            </a:r>
            <a:r>
              <a:rPr lang="en-GB" dirty="0" err="1"/>
              <a:t>bbb</a:t>
            </a:r>
            <a:r>
              <a:rPr lang="en-GB" dirty="0"/>
              <a:t>, </a:t>
            </a:r>
            <a:r>
              <a:rPr lang="en-GB" dirty="0" err="1"/>
              <a:t>ba</a:t>
            </a:r>
            <a:r>
              <a:rPr lang="en-GB" dirty="0"/>
              <a:t>, </a:t>
            </a:r>
            <a:r>
              <a:rPr lang="en-GB" dirty="0" err="1"/>
              <a:t>bba</a:t>
            </a:r>
            <a:r>
              <a:rPr lang="en-GB" dirty="0"/>
              <a:t>, baa} </a:t>
            </a:r>
            <a:br>
              <a:rPr lang="en-GB" dirty="0"/>
            </a:br>
            <a:r>
              <a:rPr lang="en-GB" dirty="0"/>
              <a:t>Rejects: {a, </a:t>
            </a:r>
            <a:r>
              <a:rPr lang="en-GB" dirty="0" err="1"/>
              <a:t>bc</a:t>
            </a:r>
            <a:r>
              <a:rPr lang="en-GB" dirty="0"/>
              <a:t>, bac, </a:t>
            </a:r>
            <a:r>
              <a:rPr lang="en-GB" dirty="0" err="1"/>
              <a:t>cba</a:t>
            </a:r>
            <a:r>
              <a:rPr lang="en-GB" dirty="0"/>
              <a:t>}</a:t>
            </a:r>
          </a:p>
          <a:p>
            <a:r>
              <a:rPr lang="en-GB" dirty="0"/>
              <a:t>Step 2: Parse</a:t>
            </a:r>
          </a:p>
          <a:p>
            <a:pPr lvl="1"/>
            <a:r>
              <a:rPr lang="en-GB" dirty="0">
                <a:solidFill>
                  <a:srgbClr val="0070C0"/>
                </a:solidFill>
              </a:rPr>
              <a:t>(</a:t>
            </a:r>
            <a:r>
              <a:rPr lang="en-GB" dirty="0" err="1">
                <a:solidFill>
                  <a:srgbClr val="0070C0"/>
                </a:solidFill>
              </a:rPr>
              <a:t>c|b</a:t>
            </a:r>
            <a:r>
              <a:rPr lang="en-GB" dirty="0">
                <a:solidFill>
                  <a:srgbClr val="0070C0"/>
                </a:solidFill>
              </a:rPr>
              <a:t>) </a:t>
            </a:r>
            <a:r>
              <a:rPr lang="en-GB" dirty="0">
                <a:sym typeface="Wingdings" panose="05000000000000000000" pitchFamily="2" charset="2"/>
              </a:rPr>
              <a:t> (</a:t>
            </a:r>
            <a:r>
              <a:rPr lang="en-GB" dirty="0" err="1">
                <a:sym typeface="Wingdings" panose="05000000000000000000" pitchFamily="2" charset="2"/>
              </a:rPr>
              <a:t>c|b</a:t>
            </a:r>
            <a:r>
              <a:rPr lang="en-GB" dirty="0">
                <a:solidFill>
                  <a:srgbClr val="00B050"/>
                </a:solidFill>
                <a:sym typeface="Wingdings" panose="05000000000000000000" pitchFamily="2" charset="2"/>
              </a:rPr>
              <a:t>+)</a:t>
            </a:r>
            <a:r>
              <a:rPr lang="en-GB" dirty="0">
                <a:solidFill>
                  <a:srgbClr val="70BC22"/>
                </a:solidFill>
                <a:sym typeface="Wingdings" panose="05000000000000000000" pitchFamily="2" charset="2"/>
              </a:rPr>
              <a:t> </a:t>
            </a:r>
            <a:r>
              <a:rPr lang="en-GB" dirty="0">
                <a:sym typeface="Wingdings" panose="05000000000000000000" pitchFamily="2" charset="2"/>
              </a:rPr>
              <a:t> (</a:t>
            </a:r>
            <a:r>
              <a:rPr lang="en-GB" dirty="0" err="1">
                <a:sym typeface="Wingdings" panose="05000000000000000000" pitchFamily="2" charset="2"/>
              </a:rPr>
              <a:t>c|b</a:t>
            </a:r>
            <a:r>
              <a:rPr lang="en-GB" dirty="0">
                <a:sym typeface="Wingdings" panose="05000000000000000000" pitchFamily="2" charset="2"/>
              </a:rPr>
              <a:t>+)</a:t>
            </a:r>
            <a:r>
              <a:rPr lang="en-GB" dirty="0">
                <a:solidFill>
                  <a:srgbClr val="FF0000"/>
                </a:solidFill>
                <a:sym typeface="Wingdings" panose="05000000000000000000" pitchFamily="2" charset="2"/>
              </a:rPr>
              <a:t>a*</a:t>
            </a:r>
          </a:p>
          <a:p>
            <a:r>
              <a:rPr lang="en-GB" dirty="0">
                <a:sym typeface="Wingdings" panose="05000000000000000000" pitchFamily="2" charset="2"/>
              </a:rPr>
              <a:t>Step 3: Check </a:t>
            </a:r>
          </a:p>
          <a:p>
            <a:pPr lvl="1"/>
            <a:r>
              <a:rPr lang="en-GB" dirty="0">
                <a:sym typeface="Wingdings" panose="05000000000000000000" pitchFamily="2" charset="2"/>
              </a:rPr>
              <a:t>Accepts and rejects</a:t>
            </a:r>
          </a:p>
          <a:p>
            <a:pPr lvl="1"/>
            <a:r>
              <a:rPr lang="en-GB" dirty="0">
                <a:sym typeface="Wingdings" panose="05000000000000000000" pitchFamily="2" charset="2"/>
              </a:rPr>
              <a:t>Note: For clarity, error </a:t>
            </a:r>
            <a:br>
              <a:rPr lang="en-GB" dirty="0">
                <a:sym typeface="Wingdings" panose="05000000000000000000" pitchFamily="2" charset="2"/>
              </a:rPr>
            </a:br>
            <a:r>
              <a:rPr lang="en-GB" dirty="0">
                <a:sym typeface="Wingdings" panose="05000000000000000000" pitchFamily="2" charset="2"/>
              </a:rPr>
              <a:t>transitions are not shown</a:t>
            </a:r>
            <a:endParaRPr lang="en-GB" dirty="0"/>
          </a:p>
          <a:p>
            <a:pPr lvl="1"/>
            <a:endParaRPr lang="en-GB" dirty="0"/>
          </a:p>
        </p:txBody>
      </p:sp>
      <p:pic>
        <p:nvPicPr>
          <p:cNvPr id="4104" name="Picture 8" descr="C:\Users\Rob\AppData\Roaming\PixelMetrics\CaptureWiz\Temp\1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043" y="2225016"/>
            <a:ext cx="2725062" cy="370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35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Complete FSM:  (</a:t>
            </a:r>
            <a:r>
              <a:rPr lang="en-GB" dirty="0" err="1"/>
              <a:t>c|b</a:t>
            </a:r>
            <a:r>
              <a:rPr lang="en-GB" dirty="0"/>
              <a:t>+)a*</a:t>
            </a:r>
          </a:p>
        </p:txBody>
      </p:sp>
      <p:sp>
        <p:nvSpPr>
          <p:cNvPr id="3" name="Text Placeholder 2"/>
          <p:cNvSpPr>
            <a:spLocks noGrp="1"/>
          </p:cNvSpPr>
          <p:nvPr>
            <p:ph type="body" sz="quarter" idx="14"/>
          </p:nvPr>
        </p:nvSpPr>
        <p:spPr/>
        <p:txBody>
          <a:bodyPr/>
          <a:lstStyle/>
          <a:p>
            <a:r>
              <a:rPr lang="en-GB" dirty="0">
                <a:sym typeface="Wingdings" panose="05000000000000000000" pitchFamily="2" charset="2"/>
              </a:rPr>
              <a:t>Step 3: Check </a:t>
            </a:r>
          </a:p>
          <a:p>
            <a:pPr lvl="1"/>
            <a:r>
              <a:rPr lang="en-GB" dirty="0"/>
              <a:t>Error state (S4) added</a:t>
            </a:r>
          </a:p>
          <a:p>
            <a:pPr lvl="1"/>
            <a:r>
              <a:rPr lang="en-GB" dirty="0"/>
              <a:t>{c, ca, </a:t>
            </a:r>
            <a:r>
              <a:rPr lang="en-GB" dirty="0" err="1"/>
              <a:t>caa</a:t>
            </a:r>
            <a:r>
              <a:rPr lang="en-GB" dirty="0"/>
              <a:t>, b, </a:t>
            </a:r>
            <a:r>
              <a:rPr lang="en-GB" dirty="0" err="1"/>
              <a:t>bbb</a:t>
            </a:r>
            <a:r>
              <a:rPr lang="en-GB" dirty="0"/>
              <a:t>, </a:t>
            </a:r>
            <a:r>
              <a:rPr lang="en-GB" dirty="0" err="1"/>
              <a:t>ba</a:t>
            </a:r>
            <a:r>
              <a:rPr lang="en-GB" dirty="0"/>
              <a:t>, </a:t>
            </a:r>
            <a:r>
              <a:rPr lang="en-GB" dirty="0" err="1"/>
              <a:t>bba</a:t>
            </a:r>
            <a:r>
              <a:rPr lang="en-GB"/>
              <a:t>, baa} </a:t>
            </a:r>
            <a:r>
              <a:rPr lang="en-GB">
                <a:solidFill>
                  <a:srgbClr val="FF0000"/>
                </a:solidFill>
              </a:rPr>
              <a:t>Rejects</a:t>
            </a:r>
            <a:r>
              <a:rPr lang="en-GB" dirty="0">
                <a:solidFill>
                  <a:srgbClr val="FF0000"/>
                </a:solidFill>
              </a:rPr>
              <a:t>:</a:t>
            </a:r>
            <a:r>
              <a:rPr lang="en-GB" dirty="0"/>
              <a:t> </a:t>
            </a:r>
            <a:r>
              <a:rPr lang="en-GB" dirty="0">
                <a:solidFill>
                  <a:srgbClr val="FF0000"/>
                </a:solidFill>
              </a:rPr>
              <a:t>{a, </a:t>
            </a:r>
            <a:r>
              <a:rPr lang="en-GB" dirty="0" err="1">
                <a:solidFill>
                  <a:srgbClr val="FF0000"/>
                </a:solidFill>
              </a:rPr>
              <a:t>bc</a:t>
            </a:r>
            <a:r>
              <a:rPr lang="en-GB" dirty="0">
                <a:solidFill>
                  <a:srgbClr val="FF0000"/>
                </a:solidFill>
              </a:rPr>
              <a:t>, bac, </a:t>
            </a:r>
            <a:r>
              <a:rPr lang="en-GB" dirty="0" err="1">
                <a:solidFill>
                  <a:srgbClr val="FF0000"/>
                </a:solidFill>
              </a:rPr>
              <a:t>cba</a:t>
            </a:r>
            <a:r>
              <a:rPr lang="en-GB" dirty="0">
                <a:solidFill>
                  <a:srgbClr val="FF0000"/>
                </a:solidFill>
              </a:rPr>
              <a:t>}</a:t>
            </a:r>
          </a:p>
          <a:p>
            <a:pPr lvl="1"/>
            <a:endParaRPr lang="en-GB" dirty="0"/>
          </a:p>
        </p:txBody>
      </p:sp>
      <p:pic>
        <p:nvPicPr>
          <p:cNvPr id="5126" name="Picture 6" descr="C:\Users\Rob\AppData\Roaming\PixelMetrics\CaptureWiz\Temp\13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968" y="3265541"/>
            <a:ext cx="5969597" cy="3154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611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a:t>
            </a:r>
          </a:p>
        </p:txBody>
      </p:sp>
      <p:sp>
        <p:nvSpPr>
          <p:cNvPr id="3" name="Text Placeholder 2"/>
          <p:cNvSpPr>
            <a:spLocks noGrp="1"/>
          </p:cNvSpPr>
          <p:nvPr>
            <p:ph type="body" sz="quarter" idx="14"/>
          </p:nvPr>
        </p:nvSpPr>
        <p:spPr/>
        <p:txBody>
          <a:bodyPr/>
          <a:lstStyle/>
          <a:p>
            <a:r>
              <a:rPr lang="en-GB" dirty="0"/>
              <a:t>Complete </a:t>
            </a:r>
            <a:r>
              <a:rPr lang="en-GB" b="1" dirty="0"/>
              <a:t>Task 2</a:t>
            </a:r>
            <a:r>
              <a:rPr lang="en-GB"/>
              <a:t>, </a:t>
            </a:r>
            <a:r>
              <a:rPr lang="en-GB" b="1"/>
              <a:t>Question</a:t>
            </a:r>
            <a:r>
              <a:rPr lang="en-GB"/>
              <a:t> </a:t>
            </a:r>
            <a:r>
              <a:rPr lang="en-GB" b="1" dirty="0"/>
              <a:t>3</a:t>
            </a:r>
            <a:r>
              <a:rPr lang="en-GB" dirty="0"/>
              <a:t> on </a:t>
            </a:r>
            <a:r>
              <a:rPr lang="en-GB"/>
              <a:t>the worksheet</a:t>
            </a:r>
            <a:endParaRPr lang="en-GB" dirty="0"/>
          </a:p>
        </p:txBody>
      </p:sp>
    </p:spTree>
    <p:extLst>
      <p:ext uri="{BB962C8B-B14F-4D97-AF65-F5344CB8AC3E}">
        <p14:creationId xmlns:p14="http://schemas.microsoft.com/office/powerpoint/2010/main" val="2368707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Precedence: (), *, +, ?, |</a:t>
            </a:r>
          </a:p>
          <a:p>
            <a:pPr lvl="1"/>
            <a:r>
              <a:rPr lang="en-GB" dirty="0"/>
              <a:t>Step 1 – Either side of |</a:t>
            </a:r>
          </a:p>
          <a:p>
            <a:pPr lvl="1"/>
            <a:r>
              <a:rPr lang="en-GB" dirty="0"/>
              <a:t>Step 2 – Decompose left side</a:t>
            </a:r>
          </a:p>
          <a:p>
            <a:pPr lvl="1"/>
            <a:r>
              <a:rPr lang="en-GB" dirty="0"/>
              <a:t>Step 3 – Decompose right side</a:t>
            </a:r>
          </a:p>
          <a:p>
            <a:endParaRPr lang="en-GB" dirty="0"/>
          </a:p>
          <a:p>
            <a:r>
              <a:rPr lang="en-GB" dirty="0"/>
              <a:t>Note: 3 accepting states</a:t>
            </a:r>
          </a:p>
          <a:p>
            <a:pPr lvl="1"/>
            <a:r>
              <a:rPr lang="en-GB" dirty="0">
                <a:sym typeface="Wingdings" panose="05000000000000000000" pitchFamily="2" charset="2"/>
              </a:rPr>
              <a:t>For clarity, some </a:t>
            </a:r>
            <a:br>
              <a:rPr lang="en-GB" dirty="0">
                <a:sym typeface="Wingdings" panose="05000000000000000000" pitchFamily="2" charset="2"/>
              </a:rPr>
            </a:br>
            <a:r>
              <a:rPr lang="en-GB" dirty="0">
                <a:sym typeface="Wingdings" panose="05000000000000000000" pitchFamily="2" charset="2"/>
              </a:rPr>
              <a:t>transitions are not shown</a:t>
            </a:r>
          </a:p>
          <a:p>
            <a:pPr lvl="1"/>
            <a:r>
              <a:rPr lang="en-GB" dirty="0">
                <a:sym typeface="Wingdings" panose="05000000000000000000" pitchFamily="2" charset="2"/>
              </a:rPr>
              <a:t>In the finished diagram </a:t>
            </a:r>
            <a:br>
              <a:rPr lang="en-GB" dirty="0">
                <a:sym typeface="Wingdings" panose="05000000000000000000" pitchFamily="2" charset="2"/>
              </a:rPr>
            </a:br>
            <a:r>
              <a:rPr lang="en-GB" dirty="0">
                <a:sym typeface="Wingdings" panose="05000000000000000000" pitchFamily="2" charset="2"/>
              </a:rPr>
              <a:t>there will be a state (S6) </a:t>
            </a:r>
            <a:br>
              <a:rPr lang="en-GB" dirty="0">
                <a:sym typeface="Wingdings" panose="05000000000000000000" pitchFamily="2" charset="2"/>
              </a:rPr>
            </a:br>
            <a:r>
              <a:rPr lang="en-GB" dirty="0">
                <a:sym typeface="Wingdings" panose="05000000000000000000" pitchFamily="2" charset="2"/>
              </a:rPr>
              <a:t>to handle the errors</a:t>
            </a:r>
            <a:endParaRPr lang="en-GB" dirty="0"/>
          </a:p>
          <a:p>
            <a:endParaRPr lang="en-GB" dirty="0"/>
          </a:p>
        </p:txBody>
      </p:sp>
      <p:sp>
        <p:nvSpPr>
          <p:cNvPr id="4" name="Text Placeholder 3"/>
          <p:cNvSpPr>
            <a:spLocks noGrp="1"/>
          </p:cNvSpPr>
          <p:nvPr>
            <p:ph type="body" sz="quarter" idx="13"/>
          </p:nvPr>
        </p:nvSpPr>
        <p:spPr/>
        <p:txBody>
          <a:bodyPr/>
          <a:lstStyle/>
          <a:p>
            <a:r>
              <a:rPr lang="en-GB" dirty="0"/>
              <a:t>Decompose: (</a:t>
            </a:r>
            <a:r>
              <a:rPr lang="en-GB" dirty="0" err="1"/>
              <a:t>abc</a:t>
            </a:r>
            <a:r>
              <a:rPr lang="en-GB" dirty="0"/>
              <a:t>*)|(</a:t>
            </a:r>
            <a:r>
              <a:rPr lang="en-GB" dirty="0" err="1"/>
              <a:t>d</a:t>
            </a:r>
            <a:r>
              <a:rPr lang="en-GB" baseline="30000" dirty="0" err="1"/>
              <a:t>+</a:t>
            </a:r>
            <a:r>
              <a:rPr lang="en-GB" dirty="0" err="1"/>
              <a:t>e</a:t>
            </a:r>
            <a:r>
              <a:rPr lang="en-GB" dirty="0"/>
              <a:t>)</a:t>
            </a:r>
          </a:p>
        </p:txBody>
      </p:sp>
      <p:pic>
        <p:nvPicPr>
          <p:cNvPr id="6146" name="Picture 2" descr="C:\Users\Rob\AppData\Roaming\PixelMetrics\CaptureWiz\Temp\1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795" y="3935744"/>
            <a:ext cx="4035897" cy="207083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Rob\AppData\Roaming\PixelMetrics\CaptureWiz\Temp\1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575" y="1907296"/>
            <a:ext cx="1717505" cy="155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093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Check (</a:t>
            </a:r>
            <a:r>
              <a:rPr lang="en-GB" dirty="0" err="1"/>
              <a:t>abc</a:t>
            </a:r>
            <a:r>
              <a:rPr lang="en-GB" dirty="0"/>
              <a:t>*)|(</a:t>
            </a:r>
            <a:r>
              <a:rPr lang="en-GB" dirty="0" err="1"/>
              <a:t>d</a:t>
            </a:r>
            <a:r>
              <a:rPr lang="en-GB" baseline="30000" dirty="0" err="1"/>
              <a:t>+</a:t>
            </a:r>
            <a:r>
              <a:rPr lang="en-GB" dirty="0" err="1"/>
              <a:t>e</a:t>
            </a:r>
            <a:r>
              <a:rPr lang="en-GB" dirty="0"/>
              <a:t>)</a:t>
            </a:r>
          </a:p>
        </p:txBody>
      </p:sp>
      <p:pic>
        <p:nvPicPr>
          <p:cNvPr id="2054" name="Picture 6" descr="C:\Users\Rob\AppData\Roaming\PixelMetrics\CaptureWiz\Temp\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72" y="3139967"/>
            <a:ext cx="5234870" cy="331320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r>
              <a:rPr lang="en-GB" dirty="0">
                <a:sym typeface="Wingdings" panose="05000000000000000000" pitchFamily="2" charset="2"/>
              </a:rPr>
              <a:t>Step 3: Check</a:t>
            </a:r>
          </a:p>
          <a:p>
            <a:pPr lvl="1"/>
            <a:r>
              <a:rPr lang="en-GB">
                <a:sym typeface="Wingdings" panose="05000000000000000000" pitchFamily="2" charset="2"/>
              </a:rPr>
              <a:t>The new </a:t>
            </a:r>
            <a:r>
              <a:rPr lang="en-GB" dirty="0">
                <a:sym typeface="Wingdings" panose="05000000000000000000" pitchFamily="2" charset="2"/>
              </a:rPr>
              <a:t>diagram has a spinning error state (S6)</a:t>
            </a:r>
          </a:p>
          <a:p>
            <a:pPr lvl="1"/>
            <a:r>
              <a:rPr lang="en-GB" dirty="0"/>
              <a:t>{ab, </a:t>
            </a:r>
            <a:r>
              <a:rPr lang="en-GB" dirty="0" err="1"/>
              <a:t>abc</a:t>
            </a:r>
            <a:r>
              <a:rPr lang="en-GB" dirty="0"/>
              <a:t>, </a:t>
            </a:r>
            <a:r>
              <a:rPr lang="en-GB" dirty="0" err="1"/>
              <a:t>abcc</a:t>
            </a:r>
            <a:r>
              <a:rPr lang="en-GB" dirty="0"/>
              <a:t>, de, </a:t>
            </a:r>
            <a:r>
              <a:rPr lang="en-GB" dirty="0" err="1"/>
              <a:t>dde</a:t>
            </a:r>
            <a:r>
              <a:rPr lang="en-GB" dirty="0"/>
              <a:t>} Rejected: {</a:t>
            </a:r>
            <a:r>
              <a:rPr lang="en-GB" dirty="0">
                <a:solidFill>
                  <a:srgbClr val="FF0000"/>
                </a:solidFill>
              </a:rPr>
              <a:t>a, ac, </a:t>
            </a:r>
            <a:r>
              <a:rPr lang="en-GB" dirty="0" err="1">
                <a:solidFill>
                  <a:srgbClr val="FF0000"/>
                </a:solidFill>
              </a:rPr>
              <a:t>abd</a:t>
            </a:r>
            <a:r>
              <a:rPr lang="en-GB" dirty="0">
                <a:solidFill>
                  <a:srgbClr val="FF0000"/>
                </a:solidFill>
              </a:rPr>
              <a:t>, </a:t>
            </a:r>
            <a:r>
              <a:rPr lang="en-GB" dirty="0" err="1">
                <a:solidFill>
                  <a:srgbClr val="FF0000"/>
                </a:solidFill>
              </a:rPr>
              <a:t>cba</a:t>
            </a:r>
            <a:r>
              <a:rPr lang="en-GB" dirty="0">
                <a:solidFill>
                  <a:srgbClr val="FF0000"/>
                </a:solidFill>
              </a:rPr>
              <a:t>, e, </a:t>
            </a:r>
            <a:r>
              <a:rPr lang="en-GB" dirty="0" err="1">
                <a:solidFill>
                  <a:srgbClr val="FF0000"/>
                </a:solidFill>
              </a:rPr>
              <a:t>ade</a:t>
            </a:r>
            <a:r>
              <a:rPr lang="en-GB" dirty="0"/>
              <a:t>}</a:t>
            </a:r>
          </a:p>
          <a:p>
            <a:endParaRPr lang="en-GB" dirty="0"/>
          </a:p>
        </p:txBody>
      </p:sp>
      <p:pic>
        <p:nvPicPr>
          <p:cNvPr id="2052" name="Picture 4" descr="C:\Users\Rob\AppData\Roaming\PixelMetrics\CaptureWiz\Temp\4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778" y="3261902"/>
            <a:ext cx="3062581" cy="1895883"/>
          </a:xfrm>
          <a:prstGeom prst="rect">
            <a:avLst/>
          </a:prstGeom>
          <a:noFill/>
          <a:extLst>
            <a:ext uri="{909E8E84-426E-40DD-AFC4-6F175D3DCCD1}">
              <a14:hiddenFill xmlns:a14="http://schemas.microsoft.com/office/drawing/2010/main">
                <a:solidFill>
                  <a:srgbClr val="FFFFFF"/>
                </a:solidFill>
              </a14:hiddenFill>
            </a:ext>
          </a:extLst>
        </p:spPr>
      </p:pic>
      <p:sp>
        <p:nvSpPr>
          <p:cNvPr id="4" name="Arc 3"/>
          <p:cNvSpPr/>
          <p:nvPr/>
        </p:nvSpPr>
        <p:spPr>
          <a:xfrm rot="5400000">
            <a:off x="5556322" y="4510143"/>
            <a:ext cx="1565238" cy="1565238"/>
          </a:xfrm>
          <a:prstGeom prst="arc">
            <a:avLst>
              <a:gd name="adj1" fmla="val 16200000"/>
              <a:gd name="adj2" fmla="val 226588"/>
            </a:avLst>
          </a:prstGeom>
          <a:ln w="38100">
            <a:solidFill>
              <a:srgbClr val="FF0000"/>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19144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GB" sz="2400"/>
              <a:t>Understand that a regular expression is a way of describing a set </a:t>
            </a:r>
          </a:p>
          <a:p>
            <a:r>
              <a:rPr lang="en-GB" sz="2400"/>
              <a:t>Understand that regular expressions allow particular types of languages to be described in a convenient shorthand notation </a:t>
            </a:r>
          </a:p>
          <a:p>
            <a:r>
              <a:rPr lang="en-GB" sz="2400"/>
              <a:t>Be able to form and use simple regular expressions for string manipulation and matching </a:t>
            </a:r>
          </a:p>
          <a:p>
            <a:r>
              <a:rPr lang="en-GB" sz="2400"/>
              <a:t>Be able to describe the relationship between regular expressions and finite state machines </a:t>
            </a:r>
          </a:p>
          <a:p>
            <a:r>
              <a:rPr lang="en-GB" sz="2400"/>
              <a:t>Be able to write a regular expression to recognise the same language as a given FSM and vice versa </a:t>
            </a:r>
          </a:p>
          <a:p>
            <a:endParaRPr lang="en-GB" sz="2400" dirty="0"/>
          </a:p>
        </p:txBody>
      </p:sp>
      <p:sp>
        <p:nvSpPr>
          <p:cNvPr id="3" name="Text Placeholder 2"/>
          <p:cNvSpPr>
            <a:spLocks noGrp="1"/>
          </p:cNvSpPr>
          <p:nvPr>
            <p:ph type="body" sz="quarter" idx="13"/>
          </p:nvPr>
        </p:nvSpPr>
        <p:spPr/>
        <p:txBody>
          <a:bodyPr/>
          <a:lstStyle/>
          <a:p>
            <a:r>
              <a:rPr lang="en-GB"/>
              <a:t>Objectives</a:t>
            </a:r>
            <a:endParaRPr lang="en-GB" dirty="0"/>
          </a:p>
        </p:txBody>
      </p:sp>
    </p:spTree>
    <p:extLst>
      <p:ext uri="{BB962C8B-B14F-4D97-AF65-F5344CB8AC3E}">
        <p14:creationId xmlns:p14="http://schemas.microsoft.com/office/powerpoint/2010/main" val="1669938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p>
        </p:txBody>
      </p:sp>
      <p:sp>
        <p:nvSpPr>
          <p:cNvPr id="3" name="Text Placeholder 2"/>
          <p:cNvSpPr>
            <a:spLocks noGrp="1"/>
          </p:cNvSpPr>
          <p:nvPr>
            <p:ph type="body" sz="quarter" idx="14"/>
          </p:nvPr>
        </p:nvSpPr>
        <p:spPr/>
        <p:txBody>
          <a:bodyPr/>
          <a:lstStyle/>
          <a:p>
            <a:r>
              <a:rPr lang="en-GB" dirty="0"/>
              <a:t>Construct the FSM for </a:t>
            </a:r>
            <a:r>
              <a:rPr lang="en-GB" i="1" dirty="0"/>
              <a:t>a*b</a:t>
            </a:r>
            <a:r>
              <a:rPr lang="en-GB" dirty="0"/>
              <a:t>  and </a:t>
            </a:r>
            <a:r>
              <a:rPr lang="en-GB" i="1" dirty="0"/>
              <a:t>a*b</a:t>
            </a:r>
            <a:r>
              <a:rPr lang="en-GB" i="1" baseline="30000" dirty="0"/>
              <a:t>+</a:t>
            </a:r>
          </a:p>
        </p:txBody>
      </p:sp>
    </p:spTree>
    <p:extLst>
      <p:ext uri="{BB962C8B-B14F-4D97-AF65-F5344CB8AC3E}">
        <p14:creationId xmlns:p14="http://schemas.microsoft.com/office/powerpoint/2010/main" val="2317273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p>
        </p:txBody>
      </p:sp>
      <p:sp>
        <p:nvSpPr>
          <p:cNvPr id="3" name="Text Placeholder 2"/>
          <p:cNvSpPr>
            <a:spLocks noGrp="1"/>
          </p:cNvSpPr>
          <p:nvPr>
            <p:ph type="body" sz="quarter" idx="14"/>
          </p:nvPr>
        </p:nvSpPr>
        <p:spPr/>
        <p:txBody>
          <a:bodyPr/>
          <a:lstStyle/>
          <a:p>
            <a:r>
              <a:rPr lang="en-GB" dirty="0"/>
              <a:t>Construct the FSM for </a:t>
            </a:r>
            <a:r>
              <a:rPr lang="en-GB" i="1" dirty="0"/>
              <a:t>a*b</a:t>
            </a:r>
            <a:r>
              <a:rPr lang="en-GB" dirty="0"/>
              <a:t>  and </a:t>
            </a:r>
            <a:r>
              <a:rPr lang="en-GB" i="1" dirty="0"/>
              <a:t>a*b+</a:t>
            </a:r>
          </a:p>
        </p:txBody>
      </p:sp>
      <p:sp>
        <p:nvSpPr>
          <p:cNvPr id="7" name="TextBox 6"/>
          <p:cNvSpPr txBox="1"/>
          <p:nvPr/>
        </p:nvSpPr>
        <p:spPr>
          <a:xfrm>
            <a:off x="2535200" y="2277999"/>
            <a:ext cx="665567" cy="477054"/>
          </a:xfrm>
          <a:prstGeom prst="rect">
            <a:avLst/>
          </a:prstGeom>
          <a:noFill/>
        </p:spPr>
        <p:txBody>
          <a:bodyPr wrap="none" rtlCol="0">
            <a:spAutoFit/>
          </a:bodyPr>
          <a:lstStyle/>
          <a:p>
            <a:r>
              <a:rPr lang="en-GB" sz="2500" dirty="0">
                <a:solidFill>
                  <a:srgbClr val="FF0000"/>
                </a:solidFill>
                <a:latin typeface="Arial" panose="020B0604020202020204" pitchFamily="34" charset="0"/>
                <a:cs typeface="Arial" panose="020B0604020202020204" pitchFamily="34" charset="0"/>
              </a:rPr>
              <a:t>a*b</a:t>
            </a:r>
          </a:p>
        </p:txBody>
      </p:sp>
      <p:sp>
        <p:nvSpPr>
          <p:cNvPr id="10" name="TextBox 9"/>
          <p:cNvSpPr txBox="1"/>
          <p:nvPr/>
        </p:nvSpPr>
        <p:spPr>
          <a:xfrm>
            <a:off x="6070987" y="2277999"/>
            <a:ext cx="790601" cy="477054"/>
          </a:xfrm>
          <a:prstGeom prst="rect">
            <a:avLst/>
          </a:prstGeom>
          <a:noFill/>
        </p:spPr>
        <p:txBody>
          <a:bodyPr wrap="none" rtlCol="0">
            <a:spAutoFit/>
          </a:bodyPr>
          <a:lstStyle/>
          <a:p>
            <a:r>
              <a:rPr lang="en-GB" sz="2500" dirty="0">
                <a:solidFill>
                  <a:srgbClr val="FF0000"/>
                </a:solidFill>
                <a:latin typeface="Arial" panose="020B0604020202020204" pitchFamily="34" charset="0"/>
                <a:cs typeface="Arial" panose="020B0604020202020204" pitchFamily="34" charset="0"/>
              </a:rPr>
              <a:t>a*b</a:t>
            </a:r>
            <a:r>
              <a:rPr lang="en-GB" sz="2500" baseline="30000" dirty="0">
                <a:solidFill>
                  <a:srgbClr val="FF0000"/>
                </a:solidFill>
                <a:latin typeface="Arial" panose="020B0604020202020204" pitchFamily="34" charset="0"/>
                <a:cs typeface="Arial" panose="020B0604020202020204" pitchFamily="34" charset="0"/>
              </a:rPr>
              <a:t>+</a:t>
            </a:r>
          </a:p>
        </p:txBody>
      </p:sp>
      <p:pic>
        <p:nvPicPr>
          <p:cNvPr id="7172" name="Picture 4" descr="C:\Users\Rob\AppData\Roaming\PixelMetrics\CaptureWiz\Temp\1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1" y="2755495"/>
            <a:ext cx="3711497" cy="360365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Rob\AppData\Roaming\PixelMetrics\CaptureWiz\Temp\1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280" y="2755053"/>
            <a:ext cx="4053898" cy="3471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585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a:t>
            </a:r>
          </a:p>
        </p:txBody>
      </p:sp>
      <p:sp>
        <p:nvSpPr>
          <p:cNvPr id="3" name="Text Placeholder 2"/>
          <p:cNvSpPr>
            <a:spLocks noGrp="1"/>
          </p:cNvSpPr>
          <p:nvPr>
            <p:ph type="body" sz="quarter" idx="14"/>
          </p:nvPr>
        </p:nvSpPr>
        <p:spPr/>
        <p:txBody>
          <a:bodyPr/>
          <a:lstStyle/>
          <a:p>
            <a:r>
              <a:rPr lang="en-GB" dirty="0"/>
              <a:t>Complete </a:t>
            </a:r>
            <a:r>
              <a:rPr lang="en-GB" b="1" dirty="0"/>
              <a:t>Task 3</a:t>
            </a:r>
            <a:r>
              <a:rPr lang="en-GB"/>
              <a:t>, </a:t>
            </a:r>
            <a:r>
              <a:rPr lang="en-GB" b="1"/>
              <a:t>Question</a:t>
            </a:r>
            <a:r>
              <a:rPr lang="en-GB"/>
              <a:t> </a:t>
            </a:r>
            <a:r>
              <a:rPr lang="en-GB" b="1" dirty="0"/>
              <a:t>4</a:t>
            </a:r>
            <a:r>
              <a:rPr lang="en-GB" dirty="0"/>
              <a:t> on </a:t>
            </a:r>
            <a:r>
              <a:rPr lang="en-GB"/>
              <a:t>the worksheet</a:t>
            </a:r>
            <a:endParaRPr lang="en-GB" dirty="0"/>
          </a:p>
        </p:txBody>
      </p:sp>
    </p:spTree>
    <p:extLst>
      <p:ext uri="{BB962C8B-B14F-4D97-AF65-F5344CB8AC3E}">
        <p14:creationId xmlns:p14="http://schemas.microsoft.com/office/powerpoint/2010/main" val="788605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Name </a:t>
            </a:r>
            <a:r>
              <a:rPr lang="en-GB" b="1" dirty="0"/>
              <a:t>three</a:t>
            </a:r>
            <a:r>
              <a:rPr lang="en-GB" dirty="0"/>
              <a:t> ways to describe a </a:t>
            </a:r>
            <a:r>
              <a:rPr lang="en-GB"/>
              <a:t>regular language</a:t>
            </a:r>
            <a:endParaRPr lang="en-GB" dirty="0"/>
          </a:p>
          <a:p>
            <a:r>
              <a:rPr lang="en-GB" dirty="0"/>
              <a:t>Write all </a:t>
            </a:r>
            <a:r>
              <a:rPr lang="en-GB" b="1" dirty="0"/>
              <a:t>three</a:t>
            </a:r>
            <a:r>
              <a:rPr lang="en-GB" dirty="0"/>
              <a:t> for strings beginning with ‘</a:t>
            </a:r>
            <a:r>
              <a:rPr lang="en-GB" i="1" dirty="0"/>
              <a:t>a</a:t>
            </a:r>
            <a:r>
              <a:rPr lang="en-GB" dirty="0"/>
              <a:t>’ followed by any number of ‘</a:t>
            </a:r>
            <a:r>
              <a:rPr lang="en-GB" i="1" dirty="0"/>
              <a:t>b</a:t>
            </a:r>
            <a:r>
              <a:rPr lang="en-GB" dirty="0"/>
              <a:t>’</a:t>
            </a:r>
          </a:p>
        </p:txBody>
      </p:sp>
    </p:spTree>
    <p:extLst>
      <p:ext uri="{BB962C8B-B14F-4D97-AF65-F5344CB8AC3E}">
        <p14:creationId xmlns:p14="http://schemas.microsoft.com/office/powerpoint/2010/main" val="3169538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Name </a:t>
            </a:r>
            <a:r>
              <a:rPr lang="en-GB" b="1" dirty="0"/>
              <a:t>three</a:t>
            </a:r>
            <a:r>
              <a:rPr lang="en-GB" dirty="0"/>
              <a:t> ways to describe a regular language</a:t>
            </a:r>
          </a:p>
          <a:p>
            <a:pPr marL="265113" indent="0">
              <a:buNone/>
            </a:pPr>
            <a:r>
              <a:rPr lang="en-GB" sz="2000" dirty="0">
                <a:solidFill>
                  <a:srgbClr val="FF0000"/>
                </a:solidFill>
              </a:rPr>
              <a:t>Finite State Machine, Regular Expression, and Set Notation</a:t>
            </a:r>
          </a:p>
          <a:p>
            <a:r>
              <a:rPr lang="en-GB" dirty="0"/>
              <a:t>Write all </a:t>
            </a:r>
            <a:r>
              <a:rPr lang="en-GB" b="1" dirty="0"/>
              <a:t>three</a:t>
            </a:r>
            <a:r>
              <a:rPr lang="en-GB" dirty="0"/>
              <a:t> for strings beginning with ‘a’ followed by any number of ‘b’</a:t>
            </a:r>
          </a:p>
          <a:p>
            <a:pPr marL="265113" indent="0">
              <a:buNone/>
            </a:pPr>
            <a:r>
              <a:rPr lang="nl-NL" sz="2000" dirty="0">
                <a:solidFill>
                  <a:srgbClr val="FF0000"/>
                </a:solidFill>
              </a:rPr>
              <a:t>S = {a, ab, abb, abbb, ...}</a:t>
            </a:r>
          </a:p>
          <a:p>
            <a:pPr marL="265113" indent="0">
              <a:buNone/>
            </a:pPr>
            <a:r>
              <a:rPr lang="nl-NL" sz="2000" dirty="0">
                <a:solidFill>
                  <a:srgbClr val="FF0000"/>
                </a:solidFill>
              </a:rPr>
              <a:t>S = { s | s begins with ‘a’ ᴧ is followed by any number of ‘b’}</a:t>
            </a:r>
            <a:endParaRPr lang="en-GB" sz="2000" dirty="0">
              <a:solidFill>
                <a:srgbClr val="FF0000"/>
              </a:solidFill>
            </a:endParaRPr>
          </a:p>
          <a:p>
            <a:pPr marL="265113" indent="0">
              <a:buNone/>
            </a:pPr>
            <a:r>
              <a:rPr lang="nl-NL" sz="2000" dirty="0">
                <a:solidFill>
                  <a:srgbClr val="FF0000"/>
                </a:solidFill>
              </a:rPr>
              <a:t>S can be defined by a Regular Expression </a:t>
            </a:r>
            <a:r>
              <a:rPr lang="nl-NL" sz="2000" i="1" dirty="0">
                <a:solidFill>
                  <a:srgbClr val="FF0000"/>
                </a:solidFill>
              </a:rPr>
              <a:t>ab*</a:t>
            </a:r>
            <a:endParaRPr lang="en-GB" sz="2000" dirty="0">
              <a:solidFill>
                <a:srgbClr val="FF0000"/>
              </a:solidFill>
            </a:endParaRPr>
          </a:p>
          <a:p>
            <a:pPr marL="265113" indent="0">
              <a:buNone/>
            </a:pPr>
            <a:endParaRPr lang="en-GB" dirty="0">
              <a:solidFill>
                <a:srgbClr val="FF0000"/>
              </a:solidFill>
            </a:endParaRPr>
          </a:p>
          <a:p>
            <a:pPr marL="265113" indent="0">
              <a:buNone/>
            </a:pPr>
            <a:endParaRPr lang="en-GB" dirty="0"/>
          </a:p>
        </p:txBody>
      </p:sp>
    </p:spTree>
    <p:extLst>
      <p:ext uri="{BB962C8B-B14F-4D97-AF65-F5344CB8AC3E}">
        <p14:creationId xmlns:p14="http://schemas.microsoft.com/office/powerpoint/2010/main" val="3606315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FSM for ab*</a:t>
            </a:r>
          </a:p>
        </p:txBody>
      </p:sp>
      <p:pic>
        <p:nvPicPr>
          <p:cNvPr id="9218" name="Picture 2" descr="C:\Users\Rob\AppData\Roaming\PixelMetrics\CaptureWiz\Temp\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527" y="2065332"/>
            <a:ext cx="7364951" cy="3992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003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98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What and why?</a:t>
            </a:r>
          </a:p>
        </p:txBody>
      </p:sp>
      <p:sp>
        <p:nvSpPr>
          <p:cNvPr id="5" name="Text Placeholder 4"/>
          <p:cNvSpPr>
            <a:spLocks noGrp="1"/>
          </p:cNvSpPr>
          <p:nvPr>
            <p:ph type="body" sz="quarter" idx="14"/>
          </p:nvPr>
        </p:nvSpPr>
        <p:spPr/>
        <p:txBody>
          <a:bodyPr/>
          <a:lstStyle/>
          <a:p>
            <a:r>
              <a:rPr lang="en-GB" dirty="0">
                <a:solidFill>
                  <a:srgbClr val="8D8959"/>
                </a:solidFill>
              </a:rPr>
              <a:t>Regular expressions </a:t>
            </a:r>
            <a:r>
              <a:rPr lang="en-GB" dirty="0"/>
              <a:t>are patterns used to specify a </a:t>
            </a:r>
            <a:r>
              <a:rPr lang="en-GB" dirty="0">
                <a:solidFill>
                  <a:srgbClr val="8D8959"/>
                </a:solidFill>
              </a:rPr>
              <a:t>set</a:t>
            </a:r>
            <a:r>
              <a:rPr lang="en-GB" dirty="0"/>
              <a:t> of strings</a:t>
            </a:r>
          </a:p>
          <a:p>
            <a:pPr lvl="1"/>
            <a:r>
              <a:rPr lang="en-GB" dirty="0"/>
              <a:t>Regular expressions are expressed using a </a:t>
            </a:r>
            <a:br>
              <a:rPr lang="en-GB" dirty="0"/>
            </a:br>
            <a:r>
              <a:rPr lang="en-GB" dirty="0"/>
              <a:t>special notation</a:t>
            </a:r>
          </a:p>
          <a:p>
            <a:r>
              <a:rPr lang="en-GB" dirty="0"/>
              <a:t>Regular expressions are used for</a:t>
            </a:r>
          </a:p>
          <a:p>
            <a:pPr lvl="1">
              <a:spcAft>
                <a:spcPts val="800"/>
              </a:spcAft>
            </a:pPr>
            <a:r>
              <a:rPr lang="en-GB" dirty="0"/>
              <a:t>Finding particular words in a stream</a:t>
            </a:r>
          </a:p>
          <a:p>
            <a:pPr lvl="1">
              <a:spcAft>
                <a:spcPts val="800"/>
              </a:spcAft>
            </a:pPr>
            <a:r>
              <a:rPr lang="en-GB" dirty="0"/>
              <a:t>Finding combinations of characters in strings</a:t>
            </a:r>
          </a:p>
          <a:p>
            <a:pPr lvl="1">
              <a:spcAft>
                <a:spcPts val="800"/>
              </a:spcAft>
            </a:pPr>
            <a:r>
              <a:rPr lang="en-GB" dirty="0"/>
              <a:t>Defining a set of acceptable strings in a language</a:t>
            </a:r>
          </a:p>
          <a:p>
            <a:r>
              <a:rPr lang="en-GB" dirty="0"/>
              <a:t>They are not equivalent to wildcards, that you may have used before such as ‘d*g’ which matches ‘dog’, ‘dig’, and ‘dug’</a:t>
            </a:r>
          </a:p>
        </p:txBody>
      </p:sp>
    </p:spTree>
    <p:extLst>
      <p:ext uri="{BB962C8B-B14F-4D97-AF65-F5344CB8AC3E}">
        <p14:creationId xmlns:p14="http://schemas.microsoft.com/office/powerpoint/2010/main" val="274716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Regular Expressions</a:t>
            </a:r>
          </a:p>
        </p:txBody>
      </p:sp>
      <p:sp>
        <p:nvSpPr>
          <p:cNvPr id="3" name="Text Placeholder 2"/>
          <p:cNvSpPr>
            <a:spLocks noGrp="1"/>
          </p:cNvSpPr>
          <p:nvPr>
            <p:ph type="body" sz="quarter" idx="14"/>
          </p:nvPr>
        </p:nvSpPr>
        <p:spPr/>
        <p:txBody>
          <a:bodyPr/>
          <a:lstStyle/>
          <a:p>
            <a:r>
              <a:rPr lang="en-GB" dirty="0"/>
              <a:t>A simple way of describing a set</a:t>
            </a:r>
          </a:p>
          <a:p>
            <a:r>
              <a:rPr lang="en-GB" dirty="0"/>
              <a:t>A way of describing some types of languages using a shorthand notation</a:t>
            </a:r>
          </a:p>
          <a:p>
            <a:r>
              <a:rPr lang="nl-NL" dirty="0">
                <a:solidFill>
                  <a:srgbClr val="8D8959"/>
                </a:solidFill>
              </a:rPr>
              <a:t>S = { s | s begins with ‘a’ ᴧ is followed by any number of ‘b’}</a:t>
            </a:r>
          </a:p>
          <a:p>
            <a:pPr marL="266700" indent="0">
              <a:buNone/>
            </a:pPr>
            <a:r>
              <a:rPr lang="nl-NL" dirty="0"/>
              <a:t>describes the set </a:t>
            </a:r>
            <a:r>
              <a:rPr lang="nl-NL" b="1" dirty="0"/>
              <a:t>S</a:t>
            </a:r>
            <a:r>
              <a:rPr lang="nl-NL" dirty="0"/>
              <a:t> where</a:t>
            </a:r>
          </a:p>
          <a:p>
            <a:pPr marL="266700" indent="0">
              <a:buNone/>
            </a:pPr>
            <a:r>
              <a:rPr lang="nl-NL" dirty="0">
                <a:solidFill>
                  <a:srgbClr val="8D8959"/>
                </a:solidFill>
              </a:rPr>
              <a:t>S = {a, ab, abb, abbb, ...}</a:t>
            </a:r>
          </a:p>
          <a:p>
            <a:r>
              <a:rPr lang="nl-NL" b="1" dirty="0"/>
              <a:t>S</a:t>
            </a:r>
            <a:r>
              <a:rPr lang="nl-NL" dirty="0"/>
              <a:t> can be defined by a regular expression </a:t>
            </a:r>
            <a:r>
              <a:rPr lang="nl-NL" i="1" dirty="0"/>
              <a:t>ab*</a:t>
            </a:r>
          </a:p>
          <a:p>
            <a:pPr lvl="1"/>
            <a:endParaRPr lang="en-GB" dirty="0"/>
          </a:p>
        </p:txBody>
      </p:sp>
    </p:spTree>
    <p:extLst>
      <p:ext uri="{BB962C8B-B14F-4D97-AF65-F5344CB8AC3E}">
        <p14:creationId xmlns:p14="http://schemas.microsoft.com/office/powerpoint/2010/main" val="96106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Notation</a:t>
            </a:r>
            <a:endParaRPr lang="en-GB" dirty="0"/>
          </a:p>
        </p:txBody>
      </p:sp>
      <p:sp>
        <p:nvSpPr>
          <p:cNvPr id="3" name="Text Placeholder 2"/>
          <p:cNvSpPr>
            <a:spLocks noGrp="1"/>
          </p:cNvSpPr>
          <p:nvPr>
            <p:ph type="body" sz="quarter" idx="14"/>
          </p:nvPr>
        </p:nvSpPr>
        <p:spPr/>
        <p:txBody>
          <a:bodyPr/>
          <a:lstStyle/>
          <a:p>
            <a:r>
              <a:rPr lang="en-GB"/>
              <a:t>Precedence rules (), *, +, ?, |</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032468539"/>
              </p:ext>
            </p:extLst>
          </p:nvPr>
        </p:nvGraphicFramePr>
        <p:xfrm>
          <a:off x="720000" y="2464855"/>
          <a:ext cx="7816470" cy="2595880"/>
        </p:xfrm>
        <a:graphic>
          <a:graphicData uri="http://schemas.openxmlformats.org/drawingml/2006/table">
            <a:tbl>
              <a:tblPr firstRow="1" bandRow="1">
                <a:tableStyleId>{5C22544A-7EE6-4342-B048-85BDC9FD1C3A}</a:tableStyleId>
              </a:tblPr>
              <a:tblGrid>
                <a:gridCol w="1056917">
                  <a:extLst>
                    <a:ext uri="{9D8B030D-6E8A-4147-A177-3AD203B41FA5}">
                      <a16:colId xmlns:a16="http://schemas.microsoft.com/office/drawing/2014/main" val="20000"/>
                    </a:ext>
                  </a:extLst>
                </a:gridCol>
                <a:gridCol w="6759553">
                  <a:extLst>
                    <a:ext uri="{9D8B030D-6E8A-4147-A177-3AD203B41FA5}">
                      <a16:colId xmlns:a16="http://schemas.microsoft.com/office/drawing/2014/main" val="20001"/>
                    </a:ext>
                  </a:extLst>
                </a:gridCol>
              </a:tblGrid>
              <a:tr h="370840">
                <a:tc>
                  <a:txBody>
                    <a:bodyPr/>
                    <a:lstStyle/>
                    <a:p>
                      <a:pPr algn="ctr"/>
                      <a:r>
                        <a:rPr lang="en-GB" sz="1800" dirty="0">
                          <a:solidFill>
                            <a:schemeClr val="bg1"/>
                          </a:solidFill>
                          <a:latin typeface="Arial" panose="020B0604020202020204" pitchFamily="34" charset="0"/>
                          <a:cs typeface="Arial" panose="020B0604020202020204" pitchFamily="34" charset="0"/>
                        </a:rPr>
                        <a:t>Symbol</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sz="1800" dirty="0">
                          <a:solidFill>
                            <a:schemeClr val="bg1"/>
                          </a:solidFill>
                          <a:latin typeface="Arial" panose="020B0604020202020204" pitchFamily="34" charset="0"/>
                          <a:cs typeface="Arial" panose="020B0604020202020204" pitchFamily="34" charset="0"/>
                        </a:rPr>
                        <a:t>Meaning</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0"/>
                  </a:ext>
                </a:extLst>
              </a:tr>
              <a:tr h="370840">
                <a:tc>
                  <a:txBody>
                    <a:bodyPr/>
                    <a:lstStyle/>
                    <a:p>
                      <a:pPr algn="ctr"/>
                      <a:endParaRPr lang="en-GB" sz="18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Members side-by-side</a:t>
                      </a:r>
                      <a:r>
                        <a:rPr lang="en-GB" sz="1800" baseline="0" dirty="0">
                          <a:latin typeface="Arial" panose="020B0604020202020204" pitchFamily="34" charset="0"/>
                          <a:cs typeface="Arial" panose="020B0604020202020204" pitchFamily="34" charset="0"/>
                        </a:rPr>
                        <a:t> must appear in that sequence</a:t>
                      </a:r>
                      <a:endParaRPr lang="en-GB" sz="1800" dirty="0">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Separates alternatives  (</a:t>
                      </a:r>
                      <a:r>
                        <a:rPr lang="pt-BR" sz="1800" b="1" dirty="0">
                          <a:solidFill>
                            <a:srgbClr val="8D8959"/>
                          </a:solidFill>
                          <a:latin typeface="Arial" panose="020B0604020202020204" pitchFamily="34" charset="0"/>
                          <a:cs typeface="Arial" panose="020B0604020202020204" pitchFamily="34" charset="0"/>
                        </a:rPr>
                        <a:t>or, ⋁</a:t>
                      </a:r>
                      <a:r>
                        <a:rPr lang="pt-BR" sz="1800" dirty="0">
                          <a:latin typeface="Arial" panose="020B0604020202020204" pitchFamily="34" charset="0"/>
                          <a:cs typeface="Arial" panose="020B0604020202020204" pitchFamily="34" charset="0"/>
                        </a:rPr>
                        <a:t>)</a:t>
                      </a:r>
                      <a:r>
                        <a:rPr lang="pt-BR" sz="1800" baseline="0" dirty="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Indicates that there are </a:t>
                      </a:r>
                      <a:r>
                        <a:rPr lang="en-GB" sz="1800" b="1" i="1" dirty="0">
                          <a:solidFill>
                            <a:srgbClr val="8D8959"/>
                          </a:solidFill>
                          <a:latin typeface="Arial" panose="020B0604020202020204" pitchFamily="34" charset="0"/>
                          <a:cs typeface="Arial" panose="020B0604020202020204" pitchFamily="34" charset="0"/>
                        </a:rPr>
                        <a:t>zero or more</a:t>
                      </a:r>
                      <a:r>
                        <a:rPr lang="en-GB" sz="1800" b="1" i="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of the preceding element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Indicates that there is </a:t>
                      </a:r>
                      <a:r>
                        <a:rPr lang="en-GB" sz="1800" b="1" i="1" dirty="0">
                          <a:solidFill>
                            <a:srgbClr val="8D8959"/>
                          </a:solidFill>
                          <a:latin typeface="Arial" panose="020B0604020202020204" pitchFamily="34" charset="0"/>
                          <a:cs typeface="Arial" panose="020B0604020202020204" pitchFamily="34" charset="0"/>
                        </a:rPr>
                        <a:t>one or more </a:t>
                      </a:r>
                      <a:r>
                        <a:rPr lang="en-GB" sz="1800" dirty="0">
                          <a:latin typeface="Arial" panose="020B0604020202020204" pitchFamily="34" charset="0"/>
                          <a:cs typeface="Arial" panose="020B0604020202020204" pitchFamily="34" charset="0"/>
                        </a:rPr>
                        <a:t>of the preceding element</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Indicates that there are </a:t>
                      </a:r>
                      <a:r>
                        <a:rPr lang="en-GB" sz="1800" b="1" i="1" dirty="0">
                          <a:solidFill>
                            <a:srgbClr val="8D8959"/>
                          </a:solidFill>
                          <a:latin typeface="Arial" panose="020B0604020202020204" pitchFamily="34" charset="0"/>
                          <a:cs typeface="Arial" panose="020B0604020202020204" pitchFamily="34" charset="0"/>
                        </a:rPr>
                        <a:t>zero or one </a:t>
                      </a:r>
                      <a:r>
                        <a:rPr lang="en-GB" sz="1800" dirty="0">
                          <a:latin typeface="Arial" panose="020B0604020202020204" pitchFamily="34" charset="0"/>
                          <a:cs typeface="Arial" panose="020B0604020202020204" pitchFamily="34" charset="0"/>
                        </a:rPr>
                        <a:t>of the preceding element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GB" sz="1800" b="1" dirty="0">
                          <a:latin typeface="Arial" panose="020B0604020202020204" pitchFamily="34" charset="0"/>
                          <a:cs typeface="Arial" panose="020B0604020202020204" pitchFamily="34"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Used to identify groupings</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1386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Translate</a:t>
            </a:r>
          </a:p>
        </p:txBody>
      </p:sp>
      <p:sp>
        <p:nvSpPr>
          <p:cNvPr id="3" name="Text Placeholder 2"/>
          <p:cNvSpPr>
            <a:spLocks noGrp="1"/>
          </p:cNvSpPr>
          <p:nvPr>
            <p:ph type="body" sz="quarter" idx="14"/>
          </p:nvPr>
        </p:nvSpPr>
        <p:spPr/>
        <p:txBody>
          <a:bodyPr/>
          <a:lstStyle/>
          <a:p>
            <a:r>
              <a:rPr lang="en-GB" dirty="0"/>
              <a:t>Given these regular expressions, translate them to an English description and define them using the listing </a:t>
            </a:r>
            <a:r>
              <a:rPr lang="en-GB" dirty="0">
                <a:solidFill>
                  <a:srgbClr val="8D8959"/>
                </a:solidFill>
              </a:rPr>
              <a:t>{mem1, mem2,…} </a:t>
            </a:r>
            <a:r>
              <a:rPr lang="en-GB" dirty="0"/>
              <a:t>definition of a set</a:t>
            </a:r>
          </a:p>
          <a:p>
            <a:pPr marL="444500" lvl="1" indent="0">
              <a:buNone/>
            </a:pPr>
            <a:r>
              <a:rPr lang="en-GB" dirty="0"/>
              <a:t>			</a:t>
            </a:r>
            <a:r>
              <a:rPr lang="en-GB" dirty="0" err="1"/>
              <a:t>a+b</a:t>
            </a:r>
            <a:r>
              <a:rPr lang="en-GB" dirty="0"/>
              <a:t>+       a*b         </a:t>
            </a:r>
            <a:r>
              <a:rPr lang="en-GB" dirty="0" err="1"/>
              <a:t>a?b|ba</a:t>
            </a:r>
            <a:r>
              <a:rPr lang="en-GB" dirty="0"/>
              <a:t>+         (ab)+</a:t>
            </a:r>
          </a:p>
        </p:txBody>
      </p:sp>
      <p:graphicFrame>
        <p:nvGraphicFramePr>
          <p:cNvPr id="5" name="Table 4"/>
          <p:cNvGraphicFramePr>
            <a:graphicFrameLocks noGrp="1"/>
          </p:cNvGraphicFramePr>
          <p:nvPr>
            <p:extLst>
              <p:ext uri="{D42A27DB-BD31-4B8C-83A1-F6EECF244321}">
                <p14:modId xmlns:p14="http://schemas.microsoft.com/office/powerpoint/2010/main" val="2625416493"/>
              </p:ext>
            </p:extLst>
          </p:nvPr>
        </p:nvGraphicFramePr>
        <p:xfrm>
          <a:off x="720000" y="3439669"/>
          <a:ext cx="7797230" cy="2595880"/>
        </p:xfrm>
        <a:graphic>
          <a:graphicData uri="http://schemas.openxmlformats.org/drawingml/2006/table">
            <a:tbl>
              <a:tblPr firstRow="1" bandRow="1">
                <a:tableStyleId>{5C22544A-7EE6-4342-B048-85BDC9FD1C3A}</a:tableStyleId>
              </a:tblPr>
              <a:tblGrid>
                <a:gridCol w="1086897">
                  <a:extLst>
                    <a:ext uri="{9D8B030D-6E8A-4147-A177-3AD203B41FA5}">
                      <a16:colId xmlns:a16="http://schemas.microsoft.com/office/drawing/2014/main" val="20000"/>
                    </a:ext>
                  </a:extLst>
                </a:gridCol>
                <a:gridCol w="6710333">
                  <a:extLst>
                    <a:ext uri="{9D8B030D-6E8A-4147-A177-3AD203B41FA5}">
                      <a16:colId xmlns:a16="http://schemas.microsoft.com/office/drawing/2014/main" val="20001"/>
                    </a:ext>
                  </a:extLst>
                </a:gridCol>
              </a:tblGrid>
              <a:tr h="370840">
                <a:tc>
                  <a:txBody>
                    <a:bodyPr/>
                    <a:lstStyle/>
                    <a:p>
                      <a:pPr algn="ctr"/>
                      <a:r>
                        <a:rPr lang="en-GB" sz="1800" dirty="0">
                          <a:solidFill>
                            <a:schemeClr val="bg1"/>
                          </a:solidFill>
                          <a:latin typeface="Arial" panose="020B0604020202020204" pitchFamily="34" charset="0"/>
                          <a:cs typeface="Arial" panose="020B0604020202020204" pitchFamily="34" charset="0"/>
                        </a:rPr>
                        <a:t>Symbol</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sz="1800" dirty="0">
                          <a:solidFill>
                            <a:schemeClr val="bg1"/>
                          </a:solidFill>
                          <a:latin typeface="Arial" panose="020B0604020202020204" pitchFamily="34" charset="0"/>
                          <a:cs typeface="Arial" panose="020B0604020202020204" pitchFamily="34" charset="0"/>
                        </a:rPr>
                        <a:t>Meaning</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0"/>
                  </a:ext>
                </a:extLst>
              </a:tr>
              <a:tr h="370840">
                <a:tc>
                  <a:txBody>
                    <a:bodyPr/>
                    <a:lstStyle/>
                    <a:p>
                      <a:pPr algn="ctr"/>
                      <a:endParaRPr lang="en-GB" sz="1800" b="1"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Members side-by-side</a:t>
                      </a:r>
                      <a:r>
                        <a:rPr lang="en-GB" sz="1800" baseline="0" dirty="0">
                          <a:latin typeface="Arial" panose="020B0604020202020204" pitchFamily="34" charset="0"/>
                          <a:cs typeface="Arial" panose="020B0604020202020204" pitchFamily="34" charset="0"/>
                        </a:rPr>
                        <a:t> must appear in that sequence</a:t>
                      </a:r>
                      <a:endParaRPr lang="en-GB" sz="1800" dirty="0">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Separates alternatives  (</a:t>
                      </a:r>
                      <a:r>
                        <a:rPr lang="pt-BR" sz="1800" b="1" dirty="0">
                          <a:solidFill>
                            <a:srgbClr val="8D8959"/>
                          </a:solidFill>
                          <a:latin typeface="Arial" panose="020B0604020202020204" pitchFamily="34" charset="0"/>
                          <a:cs typeface="Arial" panose="020B0604020202020204" pitchFamily="34" charset="0"/>
                        </a:rPr>
                        <a:t>or, ⋁</a:t>
                      </a:r>
                      <a:r>
                        <a:rPr lang="pt-BR" sz="1800" dirty="0">
                          <a:latin typeface="Arial" panose="020B0604020202020204" pitchFamily="34" charset="0"/>
                          <a:cs typeface="Arial" panose="020B0604020202020204" pitchFamily="34" charset="0"/>
                        </a:rPr>
                        <a:t>)</a:t>
                      </a:r>
                      <a:r>
                        <a:rPr lang="pt-BR" sz="1800" baseline="0" dirty="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GB" sz="1800" b="1" baseline="0"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Indicates that there are </a:t>
                      </a:r>
                      <a:r>
                        <a:rPr lang="en-GB" sz="1800" b="1" i="1" dirty="0">
                          <a:solidFill>
                            <a:srgbClr val="8D8959"/>
                          </a:solidFill>
                          <a:latin typeface="Arial" panose="020B0604020202020204" pitchFamily="34" charset="0"/>
                          <a:cs typeface="Arial" panose="020B0604020202020204" pitchFamily="34" charset="0"/>
                        </a:rPr>
                        <a:t>zero or more</a:t>
                      </a:r>
                      <a:r>
                        <a:rPr lang="en-GB" sz="1800" b="1" i="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of the preceding element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Indicates that there is </a:t>
                      </a:r>
                      <a:r>
                        <a:rPr lang="en-GB" sz="1800" b="1" i="1" dirty="0">
                          <a:solidFill>
                            <a:srgbClr val="8D8959"/>
                          </a:solidFill>
                          <a:latin typeface="Arial" panose="020B0604020202020204" pitchFamily="34" charset="0"/>
                          <a:cs typeface="Arial" panose="020B0604020202020204" pitchFamily="34" charset="0"/>
                        </a:rPr>
                        <a:t>one or more </a:t>
                      </a:r>
                      <a:r>
                        <a:rPr lang="en-GB" sz="1800" dirty="0">
                          <a:latin typeface="Arial" panose="020B0604020202020204" pitchFamily="34" charset="0"/>
                          <a:cs typeface="Arial" panose="020B0604020202020204" pitchFamily="34" charset="0"/>
                        </a:rPr>
                        <a:t>of the preceding element</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Indicates that there are </a:t>
                      </a:r>
                      <a:r>
                        <a:rPr lang="en-GB" sz="1800" b="1" i="1" dirty="0">
                          <a:solidFill>
                            <a:srgbClr val="8D8959"/>
                          </a:solidFill>
                          <a:latin typeface="Arial" panose="020B0604020202020204" pitchFamily="34" charset="0"/>
                          <a:cs typeface="Arial" panose="020B0604020202020204" pitchFamily="34" charset="0"/>
                        </a:rPr>
                        <a:t>zero or one </a:t>
                      </a:r>
                      <a:r>
                        <a:rPr lang="en-GB" sz="1800" dirty="0">
                          <a:latin typeface="Arial" panose="020B0604020202020204" pitchFamily="34" charset="0"/>
                          <a:cs typeface="Arial" panose="020B0604020202020204" pitchFamily="34" charset="0"/>
                        </a:rPr>
                        <a:t>of the preceding element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r>
                        <a:rPr lang="en-GB" sz="1800" b="1" dirty="0">
                          <a:latin typeface="Arial" panose="020B0604020202020204" pitchFamily="34" charset="0"/>
                          <a:cs typeface="Arial" panose="020B0604020202020204" pitchFamily="34" charset="0"/>
                        </a:rPr>
                        <a:t>( )</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Used to identify groupings</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84422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Form</a:t>
            </a:r>
          </a:p>
        </p:txBody>
      </p:sp>
      <p:sp>
        <p:nvSpPr>
          <p:cNvPr id="3" name="Text Placeholder 2"/>
          <p:cNvSpPr>
            <a:spLocks noGrp="1"/>
          </p:cNvSpPr>
          <p:nvPr>
            <p:ph type="body" sz="quarter" idx="14"/>
          </p:nvPr>
        </p:nvSpPr>
        <p:spPr>
          <a:xfrm>
            <a:off x="724279" y="1577005"/>
            <a:ext cx="7797230" cy="2661363"/>
          </a:xfrm>
        </p:spPr>
        <p:txBody>
          <a:bodyPr/>
          <a:lstStyle/>
          <a:p>
            <a:r>
              <a:rPr lang="en-GB" dirty="0"/>
              <a:t>Given these definitions, create a regular expression to identify the associated set</a:t>
            </a:r>
          </a:p>
          <a:p>
            <a:pPr marL="901700" lvl="1" indent="-457200">
              <a:buFont typeface="+mj-lt"/>
              <a:buAutoNum type="arabicPeriod"/>
            </a:pPr>
            <a:r>
              <a:rPr lang="en-GB" dirty="0"/>
              <a:t>A repeated number of any 01 pairs</a:t>
            </a:r>
          </a:p>
          <a:p>
            <a:pPr marL="901700" lvl="1" indent="-457200">
              <a:buFont typeface="+mj-lt"/>
              <a:buAutoNum type="arabicPeriod"/>
            </a:pPr>
            <a:r>
              <a:rPr lang="en-GB" dirty="0"/>
              <a:t>Any number of 0s bounded on either end by a single 1</a:t>
            </a:r>
          </a:p>
          <a:p>
            <a:pPr marL="901700" lvl="1" indent="-457200">
              <a:buFont typeface="+mj-lt"/>
              <a:buAutoNum type="arabicPeriod"/>
            </a:pPr>
            <a:r>
              <a:rPr lang="en-GB" dirty="0"/>
              <a:t>S = {10, 100, 1000, … 01, 011, 0111, …}</a:t>
            </a:r>
          </a:p>
          <a:p>
            <a:pPr marL="901700" lvl="1" indent="-457200">
              <a:buFont typeface="+mj-lt"/>
              <a:buAutoNum type="arabicPeriod"/>
            </a:pPr>
            <a:r>
              <a:rPr lang="en-GB" dirty="0"/>
              <a:t>S = {10001, 1000, 1011, 10111}</a:t>
            </a:r>
          </a:p>
        </p:txBody>
      </p:sp>
      <p:graphicFrame>
        <p:nvGraphicFramePr>
          <p:cNvPr id="4" name="Table 3"/>
          <p:cNvGraphicFramePr>
            <a:graphicFrameLocks noGrp="1"/>
          </p:cNvGraphicFramePr>
          <p:nvPr>
            <p:extLst>
              <p:ext uri="{D42A27DB-BD31-4B8C-83A1-F6EECF244321}">
                <p14:modId xmlns:p14="http://schemas.microsoft.com/office/powerpoint/2010/main" val="1863347492"/>
              </p:ext>
            </p:extLst>
          </p:nvPr>
        </p:nvGraphicFramePr>
        <p:xfrm>
          <a:off x="900752" y="4388020"/>
          <a:ext cx="7861111" cy="1854200"/>
        </p:xfrm>
        <a:graphic>
          <a:graphicData uri="http://schemas.openxmlformats.org/drawingml/2006/table">
            <a:tbl>
              <a:tblPr firstRow="1" bandRow="1">
                <a:tableStyleId>{5C22544A-7EE6-4342-B048-85BDC9FD1C3A}</a:tableStyleId>
              </a:tblPr>
              <a:tblGrid>
                <a:gridCol w="1046099">
                  <a:extLst>
                    <a:ext uri="{9D8B030D-6E8A-4147-A177-3AD203B41FA5}">
                      <a16:colId xmlns:a16="http://schemas.microsoft.com/office/drawing/2014/main" val="20000"/>
                    </a:ext>
                  </a:extLst>
                </a:gridCol>
                <a:gridCol w="6815012">
                  <a:extLst>
                    <a:ext uri="{9D8B030D-6E8A-4147-A177-3AD203B41FA5}">
                      <a16:colId xmlns:a16="http://schemas.microsoft.com/office/drawing/2014/main" val="20001"/>
                    </a:ext>
                  </a:extLst>
                </a:gridCol>
              </a:tblGrid>
              <a:tr h="370840">
                <a:tc>
                  <a:txBody>
                    <a:bodyPr/>
                    <a:lstStyle/>
                    <a:p>
                      <a:r>
                        <a:rPr lang="en-GB" sz="1800" dirty="0">
                          <a:solidFill>
                            <a:schemeClr val="bg1"/>
                          </a:solidFill>
                          <a:latin typeface="Arial" panose="020B0604020202020204" pitchFamily="34" charset="0"/>
                          <a:cs typeface="Arial" panose="020B0604020202020204" pitchFamily="34" charset="0"/>
                        </a:rPr>
                        <a:t>Symbol</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r>
                        <a:rPr lang="en-GB" sz="1800" dirty="0">
                          <a:solidFill>
                            <a:schemeClr val="bg1"/>
                          </a:solidFill>
                          <a:latin typeface="Arial" panose="020B0604020202020204" pitchFamily="34" charset="0"/>
                          <a:cs typeface="Arial" panose="020B0604020202020204" pitchFamily="34" charset="0"/>
                        </a:rPr>
                        <a:t>Meaning</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0"/>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Separates alternatives  (</a:t>
                      </a:r>
                      <a:r>
                        <a:rPr lang="pt-BR" sz="1800" b="1" dirty="0">
                          <a:solidFill>
                            <a:srgbClr val="8D8959"/>
                          </a:solidFill>
                          <a:latin typeface="Arial" panose="020B0604020202020204" pitchFamily="34" charset="0"/>
                          <a:cs typeface="Arial" panose="020B0604020202020204" pitchFamily="34" charset="0"/>
                        </a:rPr>
                        <a:t>or, ⋁</a:t>
                      </a:r>
                      <a:r>
                        <a:rPr lang="pt-BR" sz="1800" dirty="0">
                          <a:latin typeface="Arial" panose="020B0604020202020204" pitchFamily="34" charset="0"/>
                          <a:cs typeface="Arial" panose="020B0604020202020204" pitchFamily="34" charset="0"/>
                        </a:rPr>
                        <a:t>)</a:t>
                      </a:r>
                      <a:r>
                        <a:rPr lang="pt-BR" sz="1800" baseline="0" dirty="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Indicates that there are </a:t>
                      </a:r>
                      <a:r>
                        <a:rPr lang="en-GB" sz="1800" b="1" i="1" dirty="0">
                          <a:solidFill>
                            <a:srgbClr val="8D8959"/>
                          </a:solidFill>
                          <a:latin typeface="Arial" panose="020B0604020202020204" pitchFamily="34" charset="0"/>
                          <a:cs typeface="Arial" panose="020B0604020202020204" pitchFamily="34" charset="0"/>
                        </a:rPr>
                        <a:t>zero or more</a:t>
                      </a:r>
                      <a:r>
                        <a:rPr lang="en-GB" sz="1800" b="1" i="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of the preceding element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Arial" panose="020B0604020202020204" pitchFamily="34" charset="0"/>
                          <a:cs typeface="Arial" panose="020B0604020202020204" pitchFamily="34" charset="0"/>
                        </a:rPr>
                        <a:t>Indicates that there is </a:t>
                      </a:r>
                      <a:r>
                        <a:rPr lang="en-GB" sz="1800" b="1" i="1" dirty="0">
                          <a:solidFill>
                            <a:srgbClr val="8D8959"/>
                          </a:solidFill>
                          <a:latin typeface="Arial" panose="020B0604020202020204" pitchFamily="34" charset="0"/>
                          <a:cs typeface="Arial" panose="020B0604020202020204" pitchFamily="34" charset="0"/>
                        </a:rPr>
                        <a:t>one or more </a:t>
                      </a:r>
                      <a:r>
                        <a:rPr lang="en-GB" sz="1800" dirty="0">
                          <a:latin typeface="Arial" panose="020B0604020202020204" pitchFamily="34" charset="0"/>
                          <a:cs typeface="Arial" panose="020B0604020202020204" pitchFamily="34" charset="0"/>
                        </a:rPr>
                        <a:t>of the preceding element</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ctr"/>
                      <a:r>
                        <a:rPr lang="en-GB" sz="1800" b="1" dirty="0">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Indicates that there are </a:t>
                      </a:r>
                      <a:r>
                        <a:rPr lang="en-GB" sz="1800" b="1" i="1" dirty="0">
                          <a:solidFill>
                            <a:srgbClr val="8D8959"/>
                          </a:solidFill>
                          <a:latin typeface="Arial" panose="020B0604020202020204" pitchFamily="34" charset="0"/>
                          <a:cs typeface="Arial" panose="020B0604020202020204" pitchFamily="34" charset="0"/>
                        </a:rPr>
                        <a:t>zero or one </a:t>
                      </a:r>
                      <a:r>
                        <a:rPr lang="en-GB" sz="1800" dirty="0">
                          <a:latin typeface="Arial" panose="020B0604020202020204" pitchFamily="34" charset="0"/>
                          <a:cs typeface="Arial" panose="020B0604020202020204" pitchFamily="34" charset="0"/>
                        </a:rPr>
                        <a:t>of the preceding element </a:t>
                      </a:r>
                    </a:p>
                  </a:txBody>
                  <a:tcPr>
                    <a:lnL w="12700" cap="flat" cmpd="sng" algn="ctr">
                      <a:solidFill>
                        <a:srgbClr val="8D895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03184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Examples</a:t>
            </a:r>
          </a:p>
        </p:txBody>
      </p:sp>
      <p:sp>
        <p:nvSpPr>
          <p:cNvPr id="3" name="Text Placeholder 2"/>
          <p:cNvSpPr>
            <a:spLocks noGrp="1"/>
          </p:cNvSpPr>
          <p:nvPr>
            <p:ph type="body" sz="quarter" idx="14"/>
          </p:nvPr>
        </p:nvSpPr>
        <p:spPr/>
        <p:txBody>
          <a:bodyPr/>
          <a:lstStyle/>
          <a:p>
            <a:r>
              <a:rPr lang="en-GB" dirty="0"/>
              <a:t>Find which strings are rejected by each definition:</a:t>
            </a:r>
          </a:p>
          <a:p>
            <a:r>
              <a:rPr lang="en-GB" i="1" dirty="0" err="1"/>
              <a:t>a</a:t>
            </a:r>
            <a:r>
              <a:rPr lang="en-GB" i="1" baseline="30000" dirty="0" err="1"/>
              <a:t>+</a:t>
            </a:r>
            <a:r>
              <a:rPr lang="en-GB" i="1" dirty="0" err="1"/>
              <a:t>b</a:t>
            </a:r>
            <a:endParaRPr lang="en-GB" i="1" dirty="0"/>
          </a:p>
          <a:p>
            <a:pPr lvl="1"/>
            <a:r>
              <a:rPr lang="en-GB" dirty="0"/>
              <a:t>ab, a, b, baa, </a:t>
            </a:r>
            <a:r>
              <a:rPr lang="en-GB" dirty="0" err="1"/>
              <a:t>aab</a:t>
            </a:r>
            <a:r>
              <a:rPr lang="en-GB" dirty="0"/>
              <a:t> </a:t>
            </a:r>
          </a:p>
          <a:p>
            <a:r>
              <a:rPr lang="en-GB" i="1" dirty="0"/>
              <a:t>(</a:t>
            </a:r>
            <a:r>
              <a:rPr lang="en-GB" i="1" dirty="0" err="1"/>
              <a:t>bc</a:t>
            </a:r>
            <a:r>
              <a:rPr lang="en-GB" i="1" dirty="0"/>
              <a:t>)*a</a:t>
            </a:r>
          </a:p>
          <a:p>
            <a:pPr lvl="1"/>
            <a:r>
              <a:rPr lang="en-GB" dirty="0"/>
              <a:t>a, </a:t>
            </a:r>
            <a:r>
              <a:rPr lang="en-GB" dirty="0" err="1"/>
              <a:t>bcaa</a:t>
            </a:r>
            <a:r>
              <a:rPr lang="en-GB" dirty="0"/>
              <a:t>, </a:t>
            </a:r>
            <a:r>
              <a:rPr lang="en-GB" dirty="0" err="1"/>
              <a:t>bca</a:t>
            </a:r>
            <a:r>
              <a:rPr lang="en-GB" dirty="0"/>
              <a:t>, </a:t>
            </a:r>
            <a:r>
              <a:rPr lang="en-GB" dirty="0" err="1"/>
              <a:t>bcbca</a:t>
            </a:r>
            <a:r>
              <a:rPr lang="en-GB" dirty="0"/>
              <a:t>, </a:t>
            </a:r>
            <a:r>
              <a:rPr lang="en-GB" dirty="0" err="1"/>
              <a:t>bcabca</a:t>
            </a:r>
            <a:endParaRPr lang="en-GB" dirty="0"/>
          </a:p>
          <a:p>
            <a:r>
              <a:rPr lang="en-GB" i="1" dirty="0" err="1"/>
              <a:t>LL?D?D</a:t>
            </a:r>
            <a:r>
              <a:rPr lang="en-GB" i="1" dirty="0"/>
              <a:t> </a:t>
            </a:r>
            <a:r>
              <a:rPr lang="en-GB" dirty="0"/>
              <a:t>where L = {A…Z} D = {0 …9} </a:t>
            </a:r>
            <a:endParaRPr lang="en-GB" i="1" dirty="0"/>
          </a:p>
          <a:p>
            <a:pPr lvl="1"/>
            <a:r>
              <a:rPr lang="en-GB" dirty="0"/>
              <a:t>SO14, gu13, BH12, 1CH87, DT6, W1</a:t>
            </a:r>
          </a:p>
          <a:p>
            <a:r>
              <a:rPr lang="en-GB" i="1" dirty="0"/>
              <a:t>0(0|1)*</a:t>
            </a:r>
          </a:p>
          <a:p>
            <a:pPr lvl="1"/>
            <a:r>
              <a:rPr lang="en-GB" dirty="0"/>
              <a:t>0, 00, 01, 000, 101, 001, 010</a:t>
            </a:r>
          </a:p>
          <a:p>
            <a:endParaRPr lang="en-GB" dirty="0"/>
          </a:p>
          <a:p>
            <a:endParaRPr lang="en-GB" dirty="0"/>
          </a:p>
          <a:p>
            <a:endParaRPr lang="en-GB" dirty="0"/>
          </a:p>
        </p:txBody>
      </p:sp>
    </p:spTree>
    <p:extLst>
      <p:ext uri="{BB962C8B-B14F-4D97-AF65-F5344CB8AC3E}">
        <p14:creationId xmlns:p14="http://schemas.microsoft.com/office/powerpoint/2010/main" val="3650480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Examples </a:t>
            </a:r>
            <a:r>
              <a:rPr lang="en-GB">
                <a:solidFill>
                  <a:srgbClr val="FF0000"/>
                </a:solidFill>
              </a:rPr>
              <a:t>Answers</a:t>
            </a:r>
            <a:endParaRPr lang="en-GB" dirty="0">
              <a:solidFill>
                <a:srgbClr val="FF0000"/>
              </a:solidFill>
            </a:endParaRPr>
          </a:p>
        </p:txBody>
      </p:sp>
      <p:sp>
        <p:nvSpPr>
          <p:cNvPr id="3" name="Text Placeholder 2"/>
          <p:cNvSpPr>
            <a:spLocks noGrp="1"/>
          </p:cNvSpPr>
          <p:nvPr>
            <p:ph type="body" sz="quarter" idx="14"/>
          </p:nvPr>
        </p:nvSpPr>
        <p:spPr/>
        <p:txBody>
          <a:bodyPr/>
          <a:lstStyle/>
          <a:p>
            <a:r>
              <a:rPr lang="en-GB" dirty="0"/>
              <a:t>Find which strings are rejected by each definition:</a:t>
            </a:r>
          </a:p>
          <a:p>
            <a:r>
              <a:rPr lang="en-GB" i="1" dirty="0" err="1"/>
              <a:t>a</a:t>
            </a:r>
            <a:r>
              <a:rPr lang="en-GB" i="1" baseline="30000" dirty="0" err="1"/>
              <a:t>+</a:t>
            </a:r>
            <a:r>
              <a:rPr lang="en-GB" i="1" dirty="0" err="1"/>
              <a:t>b</a:t>
            </a:r>
            <a:endParaRPr lang="en-GB" i="1" dirty="0"/>
          </a:p>
          <a:p>
            <a:pPr lvl="1"/>
            <a:r>
              <a:rPr lang="en-GB" dirty="0"/>
              <a:t>ab, a, b, baa, </a:t>
            </a:r>
            <a:r>
              <a:rPr lang="en-GB" dirty="0" err="1"/>
              <a:t>aab</a:t>
            </a:r>
            <a:r>
              <a:rPr lang="en-GB" dirty="0"/>
              <a:t>  </a:t>
            </a:r>
            <a:r>
              <a:rPr lang="en-GB" dirty="0">
                <a:solidFill>
                  <a:srgbClr val="FF0000"/>
                </a:solidFill>
              </a:rPr>
              <a:t>a, b, and baa, are rejected</a:t>
            </a:r>
          </a:p>
          <a:p>
            <a:r>
              <a:rPr lang="en-GB" i="1" dirty="0"/>
              <a:t>(</a:t>
            </a:r>
            <a:r>
              <a:rPr lang="en-GB" i="1" dirty="0" err="1"/>
              <a:t>bc</a:t>
            </a:r>
            <a:r>
              <a:rPr lang="en-GB" i="1" dirty="0"/>
              <a:t>)*a</a:t>
            </a:r>
          </a:p>
          <a:p>
            <a:pPr lvl="1"/>
            <a:r>
              <a:rPr lang="en-GB" dirty="0"/>
              <a:t>a, </a:t>
            </a:r>
            <a:r>
              <a:rPr lang="en-GB" dirty="0" err="1"/>
              <a:t>bcaa</a:t>
            </a:r>
            <a:r>
              <a:rPr lang="en-GB" dirty="0"/>
              <a:t>, </a:t>
            </a:r>
            <a:r>
              <a:rPr lang="en-GB" dirty="0" err="1"/>
              <a:t>bca</a:t>
            </a:r>
            <a:r>
              <a:rPr lang="en-GB" dirty="0"/>
              <a:t>, </a:t>
            </a:r>
            <a:r>
              <a:rPr lang="en-GB" dirty="0" err="1"/>
              <a:t>bcbca</a:t>
            </a:r>
            <a:r>
              <a:rPr lang="en-GB" dirty="0"/>
              <a:t>, </a:t>
            </a:r>
            <a:r>
              <a:rPr lang="en-GB" dirty="0" err="1"/>
              <a:t>bcabca</a:t>
            </a:r>
            <a:r>
              <a:rPr lang="en-GB" dirty="0"/>
              <a:t>  </a:t>
            </a:r>
            <a:r>
              <a:rPr lang="en-GB" dirty="0" err="1">
                <a:solidFill>
                  <a:srgbClr val="FF0000"/>
                </a:solidFill>
              </a:rPr>
              <a:t>bcaa</a:t>
            </a:r>
            <a:r>
              <a:rPr lang="en-GB" dirty="0">
                <a:solidFill>
                  <a:srgbClr val="FF0000"/>
                </a:solidFill>
              </a:rPr>
              <a:t>, </a:t>
            </a:r>
            <a:r>
              <a:rPr lang="en-GB" dirty="0" err="1">
                <a:solidFill>
                  <a:srgbClr val="FF0000"/>
                </a:solidFill>
              </a:rPr>
              <a:t>bcabca</a:t>
            </a:r>
            <a:r>
              <a:rPr lang="en-GB" dirty="0">
                <a:solidFill>
                  <a:srgbClr val="FF0000"/>
                </a:solidFill>
              </a:rPr>
              <a:t> are rejected</a:t>
            </a:r>
          </a:p>
          <a:p>
            <a:r>
              <a:rPr lang="en-GB" i="1" dirty="0"/>
              <a:t>LL?D?D </a:t>
            </a:r>
            <a:r>
              <a:rPr lang="en-GB" dirty="0"/>
              <a:t>where L = {A…Z} D = {0 …9} </a:t>
            </a:r>
            <a:endParaRPr lang="en-GB" i="1" dirty="0"/>
          </a:p>
          <a:p>
            <a:pPr lvl="1"/>
            <a:r>
              <a:rPr lang="en-GB" dirty="0"/>
              <a:t>SO14, gu13, BH12, 1CH87, DT6, W1 </a:t>
            </a:r>
            <a:r>
              <a:rPr lang="en-GB" dirty="0">
                <a:solidFill>
                  <a:srgbClr val="FF0000"/>
                </a:solidFill>
              </a:rPr>
              <a:t>gu13, 1CH87 rejected</a:t>
            </a:r>
          </a:p>
          <a:p>
            <a:r>
              <a:rPr lang="en-GB" i="1" dirty="0"/>
              <a:t>0(0|1)*</a:t>
            </a:r>
          </a:p>
          <a:p>
            <a:pPr lvl="1"/>
            <a:r>
              <a:rPr lang="en-GB" dirty="0"/>
              <a:t>0, 00, 01, 000, 101, 001, 010  </a:t>
            </a:r>
            <a:r>
              <a:rPr lang="en-GB" dirty="0">
                <a:solidFill>
                  <a:srgbClr val="FF0000"/>
                </a:solidFill>
              </a:rPr>
              <a:t>101 is rejected</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18225381"/>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9</Template>
  <TotalTime>11915</TotalTime>
  <Words>1027</Words>
  <Application>Microsoft Office PowerPoint</Application>
  <PresentationFormat>On-screen Show (4:3)</PresentationFormat>
  <Paragraphs>178</Paragraphs>
  <Slides>26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Museo900-Regular</vt:lpstr>
      <vt:lpstr>Museo 900</vt:lpstr>
      <vt:lpstr>Museo 700</vt:lpstr>
      <vt:lpstr>Calibri</vt:lpstr>
      <vt:lpstr>Museo 500</vt:lpstr>
      <vt:lpstr>Museo 100</vt:lpstr>
      <vt:lpstr>Wingdings</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426</cp:revision>
  <cp:lastPrinted>2016-04-27T08:27:28Z</cp:lastPrinted>
  <dcterms:created xsi:type="dcterms:W3CDTF">2015-08-24T13:39:16Z</dcterms:created>
  <dcterms:modified xsi:type="dcterms:W3CDTF">2016-05-20T14:13:43Z</dcterms:modified>
</cp:coreProperties>
</file>