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72" r:id="rId6"/>
    <p:sldId id="265" r:id="rId7"/>
    <p:sldId id="274" r:id="rId8"/>
    <p:sldId id="275" r:id="rId9"/>
    <p:sldId id="269" r:id="rId10"/>
    <p:sldId id="261" r:id="rId11"/>
    <p:sldId id="280" r:id="rId12"/>
    <p:sldId id="263" r:id="rId13"/>
    <p:sldId id="264" r:id="rId14"/>
    <p:sldId id="28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96DA991-FA7C-4E50-8F3C-9E6D2D641B30}">
          <p14:sldIdLst>
            <p14:sldId id="256"/>
            <p14:sldId id="258"/>
            <p14:sldId id="259"/>
            <p14:sldId id="260"/>
            <p14:sldId id="272"/>
            <p14:sldId id="265"/>
            <p14:sldId id="274"/>
            <p14:sldId id="275"/>
            <p14:sldId id="269"/>
            <p14:sldId id="261"/>
            <p14:sldId id="280"/>
            <p14:sldId id="263"/>
            <p14:sldId id="264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ry Thorne" initials="HT" lastIdx="2" clrIdx="0">
    <p:extLst>
      <p:ext uri="{19B8F6BF-5375-455C-9EA6-DF929625EA0E}">
        <p15:presenceInfo xmlns:p15="http://schemas.microsoft.com/office/powerpoint/2012/main" userId="S-1-5-21-4189031945-167572740-421537734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B0849-CE0E-455C-B8F4-0FA882FE6690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40F1F-358E-45E5-97CA-EFA2D8A36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58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Show how 0+1 = 1, 1+1= s0, C1, 1+1+1 = s1 c1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940F1F-358E-45E5-97CA-EFA2D8A3629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515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C2ED-5C34-4EC3-8CDF-DC78B3EFCC9A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40444-1A79-45FE-82C6-F030BC70DAD1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576FC-AB4F-46A9-BF26-D8BDC6FAA9CA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972C5-1C6B-456D-A4FF-8B5FC2649F3E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609C-D85E-4EAA-ACBE-02F62E0B19E0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9E9B-4505-4EA5-B197-974EF9F62F6E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7A631-D8E3-4922-A521-55860808C769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83328-FC9C-47F5-AB3E-48BCD55F5C8A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E52EE-15F0-4DCC-9BD1-BC9E87E26C6C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3A1D14-B8C6-403C-B331-5407C9F4D070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0DF5-9092-480A-8E28-EEFD9BCA7D1C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60D7508-FEBF-43BA-9AA0-0CBFE35D42ED}" type="datetime1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9EF25-FB2B-4345-A321-938D8B1CF8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Half/Full Adders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75877E-DEE6-4984-AF8C-6C235AD680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Appendix Module 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61DE-FFAF-4172-82EB-866AA8458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CC717-2DDD-4AFD-AF9E-5CBCCF05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45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F46D-D0A4-48BD-8244-60462A9F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GB" dirty="0"/>
              <a:t>The Full Adder – Worksheet Activity (5m)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98921F-A615-4003-9168-E0A1C1A8E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003950"/>
              </p:ext>
            </p:extLst>
          </p:nvPr>
        </p:nvGraphicFramePr>
        <p:xfrm>
          <a:off x="5986369" y="2073170"/>
          <a:ext cx="4742689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533">
                  <a:extLst>
                    <a:ext uri="{9D8B030D-6E8A-4147-A177-3AD203B41FA5}">
                      <a16:colId xmlns:a16="http://schemas.microsoft.com/office/drawing/2014/main" val="821630732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2071919910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1340959531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3072725218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1610955954"/>
                    </a:ext>
                  </a:extLst>
                </a:gridCol>
              </a:tblGrid>
              <a:tr h="32322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INPUTS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OUTPUTS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4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C_IN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C_OUT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69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61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8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648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33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71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14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707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573991"/>
                  </a:ext>
                </a:extLst>
              </a:tr>
            </a:tbl>
          </a:graphicData>
        </a:graphic>
      </p:graphicFrame>
      <p:pic>
        <p:nvPicPr>
          <p:cNvPr id="2052" name="Picture 4" descr="Determining the truth table and simplifying logic expressions (full adder)  - Electrical Engineering Stack Exchange">
            <a:extLst>
              <a:ext uri="{FF2B5EF4-FFF2-40B4-BE49-F238E27FC236}">
                <a16:creationId xmlns:a16="http://schemas.microsoft.com/office/drawing/2014/main" id="{B0762E05-1C1A-46A1-9130-38A4D2194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95" y="2073170"/>
            <a:ext cx="5373328" cy="342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98836-4267-4B86-9650-AB8617093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3DC44-4966-407B-9CB7-560CECD3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67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F46D-D0A4-48BD-8244-60462A9F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GB" dirty="0"/>
              <a:t>The Full Adder - Activity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98921F-A615-4003-9168-E0A1C1A8E9AC}"/>
              </a:ext>
            </a:extLst>
          </p:cNvPr>
          <p:cNvGraphicFramePr>
            <a:graphicFrameLocks noGrp="1"/>
          </p:cNvGraphicFramePr>
          <p:nvPr/>
        </p:nvGraphicFramePr>
        <p:xfrm>
          <a:off x="5986369" y="2073170"/>
          <a:ext cx="4742689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5533">
                  <a:extLst>
                    <a:ext uri="{9D8B030D-6E8A-4147-A177-3AD203B41FA5}">
                      <a16:colId xmlns:a16="http://schemas.microsoft.com/office/drawing/2014/main" val="821630732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2071919910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1340959531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3072725218"/>
                    </a:ext>
                  </a:extLst>
                </a:gridCol>
                <a:gridCol w="951789">
                  <a:extLst>
                    <a:ext uri="{9D8B030D-6E8A-4147-A177-3AD203B41FA5}">
                      <a16:colId xmlns:a16="http://schemas.microsoft.com/office/drawing/2014/main" val="1610955954"/>
                    </a:ext>
                  </a:extLst>
                </a:gridCol>
              </a:tblGrid>
              <a:tr h="323220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INPUTS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OUTPUTS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48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C_IN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C_OUT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69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61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89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648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33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71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14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707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573991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98836-4267-4B86-9650-AB8617093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3DC44-4966-407B-9CB7-560CECD3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11</a:t>
            </a:fld>
            <a:endParaRPr lang="en-US" dirty="0"/>
          </a:p>
        </p:txBody>
      </p:sp>
      <p:pic>
        <p:nvPicPr>
          <p:cNvPr id="7" name="Picture 4" descr="Determining the truth table and simplifying logic expressions (full adder)  - Electrical Engineering Stack Exchange">
            <a:extLst>
              <a:ext uri="{FF2B5EF4-FFF2-40B4-BE49-F238E27FC236}">
                <a16:creationId xmlns:a16="http://schemas.microsoft.com/office/drawing/2014/main" id="{EB353DB8-0B3F-4ADA-84DC-9EC16193F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95" y="2073170"/>
            <a:ext cx="5373328" cy="3429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193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80E54-B3DD-4390-8D00-62738683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Complete “4 Bit” Ripple Adder</a:t>
            </a:r>
          </a:p>
        </p:txBody>
      </p:sp>
      <p:pic>
        <p:nvPicPr>
          <p:cNvPr id="3080" name="Picture 8" descr="논리회로] 덧셈기(binary adder)와 74LS83 : 네이버 블로그">
            <a:extLst>
              <a:ext uri="{FF2B5EF4-FFF2-40B4-BE49-F238E27FC236}">
                <a16:creationId xmlns:a16="http://schemas.microsoft.com/office/drawing/2014/main" id="{5AF5A144-E4C9-4209-9DF9-6DB3BD16F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499" y="1819275"/>
            <a:ext cx="7620000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63279FE-23BA-453D-8D52-A862E57AF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1286794"/>
              </p:ext>
            </p:extLst>
          </p:nvPr>
        </p:nvGraphicFramePr>
        <p:xfrm>
          <a:off x="313899" y="4448349"/>
          <a:ext cx="7292832" cy="2027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217">
                  <a:extLst>
                    <a:ext uri="{9D8B030D-6E8A-4147-A177-3AD203B41FA5}">
                      <a16:colId xmlns:a16="http://schemas.microsoft.com/office/drawing/2014/main" val="2308509170"/>
                    </a:ext>
                  </a:extLst>
                </a:gridCol>
                <a:gridCol w="348018">
                  <a:extLst>
                    <a:ext uri="{9D8B030D-6E8A-4147-A177-3AD203B41FA5}">
                      <a16:colId xmlns:a16="http://schemas.microsoft.com/office/drawing/2014/main" val="1787386810"/>
                    </a:ext>
                  </a:extLst>
                </a:gridCol>
                <a:gridCol w="1494430">
                  <a:extLst>
                    <a:ext uri="{9D8B030D-6E8A-4147-A177-3AD203B41FA5}">
                      <a16:colId xmlns:a16="http://schemas.microsoft.com/office/drawing/2014/main" val="4028585955"/>
                    </a:ext>
                  </a:extLst>
                </a:gridCol>
                <a:gridCol w="1549021">
                  <a:extLst>
                    <a:ext uri="{9D8B030D-6E8A-4147-A177-3AD203B41FA5}">
                      <a16:colId xmlns:a16="http://schemas.microsoft.com/office/drawing/2014/main" val="3873697243"/>
                    </a:ext>
                  </a:extLst>
                </a:gridCol>
                <a:gridCol w="1528549">
                  <a:extLst>
                    <a:ext uri="{9D8B030D-6E8A-4147-A177-3AD203B41FA5}">
                      <a16:colId xmlns:a16="http://schemas.microsoft.com/office/drawing/2014/main" val="234515533"/>
                    </a:ext>
                  </a:extLst>
                </a:gridCol>
                <a:gridCol w="1567597">
                  <a:extLst>
                    <a:ext uri="{9D8B030D-6E8A-4147-A177-3AD203B41FA5}">
                      <a16:colId xmlns:a16="http://schemas.microsoft.com/office/drawing/2014/main" val="885821574"/>
                    </a:ext>
                  </a:extLst>
                </a:gridCol>
              </a:tblGrid>
              <a:tr h="573392"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CARRY </a:t>
                      </a:r>
                      <a:endParaRPr lang="en-GB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52817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A  </a:t>
                      </a:r>
                      <a:r>
                        <a:rPr lang="en-GB" dirty="0"/>
                        <a:t>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372592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B</a:t>
                      </a:r>
                      <a:r>
                        <a:rPr lang="en-GB" dirty="0"/>
                        <a:t>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046454"/>
                  </a:ext>
                </a:extLst>
              </a:tr>
              <a:tr h="421018">
                <a:tc>
                  <a:txBody>
                    <a:bodyPr/>
                    <a:lstStyle/>
                    <a:p>
                      <a:r>
                        <a:rPr lang="en-GB" b="1" dirty="0"/>
                        <a:t>SUM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5652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9ED7C4D-9212-44A5-BC49-5090CD465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96453"/>
              </p:ext>
            </p:extLst>
          </p:nvPr>
        </p:nvGraphicFramePr>
        <p:xfrm>
          <a:off x="8215436" y="2071501"/>
          <a:ext cx="3589876" cy="372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132">
                  <a:extLst>
                    <a:ext uri="{9D8B030D-6E8A-4147-A177-3AD203B41FA5}">
                      <a16:colId xmlns:a16="http://schemas.microsoft.com/office/drawing/2014/main" val="821630732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val="2071919910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val="1340959531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val="3072725218"/>
                    </a:ext>
                  </a:extLst>
                </a:gridCol>
                <a:gridCol w="720436">
                  <a:extLst>
                    <a:ext uri="{9D8B030D-6E8A-4147-A177-3AD203B41FA5}">
                      <a16:colId xmlns:a16="http://schemas.microsoft.com/office/drawing/2014/main" val="1610955954"/>
                    </a:ext>
                  </a:extLst>
                </a:gridCol>
              </a:tblGrid>
              <a:tr h="337486">
                <a:tc gridSpan="3">
                  <a:txBody>
                    <a:bodyPr/>
                    <a:lstStyle/>
                    <a:p>
                      <a:pPr algn="ctr"/>
                      <a:r>
                        <a:rPr lang="en-GB" dirty="0"/>
                        <a:t>INPUTS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OUTPUTS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0548114"/>
                  </a:ext>
                </a:extLst>
              </a:tr>
              <a:tr h="430929"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C_IN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B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SUM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COUT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69725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361375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289672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7648137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335199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71661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14598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707460"/>
                  </a:ext>
                </a:extLst>
              </a:tr>
              <a:tr h="33748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1573991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55FB0E6-D777-4796-9334-646FBBD734B8}"/>
              </a:ext>
            </a:extLst>
          </p:cNvPr>
          <p:cNvCxnSpPr/>
          <p:nvPr/>
        </p:nvCxnSpPr>
        <p:spPr>
          <a:xfrm flipH="1">
            <a:off x="5554639" y="3234519"/>
            <a:ext cx="541361" cy="112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851CCD4-9137-4495-8129-98EBBF6C7DA4}"/>
              </a:ext>
            </a:extLst>
          </p:cNvPr>
          <p:cNvCxnSpPr/>
          <p:nvPr/>
        </p:nvCxnSpPr>
        <p:spPr>
          <a:xfrm flipH="1">
            <a:off x="3960315" y="3278463"/>
            <a:ext cx="541361" cy="112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6DA0C42-1CFC-46A7-9204-722C1FD721AD}"/>
              </a:ext>
            </a:extLst>
          </p:cNvPr>
          <p:cNvCxnSpPr/>
          <p:nvPr/>
        </p:nvCxnSpPr>
        <p:spPr>
          <a:xfrm flipH="1">
            <a:off x="2513463" y="3234519"/>
            <a:ext cx="541361" cy="112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CD98B65-75E0-4493-A3A5-F3C05ECF10A6}"/>
              </a:ext>
            </a:extLst>
          </p:cNvPr>
          <p:cNvCxnSpPr/>
          <p:nvPr/>
        </p:nvCxnSpPr>
        <p:spPr>
          <a:xfrm flipH="1">
            <a:off x="7368775" y="3234519"/>
            <a:ext cx="541361" cy="1125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EE2110C-9201-44D8-B340-98FE690802B8}"/>
              </a:ext>
            </a:extLst>
          </p:cNvPr>
          <p:cNvSpPr txBox="1"/>
          <p:nvPr/>
        </p:nvSpPr>
        <p:spPr>
          <a:xfrm>
            <a:off x="8426128" y="5878576"/>
            <a:ext cx="545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&lt;- Using Whiteboards Complete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B30BD-3C6A-4F40-A074-824B23DA1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28ED4D-CA24-452D-83F0-7C8BFE86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12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48C37-E211-40F6-BACD-49BB91EB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 /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C8CE0-0FA3-4C56-B8C6-F6954370C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How many Full or Half Adders (Maybe a combination?) are needed to work on a FOUR bit wide addition? And Why?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From Memory, draw the </a:t>
            </a:r>
            <a:r>
              <a:rPr lang="en-GB" b="1" dirty="0"/>
              <a:t>HALF ADDER </a:t>
            </a:r>
            <a:r>
              <a:rPr lang="en-GB" dirty="0"/>
              <a:t>Logic Circuit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8BC5B-D7BF-4C08-938D-4AB17F09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73963-79A3-4AB9-8679-03ECDA69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79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48C37-E211-40F6-BACD-49BB91EBD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Plenary /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C8CE0-0FA3-4C56-B8C6-F6954370C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How many Full or Half Adders (Maybe a combination?) are needed to work on a </a:t>
            </a:r>
            <a:r>
              <a:rPr lang="en-GB" b="1" dirty="0"/>
              <a:t>FOUR</a:t>
            </a:r>
            <a:r>
              <a:rPr lang="en-GB" dirty="0"/>
              <a:t> bit wide addition? And Why?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From Memory, draw the </a:t>
            </a:r>
            <a:r>
              <a:rPr lang="en-GB" b="1" dirty="0"/>
              <a:t>HALF ADDER </a:t>
            </a:r>
            <a:r>
              <a:rPr lang="en-GB" dirty="0"/>
              <a:t>Logic Circuit: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HOMEWORK</a:t>
            </a:r>
          </a:p>
          <a:p>
            <a:pPr marL="0" indent="0">
              <a:buNone/>
            </a:pPr>
            <a:r>
              <a:rPr lang="en-GB" dirty="0" err="1"/>
              <a:t>WorkSheets</a:t>
            </a:r>
            <a:r>
              <a:rPr lang="en-GB" dirty="0"/>
              <a:t> from the Appendix B Adders Section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8BC5B-D7BF-4C08-938D-4AB17F09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73963-79A3-4AB9-8679-03ECDA691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14</a:t>
            </a:fld>
            <a:endParaRPr lang="en-US" dirty="0"/>
          </a:p>
        </p:txBody>
      </p:sp>
      <p:pic>
        <p:nvPicPr>
          <p:cNvPr id="7" name="Picture 6" descr="Half Adder : Circuit Diagram,Truth Table, Equation &amp; Applications">
            <a:extLst>
              <a:ext uri="{FF2B5EF4-FFF2-40B4-BE49-F238E27FC236}">
                <a16:creationId xmlns:a16="http://schemas.microsoft.com/office/drawing/2014/main" id="{815E51F2-FFE1-4B52-B179-BFEB1F9DF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6480" y="4056018"/>
            <a:ext cx="2819611" cy="176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4 bit adder">
            <a:extLst>
              <a:ext uri="{FF2B5EF4-FFF2-40B4-BE49-F238E27FC236}">
                <a16:creationId xmlns:a16="http://schemas.microsoft.com/office/drawing/2014/main" id="{24779435-4549-46BF-A721-0255D7ECAC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63"/>
          <a:stretch/>
        </p:blipFill>
        <p:spPr bwMode="auto">
          <a:xfrm>
            <a:off x="3970427" y="2067356"/>
            <a:ext cx="4102419" cy="176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948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64BB5-DC54-44F3-9408-D47638BB9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Addition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AB0BA-F48B-459C-A6F2-4C12233EC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 Simple Rules of Binary Addition over 1 or 2 Bits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5A592-D7D6-45C4-AE19-CB6950A42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5A741-6170-4B46-A591-B7AD3FC31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617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E2A1-6405-40A6-81F1-6092B827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Addition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BE820-B188-412D-A1D8-9E7F76931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If All 0 then </a:t>
            </a:r>
            <a:r>
              <a:rPr lang="en-GB" b="1" dirty="0"/>
              <a:t>Sum</a:t>
            </a:r>
            <a:r>
              <a:rPr lang="en-GB" dirty="0"/>
              <a:t> is 0, </a:t>
            </a:r>
            <a:r>
              <a:rPr lang="en-GB" b="1" dirty="0"/>
              <a:t>Next Carry </a:t>
            </a:r>
            <a:r>
              <a:rPr lang="en-GB" dirty="0"/>
              <a:t>is 0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ONE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1, </a:t>
            </a:r>
            <a:r>
              <a:rPr lang="en-GB" b="1" dirty="0"/>
              <a:t>Next</a:t>
            </a:r>
            <a:r>
              <a:rPr lang="en-GB" dirty="0"/>
              <a:t> </a:t>
            </a:r>
            <a:r>
              <a:rPr lang="en-GB" b="1" dirty="0"/>
              <a:t>Carry</a:t>
            </a:r>
            <a:r>
              <a:rPr lang="en-GB" dirty="0"/>
              <a:t> is 0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TWO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0, </a:t>
            </a:r>
            <a:r>
              <a:rPr lang="en-GB" b="1" dirty="0"/>
              <a:t>Next Carry </a:t>
            </a:r>
            <a:r>
              <a:rPr lang="en-GB" dirty="0"/>
              <a:t>is 1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THREE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1, </a:t>
            </a:r>
            <a:r>
              <a:rPr lang="en-GB" b="1" dirty="0"/>
              <a:t>Next Carry </a:t>
            </a:r>
            <a:r>
              <a:rPr lang="en-GB" dirty="0"/>
              <a:t>is 1</a:t>
            </a:r>
          </a:p>
          <a:p>
            <a:pPr marL="0" indent="0">
              <a:buNone/>
            </a:pPr>
            <a:r>
              <a:rPr lang="en-GB" b="1" dirty="0"/>
              <a:t>Worked Example: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C51487-57B8-4E4E-A0B6-8F8D2745F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33568"/>
              </p:ext>
            </p:extLst>
          </p:nvPr>
        </p:nvGraphicFramePr>
        <p:xfrm>
          <a:off x="1318768" y="4041986"/>
          <a:ext cx="6575552" cy="2066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176">
                  <a:extLst>
                    <a:ext uri="{9D8B030D-6E8A-4147-A177-3AD203B41FA5}">
                      <a16:colId xmlns:a16="http://schemas.microsoft.com/office/drawing/2014/main" val="2308509170"/>
                    </a:ext>
                  </a:extLst>
                </a:gridCol>
                <a:gridCol w="1060704">
                  <a:extLst>
                    <a:ext uri="{9D8B030D-6E8A-4147-A177-3AD203B41FA5}">
                      <a16:colId xmlns:a16="http://schemas.microsoft.com/office/drawing/2014/main" val="1787386810"/>
                    </a:ext>
                  </a:extLst>
                </a:gridCol>
                <a:gridCol w="1060704">
                  <a:extLst>
                    <a:ext uri="{9D8B030D-6E8A-4147-A177-3AD203B41FA5}">
                      <a16:colId xmlns:a16="http://schemas.microsoft.com/office/drawing/2014/main" val="4028585955"/>
                    </a:ext>
                  </a:extLst>
                </a:gridCol>
                <a:gridCol w="1200912">
                  <a:extLst>
                    <a:ext uri="{9D8B030D-6E8A-4147-A177-3AD203B41FA5}">
                      <a16:colId xmlns:a16="http://schemas.microsoft.com/office/drawing/2014/main" val="3873697243"/>
                    </a:ext>
                  </a:extLst>
                </a:gridCol>
                <a:gridCol w="1225296">
                  <a:extLst>
                    <a:ext uri="{9D8B030D-6E8A-4147-A177-3AD203B41FA5}">
                      <a16:colId xmlns:a16="http://schemas.microsoft.com/office/drawing/2014/main" val="234515533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885821574"/>
                    </a:ext>
                  </a:extLst>
                </a:gridCol>
              </a:tblGrid>
              <a:tr h="5165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CARRY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52817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372592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046454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SUM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5652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B238953-AD48-49C4-A93B-6EDBCBAC7785}"/>
              </a:ext>
            </a:extLst>
          </p:cNvPr>
          <p:cNvSpPr txBox="1"/>
          <p:nvPr/>
        </p:nvSpPr>
        <p:spPr>
          <a:xfrm>
            <a:off x="7988491" y="3303726"/>
            <a:ext cx="30229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TASK (2mins): Create Revision</a:t>
            </a:r>
          </a:p>
          <a:p>
            <a:pPr algn="ctr"/>
            <a:r>
              <a:rPr lang="en-GB" b="1" dirty="0"/>
              <a:t>Flash Card of the rules!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DAE7FE-1786-486F-8951-7A02EF424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4609A-D4B5-4DA2-8E4F-1B5161365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401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E2A1-6405-40A6-81F1-6092B827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Binary Addition Rules Recap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BE820-B188-412D-A1D8-9E7F76931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If All 0 then </a:t>
            </a:r>
            <a:r>
              <a:rPr lang="en-GB" b="1" dirty="0"/>
              <a:t>Sum</a:t>
            </a:r>
            <a:r>
              <a:rPr lang="en-GB" dirty="0"/>
              <a:t> is 0, </a:t>
            </a:r>
            <a:r>
              <a:rPr lang="en-GB" b="1" dirty="0"/>
              <a:t>Next Carry </a:t>
            </a:r>
            <a:r>
              <a:rPr lang="en-GB" dirty="0"/>
              <a:t>is 0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ONE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1, </a:t>
            </a:r>
            <a:r>
              <a:rPr lang="en-GB" b="1" dirty="0"/>
              <a:t>Next</a:t>
            </a:r>
            <a:r>
              <a:rPr lang="en-GB" dirty="0"/>
              <a:t> </a:t>
            </a:r>
            <a:r>
              <a:rPr lang="en-GB" b="1" dirty="0"/>
              <a:t>Carry</a:t>
            </a:r>
            <a:r>
              <a:rPr lang="en-GB" dirty="0"/>
              <a:t> is 0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TWO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0, </a:t>
            </a:r>
            <a:r>
              <a:rPr lang="en-GB" b="1" dirty="0"/>
              <a:t>Next Carry </a:t>
            </a:r>
            <a:r>
              <a:rPr lang="en-GB" dirty="0"/>
              <a:t>is 1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If there’s </a:t>
            </a:r>
            <a:r>
              <a:rPr lang="en-GB" b="1" dirty="0"/>
              <a:t>THREE</a:t>
            </a:r>
            <a:r>
              <a:rPr lang="en-GB" dirty="0"/>
              <a:t> ‘1’ then </a:t>
            </a:r>
            <a:r>
              <a:rPr lang="en-GB" b="1" dirty="0"/>
              <a:t>Sum</a:t>
            </a:r>
            <a:r>
              <a:rPr lang="en-GB" dirty="0"/>
              <a:t> is 1, </a:t>
            </a:r>
            <a:r>
              <a:rPr lang="en-GB" b="1" dirty="0"/>
              <a:t>Next Carry </a:t>
            </a:r>
            <a:r>
              <a:rPr lang="en-GB" dirty="0"/>
              <a:t>is 1</a:t>
            </a:r>
          </a:p>
          <a:p>
            <a:pPr marL="0" indent="0">
              <a:buNone/>
            </a:pPr>
            <a:r>
              <a:rPr lang="en-GB" b="1" dirty="0"/>
              <a:t>Worked Example: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DC51487-57B8-4E4E-A0B6-8F8D2745F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06915"/>
              </p:ext>
            </p:extLst>
          </p:nvPr>
        </p:nvGraphicFramePr>
        <p:xfrm>
          <a:off x="1318768" y="4041986"/>
          <a:ext cx="6575552" cy="2066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2308509170"/>
                    </a:ext>
                  </a:extLst>
                </a:gridCol>
                <a:gridCol w="944880">
                  <a:extLst>
                    <a:ext uri="{9D8B030D-6E8A-4147-A177-3AD203B41FA5}">
                      <a16:colId xmlns:a16="http://schemas.microsoft.com/office/drawing/2014/main" val="1787386810"/>
                    </a:ext>
                  </a:extLst>
                </a:gridCol>
                <a:gridCol w="1060704">
                  <a:extLst>
                    <a:ext uri="{9D8B030D-6E8A-4147-A177-3AD203B41FA5}">
                      <a16:colId xmlns:a16="http://schemas.microsoft.com/office/drawing/2014/main" val="4028585955"/>
                    </a:ext>
                  </a:extLst>
                </a:gridCol>
                <a:gridCol w="1200912">
                  <a:extLst>
                    <a:ext uri="{9D8B030D-6E8A-4147-A177-3AD203B41FA5}">
                      <a16:colId xmlns:a16="http://schemas.microsoft.com/office/drawing/2014/main" val="3873697243"/>
                    </a:ext>
                  </a:extLst>
                </a:gridCol>
                <a:gridCol w="1225296">
                  <a:extLst>
                    <a:ext uri="{9D8B030D-6E8A-4147-A177-3AD203B41FA5}">
                      <a16:colId xmlns:a16="http://schemas.microsoft.com/office/drawing/2014/main" val="234515533"/>
                    </a:ext>
                  </a:extLst>
                </a:gridCol>
                <a:gridCol w="1127760">
                  <a:extLst>
                    <a:ext uri="{9D8B030D-6E8A-4147-A177-3AD203B41FA5}">
                      <a16:colId xmlns:a16="http://schemas.microsoft.com/office/drawing/2014/main" val="885821574"/>
                    </a:ext>
                  </a:extLst>
                </a:gridCol>
              </a:tblGrid>
              <a:tr h="516552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CARRY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-- /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252817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A</a:t>
                      </a:r>
                      <a:r>
                        <a:rPr lang="en-GB" dirty="0"/>
                        <a:t>     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3372592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B    </a:t>
                      </a:r>
                      <a:r>
                        <a:rPr lang="en-GB" dirty="0"/>
                        <a:t>     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046454"/>
                  </a:ext>
                </a:extLst>
              </a:tr>
              <a:tr h="516552">
                <a:tc>
                  <a:txBody>
                    <a:bodyPr/>
                    <a:lstStyle/>
                    <a:p>
                      <a:r>
                        <a:rPr lang="en-GB" b="1" dirty="0"/>
                        <a:t>SUM   </a:t>
                      </a:r>
                      <a:r>
                        <a:rPr lang="en-GB" b="0" dirty="0"/>
                        <a:t> 1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756528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4DF4860-82CE-465A-BE03-6AAC6BD96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DB98EE-779C-4265-809B-82DEFF2B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50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1E2A1-6405-40A6-81F1-6092B827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Half Adder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E3597C-32AC-4D78-8F30-C91732E40F41}"/>
              </a:ext>
            </a:extLst>
          </p:cNvPr>
          <p:cNvSpPr txBox="1"/>
          <p:nvPr/>
        </p:nvSpPr>
        <p:spPr>
          <a:xfrm>
            <a:off x="5695406" y="1822269"/>
            <a:ext cx="4739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Ignoring the Carry, </a:t>
            </a:r>
          </a:p>
          <a:p>
            <a:r>
              <a:rPr lang="en-GB" dirty="0"/>
              <a:t>what sort of Logic Gate gives the “SUM” output?</a:t>
            </a:r>
          </a:p>
        </p:txBody>
      </p:sp>
      <p:pic>
        <p:nvPicPr>
          <p:cNvPr id="10242" name="Picture 2" descr="File:Xor-gate-en.svg - Wikimedia Commons">
            <a:extLst>
              <a:ext uri="{FF2B5EF4-FFF2-40B4-BE49-F238E27FC236}">
                <a16:creationId xmlns:a16="http://schemas.microsoft.com/office/drawing/2014/main" id="{17F89C0A-56BE-4A9B-92FF-FDCE421EC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950" y="2609714"/>
            <a:ext cx="3562350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68D2424-4965-45B3-955C-EB438E727805}"/>
              </a:ext>
            </a:extLst>
          </p:cNvPr>
          <p:cNvSpPr txBox="1"/>
          <p:nvPr/>
        </p:nvSpPr>
        <p:spPr>
          <a:xfrm>
            <a:off x="5695406" y="4066235"/>
            <a:ext cx="4835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What sort of Logic Gate gives the “Carry” output?</a:t>
            </a:r>
          </a:p>
        </p:txBody>
      </p:sp>
      <p:pic>
        <p:nvPicPr>
          <p:cNvPr id="10244" name="Picture 4" descr="AND Gate using Transistor">
            <a:extLst>
              <a:ext uri="{FF2B5EF4-FFF2-40B4-BE49-F238E27FC236}">
                <a16:creationId xmlns:a16="http://schemas.microsoft.com/office/drawing/2014/main" id="{2604DDF2-5C3E-43B9-9F0C-C76E6D84C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630" y="4435567"/>
            <a:ext cx="3087324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alf Adder - Javatpoint">
            <a:extLst>
              <a:ext uri="{FF2B5EF4-FFF2-40B4-BE49-F238E27FC236}">
                <a16:creationId xmlns:a16="http://schemas.microsoft.com/office/drawing/2014/main" id="{432C410D-A985-4B3A-ABA4-8FA233A1C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3" y="2468600"/>
            <a:ext cx="4360116" cy="231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E7DE396-BF59-4171-A4F7-32D15593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38F41CA-E0A3-4787-8DFF-DC6B1722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20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86FE-E311-47D2-B023-F10502BCD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Whiteboards!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E47D7-5080-413F-9698-05EB4A3B8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50093"/>
          </a:xfrm>
        </p:spPr>
        <p:txBody>
          <a:bodyPr/>
          <a:lstStyle/>
          <a:p>
            <a:r>
              <a:rPr lang="en-GB" dirty="0"/>
              <a:t>Draw the complete logic circuit and then write out the Boolean Equations for the HALF ADDER. The truth table for the HALF ADDER is shown below: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FD9F0F-3530-4B31-9F9B-992F54A68D2D}"/>
              </a:ext>
            </a:extLst>
          </p:cNvPr>
          <p:cNvSpPr txBox="1">
            <a:spLocks/>
          </p:cNvSpPr>
          <p:nvPr/>
        </p:nvSpPr>
        <p:spPr>
          <a:xfrm>
            <a:off x="1097280" y="5042519"/>
            <a:ext cx="10058400" cy="95009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HINT:</a:t>
            </a:r>
          </a:p>
        </p:txBody>
      </p:sp>
      <p:pic>
        <p:nvPicPr>
          <p:cNvPr id="4098" name="Picture 2" descr="PDF] LogicPad: a pen-based application for visualization and verification  of boolean algebra | Semantic Scholar">
            <a:extLst>
              <a:ext uri="{FF2B5EF4-FFF2-40B4-BE49-F238E27FC236}">
                <a16:creationId xmlns:a16="http://schemas.microsoft.com/office/drawing/2014/main" id="{F70753B8-494C-4582-B8EF-285D941464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1" b="4588"/>
          <a:stretch/>
        </p:blipFill>
        <p:spPr bwMode="auto">
          <a:xfrm>
            <a:off x="2131407" y="4963887"/>
            <a:ext cx="3470184" cy="129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E03B269-46F1-45B6-97A6-E7E64CB97737}"/>
              </a:ext>
            </a:extLst>
          </p:cNvPr>
          <p:cNvSpPr txBox="1"/>
          <p:nvPr/>
        </p:nvSpPr>
        <p:spPr>
          <a:xfrm>
            <a:off x="8377036" y="4769766"/>
            <a:ext cx="118173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S = ?</a:t>
            </a:r>
          </a:p>
          <a:p>
            <a:r>
              <a:rPr lang="en-GB" sz="4000" dirty="0"/>
              <a:t>C = ?</a:t>
            </a:r>
          </a:p>
        </p:txBody>
      </p:sp>
      <p:pic>
        <p:nvPicPr>
          <p:cNvPr id="9" name="Picture 6" descr="Half Adder : Circuit Diagram,Truth Table, Equation &amp; Applications">
            <a:extLst>
              <a:ext uri="{FF2B5EF4-FFF2-40B4-BE49-F238E27FC236}">
                <a16:creationId xmlns:a16="http://schemas.microsoft.com/office/drawing/2014/main" id="{3D046235-B278-457A-8768-8C57BC0BA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950" y="2495948"/>
            <a:ext cx="3679907" cy="229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445990B-F31C-4E77-99E5-D9B4FEC737F3}"/>
              </a:ext>
            </a:extLst>
          </p:cNvPr>
          <p:cNvSpPr/>
          <p:nvPr/>
        </p:nvSpPr>
        <p:spPr>
          <a:xfrm>
            <a:off x="7870371" y="2709786"/>
            <a:ext cx="2031275" cy="19954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00" name="Picture 4" descr="Half Adder - Javatpoint">
            <a:extLst>
              <a:ext uri="{FF2B5EF4-FFF2-40B4-BE49-F238E27FC236}">
                <a16:creationId xmlns:a16="http://schemas.microsoft.com/office/drawing/2014/main" id="{64BEB8D5-116E-4E5C-BFB3-F9D77F8CD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872" y="2566376"/>
            <a:ext cx="4360116" cy="231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7D768-37A7-401A-9619-69DE8F0CA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7BD8C17-358D-43AB-8464-A6369D16E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5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86FE-E311-47D2-B023-F10502BCD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Whiteboards!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E47D7-5080-413F-9698-05EB4A3B8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50093"/>
          </a:xfrm>
        </p:spPr>
        <p:txBody>
          <a:bodyPr/>
          <a:lstStyle/>
          <a:p>
            <a:r>
              <a:rPr lang="en-GB" dirty="0"/>
              <a:t>Draw the complete logic circuit and then write out the Boolean Equations for the HALF ADDER. The truth table for the HALF ADDER is shown below: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03B269-46F1-45B6-97A6-E7E64CB97737}"/>
              </a:ext>
            </a:extLst>
          </p:cNvPr>
          <p:cNvSpPr txBox="1"/>
          <p:nvPr/>
        </p:nvSpPr>
        <p:spPr>
          <a:xfrm>
            <a:off x="8377036" y="4769766"/>
            <a:ext cx="22220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S = A ⊕ B</a:t>
            </a:r>
          </a:p>
          <a:p>
            <a:r>
              <a:rPr lang="en-GB" sz="4000" dirty="0"/>
              <a:t>C = A ● B</a:t>
            </a:r>
          </a:p>
        </p:txBody>
      </p:sp>
      <p:pic>
        <p:nvPicPr>
          <p:cNvPr id="9" name="Picture 6" descr="Half Adder : Circuit Diagram,Truth Table, Equation &amp; Applications">
            <a:extLst>
              <a:ext uri="{FF2B5EF4-FFF2-40B4-BE49-F238E27FC236}">
                <a16:creationId xmlns:a16="http://schemas.microsoft.com/office/drawing/2014/main" id="{3D046235-B278-457A-8768-8C57BC0BA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950" y="2495948"/>
            <a:ext cx="3679907" cy="229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alf Adder - Javatpoint">
            <a:extLst>
              <a:ext uri="{FF2B5EF4-FFF2-40B4-BE49-F238E27FC236}">
                <a16:creationId xmlns:a16="http://schemas.microsoft.com/office/drawing/2014/main" id="{64BEB8D5-116E-4E5C-BFB3-F9D77F8CD8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872" y="2566376"/>
            <a:ext cx="4360116" cy="231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PDF] LogicPad: a pen-based application for visualization and verification  of boolean algebra | Semantic Scholar">
            <a:extLst>
              <a:ext uri="{FF2B5EF4-FFF2-40B4-BE49-F238E27FC236}">
                <a16:creationId xmlns:a16="http://schemas.microsoft.com/office/drawing/2014/main" id="{E80247A0-8BAD-4E35-A4D5-0105CF9C2C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1" b="4588"/>
          <a:stretch/>
        </p:blipFill>
        <p:spPr bwMode="auto">
          <a:xfrm>
            <a:off x="2131407" y="4963887"/>
            <a:ext cx="3470184" cy="1299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764A6-21AF-436B-80BF-107836D54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995CF-2590-444F-9F65-A4A57974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992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8DE67-57AF-4F6A-A944-34696DF83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Half Adder – Flash Card</a:t>
            </a:r>
          </a:p>
        </p:txBody>
      </p:sp>
      <p:pic>
        <p:nvPicPr>
          <p:cNvPr id="4" name="Picture 8" descr="Realization of Half Adder, Full Adder - Free Electrical Notebook - Theory  and Practical">
            <a:extLst>
              <a:ext uri="{FF2B5EF4-FFF2-40B4-BE49-F238E27FC236}">
                <a16:creationId xmlns:a16="http://schemas.microsoft.com/office/drawing/2014/main" id="{99918F5E-E647-4767-A4E5-8A399C571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0975" y="4384275"/>
            <a:ext cx="3848574" cy="1741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B69FFE-4519-4491-A4E9-9228918B02A0}"/>
              </a:ext>
            </a:extLst>
          </p:cNvPr>
          <p:cNvSpPr txBox="1"/>
          <p:nvPr/>
        </p:nvSpPr>
        <p:spPr>
          <a:xfrm>
            <a:off x="7483375" y="4432961"/>
            <a:ext cx="222208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S = A ⊕ B</a:t>
            </a:r>
          </a:p>
          <a:p>
            <a:r>
              <a:rPr lang="en-GB" sz="4000" dirty="0"/>
              <a:t>C = A ● B</a:t>
            </a:r>
          </a:p>
        </p:txBody>
      </p:sp>
      <p:pic>
        <p:nvPicPr>
          <p:cNvPr id="6" name="Picture 6" descr="Half Adder : Circuit Diagram,Truth Table, Equation &amp; Applications">
            <a:extLst>
              <a:ext uri="{FF2B5EF4-FFF2-40B4-BE49-F238E27FC236}">
                <a16:creationId xmlns:a16="http://schemas.microsoft.com/office/drawing/2014/main" id="{FE008CA9-6D4A-4234-A587-8F633A5F0B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464" y="1891528"/>
            <a:ext cx="3679907" cy="2299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alf Adder - Javatpoint">
            <a:extLst>
              <a:ext uri="{FF2B5EF4-FFF2-40B4-BE49-F238E27FC236}">
                <a16:creationId xmlns:a16="http://schemas.microsoft.com/office/drawing/2014/main" id="{C6B1FCDB-0EA0-40F7-BEA5-CDAF312D1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889" y="1954520"/>
            <a:ext cx="4360116" cy="231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FCA2D4-B85D-4C5C-B84F-F56279E25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5E6DC8-7CFE-44EB-AF7D-15C229213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985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341D1-4ADC-4015-AB9B-A159FD55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Full Adder</a:t>
            </a:r>
          </a:p>
        </p:txBody>
      </p:sp>
      <p:pic>
        <p:nvPicPr>
          <p:cNvPr id="8202" name="Picture 10" descr="What is a full adder circuit? - Quora">
            <a:extLst>
              <a:ext uri="{FF2B5EF4-FFF2-40B4-BE49-F238E27FC236}">
                <a16:creationId xmlns:a16="http://schemas.microsoft.com/office/drawing/2014/main" id="{F4016688-0014-4C7E-A921-49FB721F52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566" y="3575262"/>
            <a:ext cx="5104512" cy="145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EE021A-3630-4BDF-8786-298CCD0E36DD}"/>
              </a:ext>
            </a:extLst>
          </p:cNvPr>
          <p:cNvSpPr txBox="1"/>
          <p:nvPr/>
        </p:nvSpPr>
        <p:spPr>
          <a:xfrm>
            <a:off x="1365068" y="2188029"/>
            <a:ext cx="9270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Like we showed in the worked example, we need to be “aware” of the carry from the last adder…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8094E7-A7AF-4400-8431-2AF22D87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 Thorne, comp sci, Warminster School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2144E-08EB-40C1-A40F-068624B6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9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E93724-7E82-4C63-8DD8-E441C8986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633" y="2900209"/>
            <a:ext cx="4592345" cy="298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3876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765</Words>
  <Application>Microsoft Office PowerPoint</Application>
  <PresentationFormat>Widescreen</PresentationFormat>
  <Paragraphs>278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Retrospect</vt:lpstr>
      <vt:lpstr>Half/Full Adders</vt:lpstr>
      <vt:lpstr>Binary Addition Recap</vt:lpstr>
      <vt:lpstr>Binary Addition Recap</vt:lpstr>
      <vt:lpstr>Binary Addition Rules Recap </vt:lpstr>
      <vt:lpstr>The Half Adder </vt:lpstr>
      <vt:lpstr>Whiteboards!</vt:lpstr>
      <vt:lpstr>Whiteboards!</vt:lpstr>
      <vt:lpstr>A Half Adder – Flash Card</vt:lpstr>
      <vt:lpstr>The Full Adder</vt:lpstr>
      <vt:lpstr>The Full Adder – Worksheet Activity (5m)</vt:lpstr>
      <vt:lpstr>The Full Adder - Activity</vt:lpstr>
      <vt:lpstr>A Complete “4 Bit” Ripple Adder</vt:lpstr>
      <vt:lpstr>Plenary / Quiz</vt:lpstr>
      <vt:lpstr>Plenary / Quiz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Half/Full Adder</dc:title>
  <dc:creator>Harry Thorne</dc:creator>
  <cp:lastModifiedBy>Harry Thorne</cp:lastModifiedBy>
  <cp:revision>34</cp:revision>
  <dcterms:created xsi:type="dcterms:W3CDTF">2023-04-26T10:21:12Z</dcterms:created>
  <dcterms:modified xsi:type="dcterms:W3CDTF">2023-11-14T09:21:45Z</dcterms:modified>
</cp:coreProperties>
</file>