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Museo300-Regular" panose="02000000000000000000" pitchFamily="2" charset="0"/>
      <p:regular r:id="rId16"/>
    </p:embeddedFont>
    <p:embeddedFont>
      <p:font typeface="Museo900-Regular" panose="02000000000000000000" pitchFamily="2" charset="0"/>
      <p:bold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guide id="6" orient="horz" pos="12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FF83"/>
    <a:srgbClr val="00682B"/>
    <a:srgbClr val="D90B8C"/>
    <a:srgbClr val="F9D3E1"/>
    <a:srgbClr val="D90B28"/>
    <a:srgbClr val="E3DEFF"/>
    <a:srgbClr val="420B72"/>
    <a:srgbClr val="E0FF81"/>
    <a:srgbClr val="F4E181"/>
    <a:srgbClr val="047D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snapToObjects="1" showGuides="1">
      <p:cViewPr>
        <p:scale>
          <a:sx n="100" d="100"/>
          <a:sy n="100" d="100"/>
        </p:scale>
        <p:origin x="1812" y="234"/>
      </p:cViewPr>
      <p:guideLst>
        <p:guide orient="horz" pos="1245"/>
        <p:guide orient="horz" pos="3232"/>
        <p:guide orient="horz" pos="1912"/>
        <p:guide pos="5380"/>
        <p:guide pos="2959"/>
        <p:guide orient="horz" pos="121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13/10/2017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Unit 5.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3"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6" name="Text Placeholder 19"/>
          <p:cNvSpPr>
            <a:spLocks noGrp="1"/>
          </p:cNvSpPr>
          <p:nvPr>
            <p:ph type="body" sz="quarter" idx="11"/>
          </p:nvPr>
        </p:nvSpPr>
        <p:spPr>
          <a:xfrm>
            <a:off x="1803400" y="1798632"/>
            <a:ext cx="5765800" cy="2201863"/>
          </a:xfrm>
          <a:prstGeom prst="rect">
            <a:avLst/>
          </a:prstGeom>
        </p:spPr>
        <p:txBody>
          <a:bodyPr vert="horz" lIns="0"/>
          <a:lstStyle>
            <a:lvl1pPr marL="0" indent="0">
              <a:lnSpc>
                <a:spcPts val="4000"/>
              </a:lnSpc>
              <a:spcBef>
                <a:spcPts val="0"/>
              </a:spcBef>
              <a:spcAft>
                <a:spcPts val="1000"/>
              </a:spcAft>
              <a:buNone/>
              <a:defRPr sz="4000" b="0" i="0" kern="0" spc="-60">
                <a:solidFill>
                  <a:schemeClr val="bg1"/>
                </a:solidFill>
                <a:latin typeface="Museo900-Regular"/>
                <a:cs typeface="Museo900-Regular"/>
              </a:defRPr>
            </a:lvl1pPr>
            <a:lvl2pPr marL="0" indent="0">
              <a:lnSpc>
                <a:spcPts val="2000"/>
              </a:lnSpc>
              <a:spcBef>
                <a:spcPts val="500"/>
              </a:spcBef>
              <a:buNone/>
              <a:defRPr sz="2500" b="0" i="0">
                <a:solidFill>
                  <a:schemeClr val="bg1"/>
                </a:solidFill>
                <a:latin typeface="Museo300-Regular"/>
                <a:cs typeface="Museo300-Regular"/>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2" name="Picture 1" descr="Arrow Unit 5.ai"/>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306800" y="4248000"/>
            <a:ext cx="685800" cy="685800"/>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00682B"/>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66002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60018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E6FF83"/>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2" name="Picture 11" descr="Unit 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682B"/>
                </a:solidFill>
                <a:latin typeface="Arial"/>
                <a:cs typeface="Arial"/>
              </a:defRPr>
            </a:lvl2pPr>
            <a:lvl3pPr marL="723900" indent="-279400">
              <a:lnSpc>
                <a:spcPct val="100000"/>
              </a:lnSpc>
              <a:buFont typeface="Arial"/>
              <a:buChar char="•"/>
              <a:defRPr lang="en-US" sz="2000" kern="1200" baseline="0" dirty="0" smtClean="0">
                <a:solidFill>
                  <a:srgbClr val="E6FF8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Creating a financial model</a:t>
            </a:r>
          </a:p>
          <a:p>
            <a:pPr>
              <a:spcBef>
                <a:spcPts val="288"/>
              </a:spcBef>
            </a:pPr>
            <a:r>
              <a:rPr lang="en-US" sz="1200" b="0" dirty="0">
                <a:solidFill>
                  <a:srgbClr val="FFFFFF"/>
                </a:solidFill>
                <a:effectLst>
                  <a:glow rad="228600">
                    <a:schemeClr val="tx1">
                      <a:alpha val="40000"/>
                    </a:schemeClr>
                  </a:glow>
                </a:effectLst>
                <a:latin typeface="Arial"/>
                <a:cs typeface="Arial"/>
              </a:rPr>
              <a:t>Spreadsheet modelling</a:t>
            </a:r>
          </a:p>
        </p:txBody>
      </p:sp>
      <p:pic>
        <p:nvPicPr>
          <p:cNvPr id="9" name="Picture 8" descr="Logo Unit 5.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descr="Unit 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682B"/>
                </a:solidFill>
                <a:latin typeface="Arial"/>
                <a:cs typeface="Arial"/>
              </a:defRPr>
            </a:lvl2pPr>
            <a:lvl3pPr marL="723900" indent="-279400">
              <a:lnSpc>
                <a:spcPct val="100000"/>
              </a:lnSpc>
              <a:buFont typeface="Arial"/>
              <a:buChar char="•"/>
              <a:defRPr lang="en-US" sz="2000" kern="1200" baseline="0" dirty="0" smtClean="0">
                <a:solidFill>
                  <a:srgbClr val="E6FF8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Creating a financial model</a:t>
            </a:r>
          </a:p>
          <a:p>
            <a:pPr>
              <a:spcBef>
                <a:spcPts val="288"/>
              </a:spcBef>
            </a:pPr>
            <a:r>
              <a:rPr lang="en-US" sz="1200" b="0" dirty="0">
                <a:solidFill>
                  <a:srgbClr val="FFFFFF"/>
                </a:solidFill>
                <a:effectLst>
                  <a:glow rad="228600">
                    <a:schemeClr val="tx1">
                      <a:alpha val="40000"/>
                    </a:schemeClr>
                  </a:glow>
                </a:effectLst>
                <a:latin typeface="Arial"/>
                <a:cs typeface="Arial"/>
              </a:rPr>
              <a:t>Spreadsheet modelling</a:t>
            </a:r>
          </a:p>
        </p:txBody>
      </p:sp>
      <p:pic>
        <p:nvPicPr>
          <p:cNvPr id="12" name="Picture 11" descr="Logo Unit 5.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descr="Unit 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8" name="Picture 7"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682B"/>
                </a:solidFill>
                <a:latin typeface="Arial"/>
                <a:cs typeface="Arial"/>
              </a:defRPr>
            </a:lvl2pPr>
            <a:lvl3pPr marL="723900" indent="-279400">
              <a:lnSpc>
                <a:spcPct val="100000"/>
              </a:lnSpc>
              <a:buFont typeface="Arial"/>
              <a:buChar char="•"/>
              <a:defRPr lang="en-US" sz="2000" kern="1200" baseline="0" dirty="0" smtClean="0">
                <a:solidFill>
                  <a:srgbClr val="E6FF8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Creating a financial model</a:t>
            </a:r>
          </a:p>
          <a:p>
            <a:pPr>
              <a:spcBef>
                <a:spcPts val="288"/>
              </a:spcBef>
            </a:pPr>
            <a:r>
              <a:rPr lang="en-US" sz="1200" b="0" dirty="0">
                <a:solidFill>
                  <a:srgbClr val="FFFFFF"/>
                </a:solidFill>
                <a:effectLst>
                  <a:glow rad="228600">
                    <a:schemeClr val="tx1">
                      <a:alpha val="40000"/>
                    </a:schemeClr>
                  </a:glow>
                </a:effectLst>
                <a:latin typeface="Arial"/>
                <a:cs typeface="Arial"/>
              </a:rPr>
              <a:t>Spreadsheet modelling</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descr="Unit 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682B"/>
                </a:solidFill>
                <a:latin typeface="Arial"/>
                <a:cs typeface="Arial"/>
              </a:defRPr>
            </a:lvl2pPr>
            <a:lvl3pPr marL="723900" indent="-279400">
              <a:lnSpc>
                <a:spcPct val="100000"/>
              </a:lnSpc>
              <a:buFont typeface="Arial"/>
              <a:buChar char="•"/>
              <a:defRPr lang="en-US" sz="2000" kern="1200" baseline="0" dirty="0" smtClean="0">
                <a:solidFill>
                  <a:srgbClr val="E6FF8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Creating a financial model</a:t>
            </a:r>
          </a:p>
          <a:p>
            <a:pPr>
              <a:spcBef>
                <a:spcPts val="288"/>
              </a:spcBef>
            </a:pPr>
            <a:r>
              <a:rPr lang="en-US" sz="1200" b="0" dirty="0">
                <a:solidFill>
                  <a:srgbClr val="FFFFFF"/>
                </a:solidFill>
                <a:effectLst>
                  <a:glow rad="228600">
                    <a:schemeClr val="tx1">
                      <a:alpha val="40000"/>
                    </a:schemeClr>
                  </a:glow>
                </a:effectLst>
                <a:latin typeface="Arial"/>
                <a:cs typeface="Arial"/>
              </a:rPr>
              <a:t>Spreadsheet modelling</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7" name="Picture 6" descr="Unit 5.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Creating a financial model</a:t>
            </a:r>
          </a:p>
          <a:p>
            <a:pPr>
              <a:spcBef>
                <a:spcPts val="288"/>
              </a:spcBef>
            </a:pPr>
            <a:r>
              <a:rPr lang="en-US" sz="1200" b="0" dirty="0">
                <a:solidFill>
                  <a:srgbClr val="FFFFFF"/>
                </a:solidFill>
                <a:effectLst>
                  <a:glow rad="228600">
                    <a:schemeClr val="tx1">
                      <a:alpha val="40000"/>
                    </a:schemeClr>
                  </a:glow>
                </a:effectLst>
                <a:latin typeface="Arial"/>
                <a:cs typeface="Arial"/>
              </a:rPr>
              <a:t>Spreadsheet modelling</a:t>
            </a:r>
          </a:p>
        </p:txBody>
      </p:sp>
      <p:pic>
        <p:nvPicPr>
          <p:cNvPr id="12" name="Picture 11" descr="Logo Unit 5.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4120574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4" r:id="rId3"/>
    <p:sldLayoutId id="2147483652" r:id="rId4"/>
    <p:sldLayoutId id="2147483653" r:id="rId5"/>
    <p:sldLayoutId id="2147483655" r:id="rId6"/>
    <p:sldLayoutId id="2147483656" r:id="rId7"/>
    <p:sldLayoutId id="2147483668"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Creating a </a:t>
            </a:r>
            <a:br>
              <a:rPr lang="en-US" dirty="0"/>
            </a:br>
            <a:r>
              <a:rPr lang="en-US" dirty="0"/>
              <a:t>financial model</a:t>
            </a:r>
          </a:p>
          <a:p>
            <a:pPr lvl="1"/>
            <a:r>
              <a:rPr lang="en-US" dirty="0"/>
              <a:t>Spreadsheet modelling</a:t>
            </a:r>
          </a:p>
          <a:p>
            <a:pPr lvl="1"/>
            <a:endParaRPr lang="en-US" dirty="0"/>
          </a:p>
          <a:p>
            <a:pPr lvl="1"/>
            <a:r>
              <a:rPr lang="en-US" dirty="0">
                <a:solidFill>
                  <a:srgbClr val="00682B"/>
                </a:solidFill>
              </a:rPr>
              <a:t>3</a:t>
            </a:r>
            <a:r>
              <a:rPr lang="en-US" baseline="30000" dirty="0">
                <a:solidFill>
                  <a:srgbClr val="00682B"/>
                </a:solidFill>
              </a:rPr>
              <a:t>rd</a:t>
            </a:r>
            <a:r>
              <a:rPr lang="en-US" dirty="0">
                <a:solidFill>
                  <a:srgbClr val="00682B"/>
                </a:solidFill>
              </a:rPr>
              <a:t> Edition</a:t>
            </a:r>
          </a:p>
          <a:p>
            <a:pPr lvl="1"/>
            <a:endParaRPr lang="en-US" dirty="0"/>
          </a:p>
        </p:txBody>
      </p:sp>
    </p:spTree>
    <p:extLst>
      <p:ext uri="{BB962C8B-B14F-4D97-AF65-F5344CB8AC3E}">
        <p14:creationId xmlns:p14="http://schemas.microsoft.com/office/powerpoint/2010/main" val="3673368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lvl="0"/>
            <a:r>
              <a:rPr lang="en-GB" dirty="0">
                <a:solidFill>
                  <a:schemeClr val="bg1"/>
                </a:solidFill>
              </a:rPr>
              <a:t>Create a financial model to predict the profit on the sale of merchandise </a:t>
            </a:r>
          </a:p>
          <a:p>
            <a:r>
              <a:rPr lang="en-GB" dirty="0">
                <a:solidFill>
                  <a:schemeClr val="bg1"/>
                </a:solidFill>
              </a:rPr>
              <a:t>Make the model as realistic as possible based on known sales figures and prices</a:t>
            </a:r>
          </a:p>
          <a:p>
            <a:r>
              <a:rPr lang="en-GB" dirty="0">
                <a:solidFill>
                  <a:schemeClr val="bg1"/>
                </a:solidFill>
              </a:rPr>
              <a:t>Consider ways of increasing profit to meet a given target </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1312815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What is merchandise?</a:t>
            </a:r>
          </a:p>
        </p:txBody>
      </p:sp>
      <p:sp>
        <p:nvSpPr>
          <p:cNvPr id="5" name="Text Placeholder 4"/>
          <p:cNvSpPr>
            <a:spLocks noGrp="1"/>
          </p:cNvSpPr>
          <p:nvPr>
            <p:ph type="body" sz="quarter" idx="14"/>
          </p:nvPr>
        </p:nvSpPr>
        <p:spPr/>
        <p:txBody>
          <a:bodyPr/>
          <a:lstStyle/>
          <a:p>
            <a:r>
              <a:rPr lang="en-GB" dirty="0"/>
              <a:t>T shirts</a:t>
            </a:r>
          </a:p>
          <a:p>
            <a:r>
              <a:rPr lang="en-GB" dirty="0"/>
              <a:t>Baseball caps</a:t>
            </a:r>
          </a:p>
          <a:p>
            <a:r>
              <a:rPr lang="en-GB" dirty="0"/>
              <a:t>Posters</a:t>
            </a:r>
          </a:p>
          <a:p>
            <a:pPr lvl="1"/>
            <a:r>
              <a:rPr lang="en-GB" dirty="0"/>
              <a:t>Have you any other ideas?</a:t>
            </a:r>
          </a:p>
        </p:txBody>
      </p:sp>
      <p:pic>
        <p:nvPicPr>
          <p:cNvPr id="3" name="Picture 2" descr="A picture containing table, cup, indoor&#10;&#10;Description generated with high confidence">
            <a:extLst>
              <a:ext uri="{FF2B5EF4-FFF2-40B4-BE49-F238E27FC236}">
                <a16:creationId xmlns:a16="http://schemas.microsoft.com/office/drawing/2014/main" id="{8477D877-839A-42E6-B2E5-9DCF02D3A0B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9694" y="3908611"/>
            <a:ext cx="2120071" cy="2312894"/>
          </a:xfrm>
          <a:prstGeom prst="rect">
            <a:avLst/>
          </a:prstGeom>
        </p:spPr>
      </p:pic>
      <p:pic>
        <p:nvPicPr>
          <p:cNvPr id="8" name="Picture 7" descr="A picture containing table, cup, indoor&#10;&#10;Description generated with high confidence">
            <a:extLst>
              <a:ext uri="{FF2B5EF4-FFF2-40B4-BE49-F238E27FC236}">
                <a16:creationId xmlns:a16="http://schemas.microsoft.com/office/drawing/2014/main" id="{FC4F3F4C-E6AF-4ACB-B4E8-FAF5C783FA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30589" y="3908611"/>
            <a:ext cx="2241177" cy="2312894"/>
          </a:xfrm>
          <a:prstGeom prst="rect">
            <a:avLst/>
          </a:prstGeom>
        </p:spPr>
      </p:pic>
      <p:pic>
        <p:nvPicPr>
          <p:cNvPr id="9" name="Picture 8" descr="A picture containing table, cup, indoor&#10;&#10;Description generated with high confidence">
            <a:extLst>
              <a:ext uri="{FF2B5EF4-FFF2-40B4-BE49-F238E27FC236}">
                <a16:creationId xmlns:a16="http://schemas.microsoft.com/office/drawing/2014/main" id="{2167A0AB-AED0-40D7-8FF3-C5B3E75A5F7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67403" y="3705411"/>
            <a:ext cx="1875485" cy="2312894"/>
          </a:xfrm>
          <a:prstGeom prst="rect">
            <a:avLst/>
          </a:prstGeom>
        </p:spPr>
      </p:pic>
      <p:pic>
        <p:nvPicPr>
          <p:cNvPr id="10" name="Picture 9" descr="A picture containing table, cup, indoor&#10;&#10;Description generated with high confidence">
            <a:extLst>
              <a:ext uri="{FF2B5EF4-FFF2-40B4-BE49-F238E27FC236}">
                <a16:creationId xmlns:a16="http://schemas.microsoft.com/office/drawing/2014/main" id="{EEB46696-B0AA-4EA6-802C-8F85F48D405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1428"/>
          <a:stretch/>
        </p:blipFill>
        <p:spPr>
          <a:xfrm flipH="1">
            <a:off x="6890611" y="4156300"/>
            <a:ext cx="1875485" cy="2192176"/>
          </a:xfrm>
          <a:prstGeom prst="rect">
            <a:avLst/>
          </a:prstGeom>
        </p:spPr>
      </p:pic>
    </p:spTree>
    <p:extLst>
      <p:ext uri="{BB962C8B-B14F-4D97-AF65-F5344CB8AC3E}">
        <p14:creationId xmlns:p14="http://schemas.microsoft.com/office/powerpoint/2010/main" val="2522657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Research some products </a:t>
            </a:r>
          </a:p>
        </p:txBody>
      </p:sp>
      <p:sp>
        <p:nvSpPr>
          <p:cNvPr id="3" name="Text Placeholder 2"/>
          <p:cNvSpPr>
            <a:spLocks noGrp="1"/>
          </p:cNvSpPr>
          <p:nvPr>
            <p:ph type="body" sz="quarter" idx="14"/>
          </p:nvPr>
        </p:nvSpPr>
        <p:spPr/>
        <p:txBody>
          <a:bodyPr/>
          <a:lstStyle/>
          <a:p>
            <a:r>
              <a:rPr lang="en-GB" dirty="0"/>
              <a:t>Have you ever bought merchandise that promotes a particular artist or group?</a:t>
            </a:r>
          </a:p>
          <a:p>
            <a:r>
              <a:rPr lang="en-GB" dirty="0"/>
              <a:t>Use the Internet to get ideas for three products you could sell for TNBT</a:t>
            </a:r>
          </a:p>
          <a:p>
            <a:pPr lvl="1"/>
            <a:r>
              <a:rPr lang="en-GB" dirty="0"/>
              <a:t>Record your results in </a:t>
            </a:r>
            <a:r>
              <a:rPr lang="en-GB" b="1" dirty="0"/>
              <a:t>Worksheet 2</a:t>
            </a:r>
            <a:r>
              <a:rPr lang="en-GB" dirty="0"/>
              <a:t>, </a:t>
            </a:r>
            <a:r>
              <a:rPr lang="en-GB" b="1" dirty="0"/>
              <a:t>Table 1</a:t>
            </a:r>
            <a:r>
              <a:rPr lang="en-GB" dirty="0"/>
              <a:t> </a:t>
            </a:r>
          </a:p>
          <a:p>
            <a:endParaRPr lang="en-GB" dirty="0"/>
          </a:p>
        </p:txBody>
      </p:sp>
    </p:spTree>
    <p:extLst>
      <p:ext uri="{BB962C8B-B14F-4D97-AF65-F5344CB8AC3E}">
        <p14:creationId xmlns:p14="http://schemas.microsoft.com/office/powerpoint/2010/main" val="996783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Creating a financial model</a:t>
            </a:r>
          </a:p>
        </p:txBody>
      </p:sp>
      <p:sp>
        <p:nvSpPr>
          <p:cNvPr id="3" name="Text Placeholder 2"/>
          <p:cNvSpPr>
            <a:spLocks noGrp="1"/>
          </p:cNvSpPr>
          <p:nvPr>
            <p:ph type="body" sz="quarter" idx="14"/>
          </p:nvPr>
        </p:nvSpPr>
        <p:spPr/>
        <p:txBody>
          <a:bodyPr/>
          <a:lstStyle/>
          <a:p>
            <a:r>
              <a:rPr lang="en-GB" sz="2400" dirty="0" err="1"/>
              <a:t>StarCo</a:t>
            </a:r>
            <a:r>
              <a:rPr lang="en-GB" sz="2400" dirty="0"/>
              <a:t> wants to sell branded merchandise associated with TNBT to generate income, and you are in charge! </a:t>
            </a:r>
          </a:p>
          <a:p>
            <a:r>
              <a:rPr lang="en-GB" sz="2400" dirty="0"/>
              <a:t>You have the sales figures from Series 1 in the USA to help you with their planning</a:t>
            </a:r>
          </a:p>
          <a:p>
            <a:r>
              <a:rPr lang="en-GB" sz="2400" dirty="0"/>
              <a:t>You need to decide on what products to sell and what the prices should be</a:t>
            </a:r>
          </a:p>
          <a:p>
            <a:r>
              <a:rPr lang="en-GB" sz="2400" dirty="0"/>
              <a:t>You also need to estimate likely sales quantities, based on the US figures</a:t>
            </a:r>
          </a:p>
          <a:p>
            <a:endParaRPr lang="en-GB" dirty="0"/>
          </a:p>
        </p:txBody>
      </p:sp>
    </p:spTree>
    <p:extLst>
      <p:ext uri="{BB962C8B-B14F-4D97-AF65-F5344CB8AC3E}">
        <p14:creationId xmlns:p14="http://schemas.microsoft.com/office/powerpoint/2010/main" val="40937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Your model will be based on sales figures from Series One (USA)</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650359" y="2572865"/>
            <a:ext cx="5964311" cy="3625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2225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96815" y="906233"/>
            <a:ext cx="8143935" cy="670772"/>
          </a:xfrm>
        </p:spPr>
        <p:txBody>
          <a:bodyPr/>
          <a:lstStyle/>
          <a:p>
            <a:r>
              <a:rPr lang="en-GB" dirty="0"/>
              <a:t>Spreadsheet for UK merchandise</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054123" y="1757187"/>
            <a:ext cx="6829316" cy="4309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589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Complete the spreadsheet</a:t>
            </a:r>
          </a:p>
        </p:txBody>
      </p:sp>
      <p:sp>
        <p:nvSpPr>
          <p:cNvPr id="3" name="Text Placeholder 2"/>
          <p:cNvSpPr>
            <a:spLocks noGrp="1"/>
          </p:cNvSpPr>
          <p:nvPr>
            <p:ph type="body" sz="quarter" idx="14"/>
          </p:nvPr>
        </p:nvSpPr>
        <p:spPr>
          <a:xfrm>
            <a:off x="724280" y="1704179"/>
            <a:ext cx="5824566" cy="3878015"/>
          </a:xfrm>
        </p:spPr>
        <p:txBody>
          <a:bodyPr/>
          <a:lstStyle/>
          <a:p>
            <a:r>
              <a:rPr lang="en-GB" dirty="0"/>
              <a:t>Use the instructions on </a:t>
            </a:r>
            <a:r>
              <a:rPr lang="en-GB" b="1" dirty="0"/>
              <a:t>Worksheet 2</a:t>
            </a:r>
            <a:r>
              <a:rPr lang="en-GB" dirty="0"/>
              <a:t>, </a:t>
            </a:r>
            <a:r>
              <a:rPr lang="en-GB" b="1" dirty="0"/>
              <a:t>Task 2</a:t>
            </a:r>
            <a:r>
              <a:rPr lang="en-GB" dirty="0"/>
              <a:t> to fill in columns  C, D and E</a:t>
            </a:r>
          </a:p>
          <a:p>
            <a:r>
              <a:rPr lang="en-GB" dirty="0"/>
              <a:t>Does your total forecast profit reach the target?</a:t>
            </a:r>
          </a:p>
          <a:p>
            <a:r>
              <a:rPr lang="en-GB" dirty="0"/>
              <a:t>Next lesson you will add the products you have selected to help </a:t>
            </a:r>
            <a:r>
              <a:rPr lang="en-GB" dirty="0" err="1"/>
              <a:t>StarCo</a:t>
            </a:r>
            <a:r>
              <a:rPr lang="en-GB" dirty="0"/>
              <a:t> hit their target</a:t>
            </a:r>
          </a:p>
          <a:p>
            <a:pPr lvl="1"/>
            <a:r>
              <a:rPr lang="en-GB" dirty="0"/>
              <a:t>Format your spreadsheet if you have time</a:t>
            </a:r>
          </a:p>
          <a:p>
            <a:endParaRPr lang="en-GB" dirty="0"/>
          </a:p>
        </p:txBody>
      </p:sp>
    </p:spTree>
    <p:extLst>
      <p:ext uri="{BB962C8B-B14F-4D97-AF65-F5344CB8AC3E}">
        <p14:creationId xmlns:p14="http://schemas.microsoft.com/office/powerpoint/2010/main" val="1465552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1397289"/>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8" ma:contentTypeDescription="Create a new document." ma:contentTypeScope="" ma:versionID="7d7e32a136ce163c10e0b0fab176421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2ad6a626a5ca9bfe9ca720138e73002"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0069B8-856D-4DBD-A64E-D54C9C0E6ADD}"/>
</file>

<file path=customXml/itemProps2.xml><?xml version="1.0" encoding="utf-8"?>
<ds:datastoreItem xmlns:ds="http://schemas.openxmlformats.org/officeDocument/2006/customXml" ds:itemID="{23FEB1DA-173B-4444-8D70-BE17B134D23C}"/>
</file>

<file path=customXml/itemProps3.xml><?xml version="1.0" encoding="utf-8"?>
<ds:datastoreItem xmlns:ds="http://schemas.openxmlformats.org/officeDocument/2006/customXml" ds:itemID="{48E528AC-2F80-45A7-AB7B-48ED730FA919}"/>
</file>

<file path=docProps/app.xml><?xml version="1.0" encoding="utf-8"?>
<Properties xmlns="http://schemas.openxmlformats.org/officeDocument/2006/extended-properties" xmlns:vt="http://schemas.openxmlformats.org/officeDocument/2006/docPropsVTypes">
  <Template>Unit 5</Template>
  <TotalTime>26</TotalTime>
  <Words>234</Words>
  <Application>Microsoft Office PowerPoint</Application>
  <PresentationFormat>On-screen Show (4:3)</PresentationFormat>
  <Paragraphs>29</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Museo300-Regular</vt:lpstr>
      <vt:lpstr>Museo900-Regular</vt:lpstr>
      <vt:lpstr>Arial</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Rob Heathcote</cp:lastModifiedBy>
  <cp:revision>11</cp:revision>
  <dcterms:created xsi:type="dcterms:W3CDTF">2014-10-01T11:10:46Z</dcterms:created>
  <dcterms:modified xsi:type="dcterms:W3CDTF">2017-10-13T14:05:42Z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