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9"/>
  </p:notesMasterIdLst>
  <p:handoutMasterIdLst>
    <p:handoutMasterId r:id="rId10"/>
  </p:handoutMasterIdLst>
  <p:sldIdLst>
    <p:sldId id="265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088"/>
    <a:srgbClr val="568F86"/>
    <a:srgbClr val="008B5D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3FE-C1B3-40A7-BC60-3F6567C47634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4A4-59AA-4A91-8E2D-9AF67BF44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7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mtClean="0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 or banner area</a:t>
            </a:r>
            <a:endParaRPr lang="en-GB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 smtClean="0"/>
              <a:t>Try to use a maximum of ten words per line. </a:t>
            </a:r>
          </a:p>
          <a:p>
            <a:pPr lvl="0"/>
            <a:r>
              <a:rPr lang="en-GB" altLang="en-US" dirty="0" smtClean="0"/>
              <a:t>Set up generic formatting on this master. </a:t>
            </a:r>
          </a:p>
          <a:p>
            <a:pPr lvl="0"/>
            <a:r>
              <a:rPr lang="en-GB" altLang="en-US" dirty="0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 smtClean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 </a:t>
            </a:r>
            <a:endParaRPr lang="en-GB" dirty="0"/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CB1a</a:t>
            </a:r>
            <a:endParaRPr lang="en-GB" sz="2400" b="1" dirty="0"/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SB1f</a:t>
            </a:r>
            <a:endParaRPr lang="en-GB" sz="2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 or banner area</a:t>
            </a:r>
            <a:endParaRPr lang="en-GB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 smtClean="0"/>
              <a:t>Try to use a maximum of ten words per line. </a:t>
            </a:r>
          </a:p>
          <a:p>
            <a:pPr lvl="0"/>
            <a:r>
              <a:rPr lang="en-GB" altLang="en-US" dirty="0" smtClean="0"/>
              <a:t>Set up generic formatting on this master. </a:t>
            </a:r>
          </a:p>
          <a:p>
            <a:pPr lvl="0"/>
            <a:r>
              <a:rPr lang="en-GB" altLang="en-US" dirty="0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 smtClean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 smtClean="0"/>
              <a:t>© Pearson Education Ltd 2015. Copying permitted for purchasing institution only. </a:t>
            </a:r>
            <a:endParaRPr lang="en-GB" dirty="0"/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CB1a</a:t>
            </a:r>
            <a:endParaRPr lang="en-GB" sz="2400" b="1" dirty="0"/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SB1f</a:t>
            </a:r>
            <a:endParaRPr lang="en-GB" sz="2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0" dirty="0" smtClean="0"/>
              <a:t>Testing foods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Testing foods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/>
          <a:p>
            <a:pPr algn="ctr">
              <a:defRPr/>
            </a:pPr>
            <a:r>
              <a:rPr lang="en-GB" dirty="0"/>
              <a:t>© Pearson Education </a:t>
            </a:r>
            <a:r>
              <a:rPr lang="en-GB" dirty="0" smtClean="0"/>
              <a:t>Ltd 2016. </a:t>
            </a:r>
            <a:r>
              <a:rPr lang="en-GB" dirty="0"/>
              <a:t>Copying permitted for purchasing institution only.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1	Is </a:t>
            </a:r>
            <a:r>
              <a:rPr lang="en-GB" b="1" dirty="0">
                <a:solidFill>
                  <a:srgbClr val="259088"/>
                </a:solidFill>
              </a:rPr>
              <a:t>starch an example of a carbohydrate, a protein </a:t>
            </a:r>
            <a:r>
              <a:rPr lang="en-GB" b="1" dirty="0" smtClean="0">
                <a:solidFill>
                  <a:srgbClr val="259088"/>
                </a:solidFill>
              </a:rPr>
              <a:t>	or a </a:t>
            </a:r>
            <a:r>
              <a:rPr lang="en-GB" b="1" dirty="0">
                <a:solidFill>
                  <a:srgbClr val="259088"/>
                </a:solidFill>
              </a:rPr>
              <a:t>lipid?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carbohydrate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2 	Why </a:t>
            </a:r>
            <a:r>
              <a:rPr lang="en-GB" b="1" dirty="0">
                <a:solidFill>
                  <a:srgbClr val="259088"/>
                </a:solidFill>
              </a:rPr>
              <a:t>are proteins and carbohydrates examples </a:t>
            </a:r>
            <a:r>
              <a:rPr lang="en-GB" b="1" dirty="0" smtClean="0">
                <a:solidFill>
                  <a:srgbClr val="259088"/>
                </a:solidFill>
              </a:rPr>
              <a:t>	of polymers</a:t>
            </a:r>
            <a:r>
              <a:rPr lang="en-GB" b="1" dirty="0">
                <a:solidFill>
                  <a:srgbClr val="259088"/>
                </a:solidFill>
              </a:rPr>
              <a:t>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They </a:t>
            </a:r>
            <a:r>
              <a:rPr lang="en-GB" dirty="0"/>
              <a:t>are made up of many </a:t>
            </a:r>
            <a:r>
              <a:rPr lang="en-GB" dirty="0" smtClean="0"/>
              <a:t>similar molecules/ 	monomers.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© Pearson Education Ltd 2016.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4855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3	Which </a:t>
            </a:r>
            <a:r>
              <a:rPr lang="en-GB" b="1" dirty="0">
                <a:solidFill>
                  <a:srgbClr val="259088"/>
                </a:solidFill>
              </a:rPr>
              <a:t>monomers make up starch?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glucose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4	Which </a:t>
            </a:r>
            <a:r>
              <a:rPr lang="en-GB" b="1" dirty="0">
                <a:solidFill>
                  <a:srgbClr val="259088"/>
                </a:solidFill>
              </a:rPr>
              <a:t>monomers make up a protein?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/>
              <a:t>a</a:t>
            </a:r>
            <a:r>
              <a:rPr lang="en-GB" dirty="0" smtClean="0"/>
              <a:t>mino acids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5	Are </a:t>
            </a:r>
            <a:r>
              <a:rPr lang="en-GB" b="1" dirty="0">
                <a:solidFill>
                  <a:srgbClr val="259088"/>
                </a:solidFill>
              </a:rPr>
              <a:t>enzymes carbohydrates, proteins or lipids?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proteins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© Pearson Education Ltd 2016.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802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6	Which </a:t>
            </a:r>
            <a:r>
              <a:rPr lang="en-GB" b="1" dirty="0">
                <a:solidFill>
                  <a:srgbClr val="259088"/>
                </a:solidFill>
              </a:rPr>
              <a:t>group of substances are fats and oils </a:t>
            </a:r>
            <a:r>
              <a:rPr lang="en-GB" b="1" dirty="0" smtClean="0">
                <a:solidFill>
                  <a:srgbClr val="259088"/>
                </a:solidFill>
              </a:rPr>
              <a:t>	examples </a:t>
            </a:r>
            <a:r>
              <a:rPr lang="en-GB" b="1" dirty="0">
                <a:solidFill>
                  <a:srgbClr val="259088"/>
                </a:solidFill>
              </a:rPr>
              <a:t>of?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lipids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7	Name </a:t>
            </a:r>
            <a:r>
              <a:rPr lang="en-GB" b="1" dirty="0">
                <a:solidFill>
                  <a:srgbClr val="259088"/>
                </a:solidFill>
              </a:rPr>
              <a:t>one food that contains a lot of starch.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any </a:t>
            </a:r>
            <a:r>
              <a:rPr lang="en-GB" dirty="0"/>
              <a:t>suitable example such as: potato, pasta, bread, </a:t>
            </a:r>
            <a:r>
              <a:rPr lang="en-GB" dirty="0" smtClean="0"/>
              <a:t>	</a:t>
            </a:r>
            <a:r>
              <a:rPr lang="en-GB" dirty="0" smtClean="0"/>
              <a:t>rice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© Pearson Education Ltd 2016.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8041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8</a:t>
            </a:r>
            <a:r>
              <a:rPr lang="en-GB" b="1" dirty="0">
                <a:solidFill>
                  <a:srgbClr val="259088"/>
                </a:solidFill>
              </a:rPr>
              <a:t>	What effect does the enzyme amylase have on 	starch?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/>
              <a:t>b</a:t>
            </a:r>
            <a:r>
              <a:rPr lang="en-GB" dirty="0" smtClean="0"/>
              <a:t>reaks </a:t>
            </a:r>
            <a:r>
              <a:rPr lang="en-GB" dirty="0"/>
              <a:t>it down to small </a:t>
            </a:r>
            <a:r>
              <a:rPr lang="en-GB" dirty="0" smtClean="0"/>
              <a:t>sugars/maltose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259088"/>
                </a:solidFill>
              </a:rPr>
              <a:t>9	Food </a:t>
            </a:r>
            <a:r>
              <a:rPr lang="en-GB" b="1" dirty="0">
                <a:solidFill>
                  <a:srgbClr val="259088"/>
                </a:solidFill>
              </a:rPr>
              <a:t>provides nutrients for growth. What else is </a:t>
            </a:r>
            <a:r>
              <a:rPr lang="en-GB" b="1" dirty="0" smtClean="0">
                <a:solidFill>
                  <a:srgbClr val="259088"/>
                </a:solidFill>
              </a:rPr>
              <a:t>	it </a:t>
            </a:r>
            <a:r>
              <a:rPr lang="en-GB" b="1" dirty="0">
                <a:solidFill>
                  <a:srgbClr val="259088"/>
                </a:solidFill>
              </a:rPr>
              <a:t>a </a:t>
            </a:r>
            <a:r>
              <a:rPr lang="en-GB" b="1" dirty="0" smtClean="0">
                <a:solidFill>
                  <a:srgbClr val="259088"/>
                </a:solidFill>
              </a:rPr>
              <a:t>source </a:t>
            </a:r>
            <a:r>
              <a:rPr lang="en-GB" b="1" dirty="0">
                <a:solidFill>
                  <a:srgbClr val="259088"/>
                </a:solidFill>
              </a:rPr>
              <a:t>of, which we need for activity?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/>
              <a:t>energy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© Pearson Education Ltd 2016. 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1644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259088"/>
                </a:solidFill>
              </a:rPr>
              <a:t>10 </a:t>
            </a:r>
            <a:r>
              <a:rPr lang="en-GB" b="1" dirty="0" smtClean="0">
                <a:solidFill>
                  <a:srgbClr val="259088"/>
                </a:solidFill>
              </a:rPr>
              <a:t>	Which </a:t>
            </a:r>
            <a:r>
              <a:rPr lang="en-GB" b="1" dirty="0">
                <a:solidFill>
                  <a:srgbClr val="259088"/>
                </a:solidFill>
              </a:rPr>
              <a:t>cell structures break down molecules </a:t>
            </a:r>
            <a:r>
              <a:rPr lang="en-GB" b="1" dirty="0" smtClean="0">
                <a:solidFill>
                  <a:srgbClr val="259088"/>
                </a:solidFill>
              </a:rPr>
              <a:t>	from food to </a:t>
            </a:r>
            <a:r>
              <a:rPr lang="en-GB" b="1" dirty="0">
                <a:solidFill>
                  <a:srgbClr val="259088"/>
                </a:solidFill>
              </a:rPr>
              <a:t>release energy? </a:t>
            </a:r>
            <a:endParaRPr lang="en-GB" b="1" dirty="0" smtClean="0">
              <a:solidFill>
                <a:srgbClr val="259088"/>
              </a:solidFill>
            </a:endParaRPr>
          </a:p>
          <a:p>
            <a:pPr marL="0" indent="0">
              <a:buNone/>
            </a:pPr>
            <a:r>
              <a:rPr lang="en-GB"/>
              <a:t>	</a:t>
            </a:r>
            <a:r>
              <a:rPr lang="en-GB" smtClean="0"/>
              <a:t>m</a:t>
            </a:r>
            <a:r>
              <a:rPr lang="en-GB" smtClean="0"/>
              <a:t>itochondria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© Pearson Education </a:t>
            </a:r>
            <a:r>
              <a:rPr lang="en-GB" smtClean="0"/>
              <a:t>Ltd 2016. </a:t>
            </a:r>
            <a:r>
              <a:rPr lang="en-GB" dirty="0" smtClean="0"/>
              <a:t>Copying permitted for purchasing institution only.</a:t>
            </a:r>
            <a:r>
              <a:rPr lang="en-GB" dirty="0" smtClean="0">
                <a:latin typeface="Arial" charset="0"/>
              </a:rPr>
              <a:t>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70812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95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Verdana</vt:lpstr>
      <vt:lpstr>Wingdings</vt:lpstr>
      <vt:lpstr>2_Default Design</vt:lpstr>
      <vt:lpstr>3_Default Design</vt:lpstr>
      <vt:lpstr>Testing foods</vt:lpstr>
      <vt:lpstr>Quick Quiz</vt:lpstr>
      <vt:lpstr>Quick Quiz</vt:lpstr>
      <vt:lpstr>Quick Quiz</vt:lpstr>
      <vt:lpstr>Quick Quiz</vt:lpstr>
      <vt:lpstr>Quick Quiz</vt:lpstr>
    </vt:vector>
  </TitlesOfParts>
  <Company>Pearson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Whittle, Paul</cp:lastModifiedBy>
  <cp:revision>168</cp:revision>
  <dcterms:created xsi:type="dcterms:W3CDTF">2010-12-13T13:21:58Z</dcterms:created>
  <dcterms:modified xsi:type="dcterms:W3CDTF">2016-07-06T07:45:47Z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