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  <p:sldMasterId id="2147484135" r:id="rId2"/>
  </p:sldMasterIdLst>
  <p:notesMasterIdLst>
    <p:notesMasterId r:id="rId9"/>
  </p:notesMasterIdLst>
  <p:handoutMasterIdLst>
    <p:handoutMasterId r:id="rId10"/>
  </p:handoutMasterIdLst>
  <p:sldIdLst>
    <p:sldId id="265" r:id="rId3"/>
    <p:sldId id="269" r:id="rId4"/>
    <p:sldId id="270" r:id="rId5"/>
    <p:sldId id="271" r:id="rId6"/>
    <p:sldId id="272" r:id="rId7"/>
    <p:sldId id="273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9088"/>
    <a:srgbClr val="568F86"/>
    <a:srgbClr val="008B5D"/>
    <a:srgbClr val="364395"/>
    <a:srgbClr val="FBF5EA"/>
    <a:srgbClr val="F8F8F8"/>
    <a:srgbClr val="EAEAEA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6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6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1E3FE-C1B3-40A7-BC60-3F6567C47634}" type="datetimeFigureOut">
              <a:rPr lang="en-GB" smtClean="0"/>
              <a:t>06/07/2016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E34A4-59AA-4A91-8E2D-9AF67BF44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178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E438D2-9173-4F27-B8C3-4EFC71EE80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9664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65923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700808"/>
            <a:ext cx="8207375" cy="4382492"/>
          </a:xfrm>
          <a:prstGeom prst="rect">
            <a:avLst/>
          </a:prstGeom>
        </p:spPr>
        <p:txBody>
          <a:bodyPr vert="eaVert"/>
          <a:lstStyle>
            <a:lvl1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389839"/>
      </p:ext>
    </p:extLst>
  </p:cSld>
  <p:clrMapOvr>
    <a:masterClrMapping/>
  </p:clrMapOvr>
  <p:transition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8720"/>
            <a:ext cx="2057400" cy="5174580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8720"/>
            <a:ext cx="6019800" cy="517458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773622"/>
      </p:ext>
    </p:extLst>
  </p:cSld>
  <p:clrMapOvr>
    <a:masterClrMapping/>
  </p:clrMapOvr>
  <p:transition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800000"/>
            <a:ext cx="8207375" cy="431048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GB" noProof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665729"/>
      </p:ext>
    </p:extLst>
  </p:cSld>
  <p:clrMapOvr>
    <a:masterClrMapping/>
  </p:clrMapOvr>
  <p:transition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9857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373335"/>
      </p:ext>
    </p:extLst>
  </p:cSld>
  <p:clrMapOvr>
    <a:masterClrMapping/>
  </p:clrMapOvr>
  <p:transition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161878"/>
      </p:ext>
    </p:extLst>
  </p:cSld>
  <p:clrMapOvr>
    <a:masterClrMapping/>
  </p:clrMapOvr>
  <p:transition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782598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7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6800"/>
            <a:ext cx="4027487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6800"/>
            <a:ext cx="4027488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324403"/>
      </p:ext>
    </p:extLst>
  </p:cSld>
  <p:clrMapOvr>
    <a:masterClrMapping/>
  </p:clrMapOvr>
  <p:transition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313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53134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3"/>
            <a:ext cx="4041775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218917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681619"/>
      </p:ext>
    </p:extLst>
  </p:cSld>
  <p:clrMapOvr>
    <a:masterClrMapping/>
  </p:clrMapOvr>
  <p:transition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4259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77337"/>
      </p:ext>
    </p:extLst>
  </p:cSld>
  <p:clrMapOvr>
    <a:masterClrMapping/>
  </p:clrMapOvr>
  <p:transition>
    <p:sndAc>
      <p:stSnd>
        <p:snd r:embed="rId1" name="click.wav"/>
      </p:stSnd>
    </p:sndAc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36712"/>
            <a:ext cx="3008313" cy="91660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24610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98376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1062"/>
            <a:ext cx="5486400" cy="49817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65099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700808"/>
            <a:ext cx="8207375" cy="4382492"/>
          </a:xfrm>
          <a:prstGeom prst="rect">
            <a:avLst/>
          </a:prstGeom>
        </p:spPr>
        <p:txBody>
          <a:bodyPr vert="eaVert"/>
          <a:lstStyle>
            <a:lvl1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89274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8720"/>
            <a:ext cx="2057400" cy="5174580"/>
          </a:xfrm>
          <a:prstGeom prst="rect">
            <a:avLst/>
          </a:prstGeo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8720"/>
            <a:ext cx="6019800" cy="517458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830335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8313" y="1800000"/>
            <a:ext cx="8207375" cy="431048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GB" noProof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45034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>
                <a:solidFill>
                  <a:srgbClr val="568F86"/>
                </a:solidFill>
              </a:defRPr>
            </a:lvl1pPr>
            <a:lvl2pPr marL="457200" indent="0">
              <a:buFontTx/>
              <a:buNone/>
              <a:defRPr>
                <a:solidFill>
                  <a:srgbClr val="568F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2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453188"/>
            <a:ext cx="8218487" cy="287337"/>
          </a:xfrm>
        </p:spPr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658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 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361950" indent="-361950"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8313" y="1844824"/>
            <a:ext cx="8207375" cy="423847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="0">
                <a:solidFill>
                  <a:srgbClr val="568F86"/>
                </a:solidFill>
              </a:defRPr>
            </a:lvl1pPr>
            <a:lvl2pPr marL="457200" indent="0">
              <a:buFontTx/>
              <a:buNone/>
              <a:defRPr>
                <a:solidFill>
                  <a:srgbClr val="568F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smtClean="0"/>
              <a:t>© Pearson Education Ltd 2015. Copying permitted for purchasing institution only.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189223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63279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7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6800"/>
            <a:ext cx="4027487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6800"/>
            <a:ext cx="4027488" cy="4310484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54095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313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64903"/>
            <a:ext cx="4040188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53134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64903"/>
            <a:ext cx="4041775" cy="3561259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193002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6000"/>
            <a:ext cx="8229600" cy="64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765487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77513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36712"/>
            <a:ext cx="3008313" cy="91660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6712"/>
            <a:ext cx="5111750" cy="5289451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 typeface="Wingdings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998906"/>
      </p:ext>
    </p:extLst>
  </p:cSld>
  <p:clrMapOvr>
    <a:masterClrMapping/>
  </p:clrMapOvr>
  <p:transition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98376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1062"/>
            <a:ext cx="5486400" cy="49817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548701"/>
      </p:ext>
    </p:extLst>
  </p:cSld>
  <p:clrMapOvr>
    <a:masterClrMapping/>
  </p:clrMapOvr>
  <p:transition>
    <p:sndAc>
      <p:stSnd>
        <p:snd r:embed="rId1" name="click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14.xml"/><Relationship Id="rId16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36000"/>
            <a:ext cx="8229600" cy="64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Title or banner area</a:t>
            </a:r>
            <a:endParaRPr lang="en-GB" altLang="en-US" dirty="0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4166"/>
            <a:ext cx="8229600" cy="4305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Use simple bullet points and lines, with no more than two lines per bullet point if possible.</a:t>
            </a:r>
          </a:p>
          <a:p>
            <a:pPr lvl="0"/>
            <a:r>
              <a:rPr lang="en-GB" altLang="en-US" dirty="0" smtClean="0"/>
              <a:t>Try to use a maximum of ten words per line. </a:t>
            </a:r>
          </a:p>
          <a:p>
            <a:pPr lvl="0"/>
            <a:r>
              <a:rPr lang="en-GB" altLang="en-US" dirty="0" smtClean="0"/>
              <a:t>Set up generic formatting on this master. </a:t>
            </a:r>
          </a:p>
          <a:p>
            <a:pPr lvl="0"/>
            <a:r>
              <a:rPr lang="en-GB" altLang="en-US" dirty="0" smtClean="0"/>
              <a:t>By applying this master to your slides, you’ll maintain consistent font and bullet style.</a:t>
            </a:r>
          </a:p>
          <a:p>
            <a:pPr lvl="0"/>
            <a:r>
              <a:rPr lang="en-GB" altLang="en-US" dirty="0" smtClean="0"/>
              <a:t>To change the layout of individual slides, select ‘Slide layout’ and choose the desired layout from the right-hand menu.</a:t>
            </a:r>
          </a:p>
          <a:p>
            <a:pPr lvl="0"/>
            <a:r>
              <a:rPr lang="en-GB" altLang="en-US" dirty="0" smtClean="0"/>
              <a:t>Read the PowerPoint guidelines before creating a slide show.</a:t>
            </a: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gray">
          <a:xfrm>
            <a:off x="0" y="6381750"/>
            <a:ext cx="9144000" cy="476250"/>
          </a:xfrm>
          <a:prstGeom prst="rect">
            <a:avLst/>
          </a:prstGeom>
          <a:solidFill>
            <a:srgbClr val="568F86"/>
          </a:solidFill>
          <a:ln>
            <a:noFill/>
          </a:ln>
          <a:extLst/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68313" y="6453188"/>
            <a:ext cx="8218487" cy="287337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 </a:t>
            </a:r>
            <a:endParaRPr lang="en-GB" dirty="0"/>
          </a:p>
        </p:txBody>
      </p:sp>
      <p:pic>
        <p:nvPicPr>
          <p:cNvPr id="3" name="Picture 2" descr="Edexcel GCSE (9-1)&#10;Sciences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763688" y="108000"/>
            <a:ext cx="1008112" cy="360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 smtClean="0"/>
              <a:t>CB1a</a:t>
            </a:r>
            <a:endParaRPr lang="en-GB" sz="2400" b="1" dirty="0"/>
          </a:p>
        </p:txBody>
      </p:sp>
      <p:pic>
        <p:nvPicPr>
          <p:cNvPr id="14" name="Picture 13" descr="Edexcel GCSE (9-1)&#10;Sciences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763688" y="124404"/>
            <a:ext cx="1008112" cy="378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 smtClean="0"/>
              <a:t>SB1f</a:t>
            </a:r>
            <a:endParaRPr lang="en-GB" sz="2400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  <p:sldLayoutId id="2147484133" r:id="rId12"/>
  </p:sldLayoutIdLst>
  <p:transition>
    <p:sndAc>
      <p:stSnd>
        <p:snd r:embed="rId14" name="click.wav"/>
      </p:stSnd>
    </p:sndAc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68F8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36000"/>
            <a:ext cx="8229600" cy="648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Title or banner area</a:t>
            </a:r>
            <a:endParaRPr lang="en-GB" altLang="en-US" dirty="0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46800"/>
            <a:ext cx="8229600" cy="4305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Use simple bullet points and lines, with no more than two lines per bullet point if possible.</a:t>
            </a:r>
          </a:p>
          <a:p>
            <a:pPr lvl="0"/>
            <a:r>
              <a:rPr lang="en-GB" altLang="en-US" dirty="0" smtClean="0"/>
              <a:t>Try to use a maximum of ten words per line. </a:t>
            </a:r>
          </a:p>
          <a:p>
            <a:pPr lvl="0"/>
            <a:r>
              <a:rPr lang="en-GB" altLang="en-US" dirty="0" smtClean="0"/>
              <a:t>Set up generic formatting on this master. </a:t>
            </a:r>
          </a:p>
          <a:p>
            <a:pPr lvl="0"/>
            <a:r>
              <a:rPr lang="en-GB" altLang="en-US" dirty="0" smtClean="0"/>
              <a:t>By applying this master to your slides, you’ll maintain consistent font and bullet style.</a:t>
            </a:r>
          </a:p>
          <a:p>
            <a:pPr lvl="0"/>
            <a:r>
              <a:rPr lang="en-GB" altLang="en-US" dirty="0" smtClean="0"/>
              <a:t>To change the layout of individual slides, select ‘Slide layout’ and choose the desired layout from the right-hand menu.</a:t>
            </a:r>
          </a:p>
          <a:p>
            <a:pPr lvl="0"/>
            <a:r>
              <a:rPr lang="en-GB" altLang="en-US" dirty="0" smtClean="0"/>
              <a:t>Read the PowerPoint guidelines before creating a slide show.</a:t>
            </a: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gray">
          <a:xfrm>
            <a:off x="0" y="6381750"/>
            <a:ext cx="9144000" cy="476250"/>
          </a:xfrm>
          <a:prstGeom prst="rect">
            <a:avLst/>
          </a:prstGeom>
          <a:solidFill>
            <a:srgbClr val="568F86"/>
          </a:solidFill>
          <a:ln>
            <a:noFill/>
          </a:ln>
          <a:extLst/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68313" y="6453188"/>
            <a:ext cx="8218487" cy="287337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en-GB" dirty="0" smtClean="0"/>
              <a:t>© Pearson Education Ltd 2015. Copying permitted for purchasing institution only. </a:t>
            </a:r>
            <a:endParaRPr lang="en-GB" dirty="0"/>
          </a:p>
        </p:txBody>
      </p:sp>
      <p:pic>
        <p:nvPicPr>
          <p:cNvPr id="3" name="Picture 2" descr="Edexcel GCSE (9-1)&#10;Sciences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763688" y="108000"/>
            <a:ext cx="1008112" cy="3600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 smtClean="0"/>
              <a:t>CB1a</a:t>
            </a:r>
            <a:endParaRPr lang="en-GB" sz="2400" b="1" dirty="0"/>
          </a:p>
        </p:txBody>
      </p:sp>
      <p:pic>
        <p:nvPicPr>
          <p:cNvPr id="14" name="Picture 13" descr="Edexcel GCSE (9-1)&#10;Sciences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12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1763688" y="124404"/>
            <a:ext cx="1008112" cy="3781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400" b="1" dirty="0" smtClean="0"/>
              <a:t>SB1f</a:t>
            </a:r>
            <a:endParaRPr lang="en-GB" sz="2400" b="1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854474" y="172327"/>
            <a:ext cx="5698976" cy="36206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2000" b="0" dirty="0" smtClean="0"/>
              <a:t>Testing foods</a:t>
            </a:r>
            <a:endParaRPr lang="en-GB" sz="2000" b="0" dirty="0"/>
          </a:p>
        </p:txBody>
      </p:sp>
    </p:spTree>
    <p:extLst>
      <p:ext uri="{BB962C8B-B14F-4D97-AF65-F5344CB8AC3E}">
        <p14:creationId xmlns:p14="http://schemas.microsoft.com/office/powerpoint/2010/main" val="44599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  <p:sldLayoutId id="2147484147" r:id="rId12"/>
    <p:sldLayoutId id="2147484148" r:id="rId13"/>
    <p:sldLayoutId id="2147484149" r:id="rId14"/>
  </p:sldLayoutIdLst>
  <p:transition>
    <p:sndAc>
      <p:stSnd>
        <p:snd r:embed="rId16" name="click.wav"/>
      </p:stSnd>
    </p:sndAc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568F8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Testing foods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453188"/>
            <a:ext cx="8218487" cy="287337"/>
          </a:xfrm>
        </p:spPr>
        <p:txBody>
          <a:bodyPr/>
          <a:lstStyle/>
          <a:p>
            <a:pPr algn="ctr">
              <a:defRPr/>
            </a:pPr>
            <a:r>
              <a:rPr lang="en-GB" dirty="0"/>
              <a:t>© Pearson Education </a:t>
            </a:r>
            <a:r>
              <a:rPr lang="en-GB" dirty="0" smtClean="0"/>
              <a:t>Ltd 2016. </a:t>
            </a:r>
            <a:r>
              <a:rPr lang="en-GB" dirty="0"/>
              <a:t>Copying permitted for purchasing institution only.</a:t>
            </a:r>
            <a:r>
              <a:rPr lang="en-GB" dirty="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947230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Quiz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>
                <a:solidFill>
                  <a:srgbClr val="259088"/>
                </a:solidFill>
              </a:rPr>
              <a:t>1	Is </a:t>
            </a:r>
            <a:r>
              <a:rPr lang="en-GB" b="1" dirty="0">
                <a:solidFill>
                  <a:srgbClr val="259088"/>
                </a:solidFill>
              </a:rPr>
              <a:t>starch an example of a carbohydrate, a protein </a:t>
            </a:r>
            <a:r>
              <a:rPr lang="en-GB" b="1" dirty="0" smtClean="0">
                <a:solidFill>
                  <a:srgbClr val="259088"/>
                </a:solidFill>
              </a:rPr>
              <a:t>	or a </a:t>
            </a:r>
            <a:r>
              <a:rPr lang="en-GB" b="1" dirty="0">
                <a:solidFill>
                  <a:srgbClr val="259088"/>
                </a:solidFill>
              </a:rPr>
              <a:t>lipid? </a:t>
            </a:r>
            <a:endParaRPr lang="en-GB" b="1" dirty="0" smtClean="0">
              <a:solidFill>
                <a:srgbClr val="259088"/>
              </a:solidFill>
            </a:endParaRP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dirty="0" smtClean="0"/>
              <a:t>carbohydrate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>
                <a:solidFill>
                  <a:srgbClr val="259088"/>
                </a:solidFill>
              </a:rPr>
              <a:t>2 	Why </a:t>
            </a:r>
            <a:r>
              <a:rPr lang="en-GB" b="1" dirty="0">
                <a:solidFill>
                  <a:srgbClr val="259088"/>
                </a:solidFill>
              </a:rPr>
              <a:t>are proteins and carbohydrates examples </a:t>
            </a:r>
            <a:r>
              <a:rPr lang="en-GB" b="1" dirty="0" smtClean="0">
                <a:solidFill>
                  <a:srgbClr val="259088"/>
                </a:solidFill>
              </a:rPr>
              <a:t>	of polymers</a:t>
            </a:r>
            <a:r>
              <a:rPr lang="en-GB" b="1" dirty="0">
                <a:solidFill>
                  <a:srgbClr val="259088"/>
                </a:solidFill>
              </a:rPr>
              <a:t>? </a:t>
            </a:r>
            <a:endParaRPr lang="en-GB" b="1" dirty="0" smtClean="0">
              <a:solidFill>
                <a:srgbClr val="259088"/>
              </a:solidFill>
            </a:endParaRPr>
          </a:p>
          <a:p>
            <a:pPr marL="0" indent="0">
              <a:buNone/>
            </a:pPr>
            <a:r>
              <a:rPr lang="en-GB" dirty="0" smtClean="0"/>
              <a:t>	They </a:t>
            </a:r>
            <a:r>
              <a:rPr lang="en-GB" dirty="0"/>
              <a:t>are made up of many </a:t>
            </a:r>
            <a:r>
              <a:rPr lang="en-GB" dirty="0" smtClean="0"/>
              <a:t>similar molecules/ 	monomers.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 smtClean="0"/>
              <a:t>© Pearson Education Ltd 2016.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848550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Quiz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>
                <a:solidFill>
                  <a:srgbClr val="259088"/>
                </a:solidFill>
              </a:rPr>
              <a:t>3	Which </a:t>
            </a:r>
            <a:r>
              <a:rPr lang="en-GB" b="1" dirty="0">
                <a:solidFill>
                  <a:srgbClr val="259088"/>
                </a:solidFill>
              </a:rPr>
              <a:t>monomers make up starch? </a:t>
            </a:r>
            <a:endParaRPr lang="en-GB" b="1" dirty="0" smtClean="0">
              <a:solidFill>
                <a:srgbClr val="259088"/>
              </a:solidFill>
            </a:endParaRP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dirty="0" smtClean="0"/>
              <a:t>glucose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>
                <a:solidFill>
                  <a:srgbClr val="259088"/>
                </a:solidFill>
              </a:rPr>
              <a:t>4	Which </a:t>
            </a:r>
            <a:r>
              <a:rPr lang="en-GB" b="1" dirty="0">
                <a:solidFill>
                  <a:srgbClr val="259088"/>
                </a:solidFill>
              </a:rPr>
              <a:t>monomers make up a protein? </a:t>
            </a:r>
            <a:endParaRPr lang="en-GB" b="1" dirty="0" smtClean="0">
              <a:solidFill>
                <a:srgbClr val="259088"/>
              </a:solidFill>
            </a:endParaRP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dirty="0"/>
              <a:t>a</a:t>
            </a:r>
            <a:r>
              <a:rPr lang="en-GB" dirty="0" smtClean="0"/>
              <a:t>mino acids</a:t>
            </a:r>
            <a:endParaRPr lang="en-GB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>
                <a:solidFill>
                  <a:srgbClr val="259088"/>
                </a:solidFill>
              </a:rPr>
              <a:t>5	Are </a:t>
            </a:r>
            <a:r>
              <a:rPr lang="en-GB" b="1" dirty="0">
                <a:solidFill>
                  <a:srgbClr val="259088"/>
                </a:solidFill>
              </a:rPr>
              <a:t>enzymes carbohydrates, proteins or lipids? </a:t>
            </a:r>
            <a:endParaRPr lang="en-GB" b="1" dirty="0" smtClean="0">
              <a:solidFill>
                <a:srgbClr val="259088"/>
              </a:solidFill>
            </a:endParaRP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dirty="0" smtClean="0"/>
              <a:t>proteins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 smtClean="0"/>
              <a:t>© Pearson Education Ltd 2016.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768029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Quiz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>
                <a:solidFill>
                  <a:srgbClr val="259088"/>
                </a:solidFill>
              </a:rPr>
              <a:t>6	Which </a:t>
            </a:r>
            <a:r>
              <a:rPr lang="en-GB" b="1" dirty="0">
                <a:solidFill>
                  <a:srgbClr val="259088"/>
                </a:solidFill>
              </a:rPr>
              <a:t>group of substances are fats and oils </a:t>
            </a:r>
            <a:r>
              <a:rPr lang="en-GB" b="1" dirty="0" smtClean="0">
                <a:solidFill>
                  <a:srgbClr val="259088"/>
                </a:solidFill>
              </a:rPr>
              <a:t>	examples </a:t>
            </a:r>
            <a:r>
              <a:rPr lang="en-GB" b="1" dirty="0">
                <a:solidFill>
                  <a:srgbClr val="259088"/>
                </a:solidFill>
              </a:rPr>
              <a:t>of? </a:t>
            </a:r>
            <a:endParaRPr lang="en-GB" b="1" dirty="0" smtClean="0">
              <a:solidFill>
                <a:srgbClr val="259088"/>
              </a:solidFill>
            </a:endParaRP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dirty="0" smtClean="0"/>
              <a:t>lipids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>
                <a:solidFill>
                  <a:srgbClr val="259088"/>
                </a:solidFill>
              </a:rPr>
              <a:t>7	Name </a:t>
            </a:r>
            <a:r>
              <a:rPr lang="en-GB" b="1" dirty="0">
                <a:solidFill>
                  <a:srgbClr val="259088"/>
                </a:solidFill>
              </a:rPr>
              <a:t>one food that contains a lot of starch. </a:t>
            </a:r>
            <a:endParaRPr lang="en-GB" b="1" dirty="0" smtClean="0">
              <a:solidFill>
                <a:srgbClr val="259088"/>
              </a:solidFill>
            </a:endParaRP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dirty="0" smtClean="0"/>
              <a:t>any </a:t>
            </a:r>
            <a:r>
              <a:rPr lang="en-GB" dirty="0"/>
              <a:t>suitable example such as: potato, pasta, bread, </a:t>
            </a:r>
            <a:r>
              <a:rPr lang="en-GB" dirty="0" smtClean="0"/>
              <a:t>	</a:t>
            </a:r>
            <a:r>
              <a:rPr lang="en-GB" dirty="0" smtClean="0"/>
              <a:t>rice</a:t>
            </a:r>
            <a:endParaRPr lang="en-GB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 smtClean="0"/>
              <a:t>© Pearson Education Ltd 2016.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18041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Quiz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>
                <a:solidFill>
                  <a:srgbClr val="259088"/>
                </a:solidFill>
              </a:rPr>
              <a:t>8</a:t>
            </a:r>
            <a:r>
              <a:rPr lang="en-GB" b="1" dirty="0">
                <a:solidFill>
                  <a:srgbClr val="259088"/>
                </a:solidFill>
              </a:rPr>
              <a:t>	What effect does the enzyme amylase have on 	starch?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/>
              <a:t>b</a:t>
            </a:r>
            <a:r>
              <a:rPr lang="en-GB" dirty="0" smtClean="0"/>
              <a:t>reaks </a:t>
            </a:r>
            <a:r>
              <a:rPr lang="en-GB" dirty="0"/>
              <a:t>it down to small </a:t>
            </a:r>
            <a:r>
              <a:rPr lang="en-GB" dirty="0" smtClean="0"/>
              <a:t>sugars/maltose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>
                <a:solidFill>
                  <a:srgbClr val="259088"/>
                </a:solidFill>
              </a:rPr>
              <a:t>9	Food </a:t>
            </a:r>
            <a:r>
              <a:rPr lang="en-GB" b="1" dirty="0">
                <a:solidFill>
                  <a:srgbClr val="259088"/>
                </a:solidFill>
              </a:rPr>
              <a:t>provides nutrients for growth. What else is </a:t>
            </a:r>
            <a:r>
              <a:rPr lang="en-GB" b="1" dirty="0" smtClean="0">
                <a:solidFill>
                  <a:srgbClr val="259088"/>
                </a:solidFill>
              </a:rPr>
              <a:t>	it </a:t>
            </a:r>
            <a:r>
              <a:rPr lang="en-GB" b="1" dirty="0">
                <a:solidFill>
                  <a:srgbClr val="259088"/>
                </a:solidFill>
              </a:rPr>
              <a:t>a </a:t>
            </a:r>
            <a:r>
              <a:rPr lang="en-GB" b="1" dirty="0" smtClean="0">
                <a:solidFill>
                  <a:srgbClr val="259088"/>
                </a:solidFill>
              </a:rPr>
              <a:t>source </a:t>
            </a:r>
            <a:r>
              <a:rPr lang="en-GB" b="1" dirty="0">
                <a:solidFill>
                  <a:srgbClr val="259088"/>
                </a:solidFill>
              </a:rPr>
              <a:t>of, which we need for activity? </a:t>
            </a:r>
            <a:endParaRPr lang="en-GB" b="1" dirty="0" smtClean="0">
              <a:solidFill>
                <a:srgbClr val="259088"/>
              </a:solidFill>
            </a:endParaRP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dirty="0" smtClean="0"/>
              <a:t>energy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 smtClean="0"/>
              <a:t>© Pearson Education Ltd 2016. 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916448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Quiz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rgbClr val="259088"/>
                </a:solidFill>
              </a:rPr>
              <a:t>10 </a:t>
            </a:r>
            <a:r>
              <a:rPr lang="en-GB" b="1" dirty="0" smtClean="0">
                <a:solidFill>
                  <a:srgbClr val="259088"/>
                </a:solidFill>
              </a:rPr>
              <a:t>	Which </a:t>
            </a:r>
            <a:r>
              <a:rPr lang="en-GB" b="1" dirty="0">
                <a:solidFill>
                  <a:srgbClr val="259088"/>
                </a:solidFill>
              </a:rPr>
              <a:t>cell structures break down molecules </a:t>
            </a:r>
            <a:r>
              <a:rPr lang="en-GB" b="1" dirty="0" smtClean="0">
                <a:solidFill>
                  <a:srgbClr val="259088"/>
                </a:solidFill>
              </a:rPr>
              <a:t>	from food to </a:t>
            </a:r>
            <a:r>
              <a:rPr lang="en-GB" b="1" dirty="0">
                <a:solidFill>
                  <a:srgbClr val="259088"/>
                </a:solidFill>
              </a:rPr>
              <a:t>release energy? </a:t>
            </a:r>
            <a:endParaRPr lang="en-GB" b="1" dirty="0" smtClean="0">
              <a:solidFill>
                <a:srgbClr val="259088"/>
              </a:solidFill>
            </a:endParaRPr>
          </a:p>
          <a:p>
            <a:pPr marL="0" indent="0">
              <a:buNone/>
            </a:pPr>
            <a:r>
              <a:rPr lang="en-GB"/>
              <a:t>	</a:t>
            </a:r>
            <a:r>
              <a:rPr lang="en-GB" smtClean="0"/>
              <a:t>m</a:t>
            </a:r>
            <a:r>
              <a:rPr lang="en-GB" smtClean="0"/>
              <a:t>itochondria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en-GB" dirty="0" smtClean="0"/>
              <a:t>© Pearson Education </a:t>
            </a:r>
            <a:r>
              <a:rPr lang="en-GB" smtClean="0"/>
              <a:t>Ltd 2016. </a:t>
            </a:r>
            <a:r>
              <a:rPr lang="en-GB" dirty="0" smtClean="0"/>
              <a:t>Copying permitted for purchasing institution only.</a:t>
            </a:r>
            <a:r>
              <a:rPr lang="en-GB" dirty="0" smtClean="0">
                <a:latin typeface="Arial" charset="0"/>
              </a:rPr>
              <a:t> </a:t>
            </a:r>
            <a:endParaRPr lang="en-GB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770812"/>
      </p:ext>
    </p:extLst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568F86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2D2D8A"/>
      </a:hlink>
      <a:folHlink>
        <a:srgbClr val="00B05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Biology">
      <a:dk1>
        <a:srgbClr val="000000"/>
      </a:dk1>
      <a:lt1>
        <a:srgbClr val="FFFFFF"/>
      </a:lt1>
      <a:dk2>
        <a:srgbClr val="000000"/>
      </a:dk2>
      <a:lt2>
        <a:srgbClr val="568F86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2D2D8A"/>
      </a:hlink>
      <a:folHlink>
        <a:srgbClr val="568F86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95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Verdana</vt:lpstr>
      <vt:lpstr>Wingdings</vt:lpstr>
      <vt:lpstr>2_Default Design</vt:lpstr>
      <vt:lpstr>3_Default Design</vt:lpstr>
      <vt:lpstr>Testing foods</vt:lpstr>
      <vt:lpstr>Quick Quiz</vt:lpstr>
      <vt:lpstr>Quick Quiz</vt:lpstr>
      <vt:lpstr>Quick Quiz</vt:lpstr>
      <vt:lpstr>Quick Quiz</vt:lpstr>
      <vt:lpstr>Quick Quiz</vt:lpstr>
    </vt:vector>
  </TitlesOfParts>
  <Company>Pearson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Science</dc:title>
  <dc:creator>Pearson Education</dc:creator>
  <cp:lastModifiedBy>Whittle, Paul</cp:lastModifiedBy>
  <cp:revision>168</cp:revision>
  <dcterms:created xsi:type="dcterms:W3CDTF">2010-12-13T13:21:58Z</dcterms:created>
  <dcterms:modified xsi:type="dcterms:W3CDTF">2016-07-06T07:45:47Z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