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5"/>
  </p:notesMasterIdLst>
  <p:sldIdLst>
    <p:sldId id="260" r:id="rId2"/>
    <p:sldId id="261" r:id="rId3"/>
    <p:sldId id="264" r:id="rId4"/>
    <p:sldId id="262" r:id="rId5"/>
    <p:sldId id="265" r:id="rId6"/>
    <p:sldId id="266" r:id="rId7"/>
    <p:sldId id="278" r:id="rId8"/>
    <p:sldId id="268" r:id="rId9"/>
    <p:sldId id="273" r:id="rId10"/>
    <p:sldId id="279" r:id="rId11"/>
    <p:sldId id="280" r:id="rId12"/>
    <p:sldId id="281" r:id="rId13"/>
    <p:sldId id="275" r:id="rId14"/>
    <p:sldId id="269" r:id="rId15"/>
    <p:sldId id="271" r:id="rId16"/>
    <p:sldId id="282" r:id="rId17"/>
    <p:sldId id="274" r:id="rId18"/>
    <p:sldId id="272" r:id="rId19"/>
    <p:sldId id="270" r:id="rId20"/>
    <p:sldId id="276" r:id="rId21"/>
    <p:sldId id="277" r:id="rId22"/>
    <p:sldId id="263" r:id="rId23"/>
    <p:sldId id="283" r:id="rId24"/>
  </p:sldIdLst>
  <p:sldSz cx="9144000" cy="6858000" type="screen4x3"/>
  <p:notesSz cx="6858000" cy="9144000"/>
  <p:embeddedFontLst>
    <p:embeddedFont>
      <p:font typeface="Museo900-Regular" panose="02000000000000000000" charset="0"/>
      <p:bold r:id="rId26"/>
    </p:embeddedFont>
    <p:embeddedFont>
      <p:font typeface="Museo 100" panose="02000000000000000000" charset="0"/>
      <p:regular r:id="rId27"/>
    </p:embeddedFont>
    <p:embeddedFont>
      <p:font typeface="Museo 500" panose="02000000000000000000" charset="0"/>
      <p:regular r:id="rId28"/>
    </p:embeddedFont>
    <p:embeddedFont>
      <p:font typeface="Museo 900" panose="02000000000000000000" charset="0"/>
      <p:bold r:id="rId29"/>
    </p:embeddedFont>
    <p:embeddedFont>
      <p:font typeface="Museo 700" panose="02000000000000000000" charset="0"/>
      <p:bold r:id="rId30"/>
    </p:embeddedFont>
    <p:embeddedFont>
      <p:font typeface="Calibri" panose="020F0502020204030204" pitchFamily="34" charset="0"/>
      <p:regular r:id="rId31"/>
      <p:bold r:id="rId32"/>
      <p:italic r:id="rId33"/>
      <p:boldItalic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2B75A6"/>
    <a:srgbClr val="6C6F59"/>
    <a:srgbClr val="2F586A"/>
    <a:srgbClr val="364656"/>
    <a:srgbClr val="274754"/>
    <a:srgbClr val="979A78"/>
    <a:srgbClr val="8D8959"/>
    <a:srgbClr val="50AAC1"/>
    <a:srgbClr val="D683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85" autoAdjust="0"/>
    <p:restoredTop sz="94660"/>
  </p:normalViewPr>
  <p:slideViewPr>
    <p:cSldViewPr snapToGrid="0" snapToObjects="1" showGuides="1">
      <p:cViewPr varScale="1">
        <p:scale>
          <a:sx n="108" d="100"/>
          <a:sy n="108" d="100"/>
        </p:scale>
        <p:origin x="162"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smtClean="0">
                <a:solidFill>
                  <a:srgbClr val="C0BB9E"/>
                </a:solidFill>
                <a:latin typeface="Arial"/>
                <a:cs typeface="Arial"/>
              </a:rPr>
              <a:t>6</a:t>
            </a:r>
            <a:endParaRPr lang="en-US" sz="4500" b="1" dirty="0">
              <a:solidFill>
                <a:srgbClr val="C0BB9E"/>
              </a:solidFill>
              <a:latin typeface="Arial"/>
              <a:cs typeface="Arial"/>
            </a:endParaRP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45772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smtClean="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7 Data structures</a:t>
            </a:r>
          </a:p>
          <a:p>
            <a:pPr>
              <a:spcBef>
                <a:spcPts val="288"/>
              </a:spcBef>
            </a:pPr>
            <a:endParaRPr lang="en-US" sz="1200" b="0" dirty="0" smtClean="0">
              <a:solidFill>
                <a:srgbClr val="FFFFFF"/>
              </a:solidFill>
              <a:latin typeface="Arial"/>
              <a:cs typeface="Arial"/>
            </a:endParaRPr>
          </a:p>
        </p:txBody>
      </p:sp>
      <p:pic>
        <p:nvPicPr>
          <p:cNvPr id="25" name="Picture 24" descr="Logo Unit 7.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smtClean="0"/>
              <a:t>Click to edit Master text styles</a:t>
            </a:r>
          </a:p>
          <a:p>
            <a:pPr lvl="1"/>
            <a:r>
              <a:rPr lang="en-US" smtClean="0"/>
              <a:t>Second level</a:t>
            </a:r>
          </a:p>
          <a:p>
            <a:pPr lvl="2"/>
            <a:r>
              <a:rPr lang="en-US" smtClean="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smtClean="0"/>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smtClean="0">
                <a:solidFill>
                  <a:srgbClr val="FFFFFF"/>
                </a:solidFill>
                <a:latin typeface="Arial"/>
                <a:cs typeface="Arial"/>
              </a:rPr>
              <a:t>Trees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smtClean="0">
                <a:solidFill>
                  <a:srgbClr val="FFFFFF"/>
                </a:solidFill>
                <a:latin typeface="Arial"/>
                <a:cs typeface="Arial"/>
              </a:rPr>
              <a:t>Unit 7 Data structures</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smtClean="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smtClean="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smtClean="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264033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smtClean="0">
                <a:latin typeface="Museo 700" panose="02000000000000000000" pitchFamily="50" charset="0"/>
              </a:rPr>
              <a:t>AQA</a:t>
            </a:r>
            <a:endParaRPr lang="en-US" b="0" dirty="0" smtClean="0">
              <a:latin typeface="Museo900-Regular"/>
              <a:cs typeface="Museo900-Regular"/>
            </a:endParaRPr>
          </a:p>
          <a:p>
            <a:pPr lvl="2"/>
            <a:r>
              <a:rPr lang="en-US" dirty="0" smtClean="0">
                <a:latin typeface="Museo 500" panose="02000000000000000000" pitchFamily="50" charset="0"/>
              </a:rPr>
              <a:t>A Level</a:t>
            </a:r>
          </a:p>
          <a:p>
            <a:pPr lvl="3"/>
            <a:r>
              <a:rPr lang="en-US" sz="2500" dirty="0" smtClean="0">
                <a:solidFill>
                  <a:schemeClr val="bg1"/>
                </a:solidFill>
                <a:latin typeface="Museo 100" panose="02000000000000000000" pitchFamily="50" charset="0"/>
              </a:rPr>
              <a:t>Computer Science</a:t>
            </a:r>
          </a:p>
          <a:p>
            <a:pPr lvl="3">
              <a:lnSpc>
                <a:spcPts val="3000"/>
              </a:lnSpc>
            </a:pPr>
            <a:r>
              <a:rPr lang="en-US" sz="2500" dirty="0" smtClean="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smtClean="0">
                <a:latin typeface="Museo 900" panose="02000000000000000000" pitchFamily="50" charset="0"/>
              </a:rPr>
              <a:t>Trees</a:t>
            </a:r>
            <a:endParaRPr lang="en-US" dirty="0" smtClean="0">
              <a:latin typeface="Museo 100" panose="02000000000000000000" pitchFamily="50" charset="0"/>
            </a:endParaRPr>
          </a:p>
          <a:p>
            <a:pPr lvl="1"/>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
            </a:r>
            <a:br>
              <a:rPr lang="en-US" sz="2000" dirty="0" smtClean="0">
                <a:latin typeface="Museo 100" panose="02000000000000000000" pitchFamily="50" charset="0"/>
              </a:rPr>
            </a:br>
            <a:r>
              <a:rPr lang="en-US" sz="2000" dirty="0" smtClean="0">
                <a:latin typeface="Museo 100" panose="02000000000000000000" pitchFamily="50" charset="0"/>
              </a:rPr>
              <a:t>Unit </a:t>
            </a:r>
            <a:r>
              <a:rPr lang="en-US" sz="2000" dirty="0">
                <a:latin typeface="Museo 100" panose="02000000000000000000" pitchFamily="50" charset="0"/>
              </a:rPr>
              <a:t>7</a:t>
            </a:r>
            <a:endParaRPr lang="en-US" sz="2000" dirty="0" smtClean="0">
              <a:latin typeface="Museo 100" panose="02000000000000000000" pitchFamily="50" charset="0"/>
            </a:endParaRP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Tree traversals</a:t>
            </a:r>
            <a:endParaRPr lang="en-GB" dirty="0"/>
          </a:p>
        </p:txBody>
      </p:sp>
      <p:sp>
        <p:nvSpPr>
          <p:cNvPr id="3" name="Text Placeholder 2"/>
          <p:cNvSpPr>
            <a:spLocks noGrp="1"/>
          </p:cNvSpPr>
          <p:nvPr>
            <p:ph type="body" sz="quarter" idx="14"/>
          </p:nvPr>
        </p:nvSpPr>
        <p:spPr/>
        <p:txBody>
          <a:bodyPr/>
          <a:lstStyle/>
          <a:p>
            <a:r>
              <a:rPr lang="en-GB" dirty="0">
                <a:solidFill>
                  <a:srgbClr val="8D8959"/>
                </a:solidFill>
              </a:rPr>
              <a:t>In-order</a:t>
            </a:r>
            <a:r>
              <a:rPr lang="en-GB" dirty="0" smtClean="0"/>
              <a:t>, </a:t>
            </a:r>
            <a:r>
              <a:rPr lang="en-GB" dirty="0">
                <a:solidFill>
                  <a:srgbClr val="8D8959"/>
                </a:solidFill>
              </a:rPr>
              <a:t>pre-order</a:t>
            </a:r>
            <a:r>
              <a:rPr lang="en-GB" dirty="0" smtClean="0"/>
              <a:t> and </a:t>
            </a:r>
            <a:r>
              <a:rPr lang="en-GB" dirty="0">
                <a:solidFill>
                  <a:srgbClr val="8D8959"/>
                </a:solidFill>
              </a:rPr>
              <a:t>post-order</a:t>
            </a:r>
            <a:r>
              <a:rPr lang="en-GB" dirty="0" smtClean="0"/>
              <a:t> refer to when the root is visited</a:t>
            </a:r>
          </a:p>
          <a:p>
            <a:r>
              <a:rPr lang="en-GB" dirty="0" smtClean="0"/>
              <a:t>If the node is the root of a subtree, traverse the subtree first</a:t>
            </a:r>
          </a:p>
        </p:txBody>
      </p:sp>
      <p:pic>
        <p:nvPicPr>
          <p:cNvPr id="22" name="Picture 6" descr="C:\Users\Rob\AppData\Roaming\PixelMetrics\CaptureWiz\Temp\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0868" y="3463980"/>
            <a:ext cx="4085582" cy="231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859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Traversing a tree</a:t>
            </a:r>
            <a:endParaRPr lang="en-GB" dirty="0"/>
          </a:p>
        </p:txBody>
      </p:sp>
      <p:sp>
        <p:nvSpPr>
          <p:cNvPr id="3" name="Text Placeholder 2"/>
          <p:cNvSpPr>
            <a:spLocks noGrp="1"/>
          </p:cNvSpPr>
          <p:nvPr>
            <p:ph type="body" sz="quarter" idx="14"/>
          </p:nvPr>
        </p:nvSpPr>
        <p:spPr/>
        <p:txBody>
          <a:bodyPr/>
          <a:lstStyle/>
          <a:p>
            <a:r>
              <a:rPr lang="en-GB" dirty="0" smtClean="0"/>
              <a:t>What order are the nodes visited in with a </a:t>
            </a:r>
          </a:p>
          <a:p>
            <a:pPr lvl="1"/>
            <a:r>
              <a:rPr lang="en-GB" dirty="0" smtClean="0"/>
              <a:t>Pre-order traversal</a:t>
            </a:r>
          </a:p>
          <a:p>
            <a:pPr lvl="1"/>
            <a:r>
              <a:rPr lang="en-GB" dirty="0" smtClean="0"/>
              <a:t>In-order traversal</a:t>
            </a:r>
          </a:p>
          <a:p>
            <a:pPr lvl="1"/>
            <a:r>
              <a:rPr lang="en-GB" dirty="0" smtClean="0"/>
              <a:t>Post-order traversal?</a:t>
            </a:r>
            <a:endParaRPr lang="en-GB" dirty="0"/>
          </a:p>
        </p:txBody>
      </p:sp>
      <p:pic>
        <p:nvPicPr>
          <p:cNvPr id="40" name="Picture 6" descr="C:\Users\Rob\AppData\Roaming\PixelMetrics\CaptureWiz\Temp\6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70868" y="3463980"/>
            <a:ext cx="4085582" cy="2316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67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Traversing a tree</a:t>
            </a:r>
            <a:endParaRPr lang="en-GB" dirty="0"/>
          </a:p>
        </p:txBody>
      </p:sp>
      <p:sp>
        <p:nvSpPr>
          <p:cNvPr id="3" name="Text Placeholder 2"/>
          <p:cNvSpPr>
            <a:spLocks noGrp="1"/>
          </p:cNvSpPr>
          <p:nvPr>
            <p:ph type="body" sz="quarter" idx="14"/>
          </p:nvPr>
        </p:nvSpPr>
        <p:spPr/>
        <p:txBody>
          <a:bodyPr/>
          <a:lstStyle/>
          <a:p>
            <a:r>
              <a:rPr lang="en-GB" dirty="0" smtClean="0"/>
              <a:t>Pre-order traversal: </a:t>
            </a:r>
            <a:r>
              <a:rPr lang="en-GB" dirty="0">
                <a:solidFill>
                  <a:srgbClr val="8D8959"/>
                </a:solidFill>
              </a:rPr>
              <a:t>F, D ,B, A, C, H, G, J, Z</a:t>
            </a:r>
          </a:p>
          <a:p>
            <a:r>
              <a:rPr lang="en-GB" dirty="0" smtClean="0"/>
              <a:t>In-order traversal: </a:t>
            </a:r>
            <a:r>
              <a:rPr lang="en-GB" dirty="0">
                <a:solidFill>
                  <a:srgbClr val="8D8959"/>
                </a:solidFill>
              </a:rPr>
              <a:t>A, B, C, D, F, G, H, J, Z</a:t>
            </a:r>
          </a:p>
          <a:p>
            <a:r>
              <a:rPr lang="en-GB" dirty="0" smtClean="0"/>
              <a:t>Post-order traversal: </a:t>
            </a:r>
            <a:r>
              <a:rPr lang="en-GB" dirty="0">
                <a:solidFill>
                  <a:srgbClr val="8D8959"/>
                </a:solidFill>
              </a:rPr>
              <a:t>A, C, B, D, G, Z, J, H, F</a:t>
            </a:r>
          </a:p>
        </p:txBody>
      </p:sp>
      <p:pic>
        <p:nvPicPr>
          <p:cNvPr id="7172" name="Picture 4" descr="C:\Users\Rob\AppData\Roaming\PixelMetrics\CaptureWiz\Temp\6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7331" y="3495634"/>
            <a:ext cx="4885783" cy="282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23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tree traversals</a:t>
            </a:r>
            <a:endParaRPr lang="en-GB" dirty="0"/>
          </a:p>
        </p:txBody>
      </p:sp>
      <p:sp>
        <p:nvSpPr>
          <p:cNvPr id="3" name="Text Placeholder 2"/>
          <p:cNvSpPr>
            <a:spLocks noGrp="1"/>
          </p:cNvSpPr>
          <p:nvPr>
            <p:ph type="body" sz="quarter" idx="14"/>
          </p:nvPr>
        </p:nvSpPr>
        <p:spPr/>
        <p:txBody>
          <a:bodyPr/>
          <a:lstStyle/>
          <a:p>
            <a:r>
              <a:rPr lang="en-GB" dirty="0" smtClean="0"/>
              <a:t>Pre-order</a:t>
            </a:r>
          </a:p>
          <a:p>
            <a:r>
              <a:rPr lang="en-GB" dirty="0" smtClean="0"/>
              <a:t>In-order</a:t>
            </a:r>
          </a:p>
          <a:p>
            <a:r>
              <a:rPr lang="en-GB" dirty="0" smtClean="0"/>
              <a:t>Post-order</a:t>
            </a:r>
          </a:p>
        </p:txBody>
      </p:sp>
      <p:sp>
        <p:nvSpPr>
          <p:cNvPr id="7" name="Oval 6"/>
          <p:cNvSpPr/>
          <p:nvPr/>
        </p:nvSpPr>
        <p:spPr>
          <a:xfrm>
            <a:off x="2506209" y="1850672"/>
            <a:ext cx="181708" cy="1817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2250681" y="2363741"/>
            <a:ext cx="181708" cy="18170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597063" y="2958000"/>
            <a:ext cx="181708" cy="18170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194" name="Picture 2" descr="C:\Users\Rob\AppData\Roaming\PixelMetrics\CaptureWiz\Temp\6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81804" y="1784519"/>
            <a:ext cx="4399188" cy="4361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289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search trees</a:t>
            </a:r>
            <a:endParaRPr lang="en-GB" dirty="0"/>
          </a:p>
        </p:txBody>
      </p:sp>
      <p:sp>
        <p:nvSpPr>
          <p:cNvPr id="3" name="Text Placeholder 2"/>
          <p:cNvSpPr>
            <a:spLocks noGrp="1"/>
          </p:cNvSpPr>
          <p:nvPr>
            <p:ph type="body" sz="quarter" idx="14"/>
          </p:nvPr>
        </p:nvSpPr>
        <p:spPr>
          <a:xfrm>
            <a:off x="691213" y="1721600"/>
            <a:ext cx="7797230" cy="3453607"/>
          </a:xfrm>
        </p:spPr>
        <p:txBody>
          <a:bodyPr/>
          <a:lstStyle/>
          <a:p>
            <a:r>
              <a:rPr lang="en-GB" dirty="0" smtClean="0"/>
              <a:t>A </a:t>
            </a:r>
            <a:r>
              <a:rPr lang="en-GB" dirty="0">
                <a:solidFill>
                  <a:srgbClr val="8D8959"/>
                </a:solidFill>
              </a:rPr>
              <a:t>binary search tree </a:t>
            </a:r>
            <a:r>
              <a:rPr lang="en-GB" dirty="0" smtClean="0"/>
              <a:t>holds items in such a way that the tree can be searched quickly and easily for a particular item</a:t>
            </a:r>
          </a:p>
          <a:p>
            <a:pPr lvl="1"/>
            <a:r>
              <a:rPr lang="en-GB" dirty="0" smtClean="0"/>
              <a:t>Which traversal is used to visit each node in alphabetic sequence?</a:t>
            </a:r>
          </a:p>
        </p:txBody>
      </p:sp>
      <p:pic>
        <p:nvPicPr>
          <p:cNvPr id="11266" name="Picture 2" descr="C:\Users\Rob\AppData\Roaming\PixelMetrics\CaptureWiz\Temp\6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71660" y="3703719"/>
            <a:ext cx="4021825" cy="2547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40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Building a binary search tree</a:t>
            </a:r>
            <a:endParaRPr lang="en-GB" dirty="0"/>
          </a:p>
        </p:txBody>
      </p:sp>
      <p:sp>
        <p:nvSpPr>
          <p:cNvPr id="3" name="Text Placeholder 2"/>
          <p:cNvSpPr>
            <a:spLocks noGrp="1"/>
          </p:cNvSpPr>
          <p:nvPr>
            <p:ph type="body" sz="quarter" idx="14"/>
          </p:nvPr>
        </p:nvSpPr>
        <p:spPr/>
        <p:txBody>
          <a:bodyPr/>
          <a:lstStyle/>
          <a:p>
            <a:r>
              <a:rPr lang="en-GB" dirty="0" smtClean="0"/>
              <a:t>Nodes are added in the order given, with the first item at the root</a:t>
            </a:r>
          </a:p>
          <a:p>
            <a:pPr lvl="1"/>
            <a:r>
              <a:rPr lang="en-GB" dirty="0" smtClean="0"/>
              <a:t>Starting at the root each time, if the next item is less than the root, it is added to the left of the root, otherwise, to the right</a:t>
            </a:r>
          </a:p>
          <a:p>
            <a:pPr lvl="1"/>
            <a:r>
              <a:rPr lang="en-GB" dirty="0" smtClean="0"/>
              <a:t>Apply the same rule at the root of each sub-tree</a:t>
            </a:r>
          </a:p>
          <a:p>
            <a:r>
              <a:rPr lang="en-GB" dirty="0" smtClean="0"/>
              <a:t>Draw each stage of the binary tree with nodes:</a:t>
            </a:r>
          </a:p>
          <a:p>
            <a:pPr marL="0" indent="-7937" algn="ctr">
              <a:buNone/>
            </a:pPr>
            <a:r>
              <a:rPr lang="en-GB" sz="3200" b="1" dirty="0">
                <a:solidFill>
                  <a:srgbClr val="8D8959"/>
                </a:solidFill>
              </a:rPr>
              <a:t>12, 7, 18, 22, 14, 10, 56, 3</a:t>
            </a:r>
            <a:r>
              <a:rPr lang="en-GB" sz="3200" b="1">
                <a:solidFill>
                  <a:srgbClr val="8D8959"/>
                </a:solidFill>
              </a:rPr>
              <a:t>, </a:t>
            </a:r>
            <a:r>
              <a:rPr lang="en-GB" sz="3200" b="1" smtClean="0">
                <a:solidFill>
                  <a:srgbClr val="8D8959"/>
                </a:solidFill>
              </a:rPr>
              <a:t>2, </a:t>
            </a:r>
            <a:r>
              <a:rPr lang="en-GB" sz="3200" b="1" dirty="0">
                <a:solidFill>
                  <a:srgbClr val="8D8959"/>
                </a:solidFill>
              </a:rPr>
              <a:t>20, 8</a:t>
            </a:r>
          </a:p>
        </p:txBody>
      </p:sp>
    </p:spTree>
    <p:extLst>
      <p:ext uri="{BB962C8B-B14F-4D97-AF65-F5344CB8AC3E}">
        <p14:creationId xmlns:p14="http://schemas.microsoft.com/office/powerpoint/2010/main" val="421801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Building a binary search tree</a:t>
            </a:r>
            <a:endParaRPr lang="en-GB" dirty="0"/>
          </a:p>
        </p:txBody>
      </p:sp>
      <p:sp>
        <p:nvSpPr>
          <p:cNvPr id="3" name="Text Placeholder 2"/>
          <p:cNvSpPr>
            <a:spLocks noGrp="1"/>
          </p:cNvSpPr>
          <p:nvPr>
            <p:ph type="body" sz="quarter" idx="14"/>
          </p:nvPr>
        </p:nvSpPr>
        <p:spPr/>
        <p:txBody>
          <a:bodyPr/>
          <a:lstStyle/>
          <a:p>
            <a:r>
              <a:rPr lang="en-GB" dirty="0" smtClean="0"/>
              <a:t>Draw each stage of the binary tree with nodes:</a:t>
            </a:r>
          </a:p>
          <a:p>
            <a:pPr marL="0" indent="-7937" algn="ctr">
              <a:buNone/>
            </a:pPr>
            <a:r>
              <a:rPr lang="en-GB" sz="3200" b="1" dirty="0">
                <a:solidFill>
                  <a:srgbClr val="8D8959"/>
                </a:solidFill>
              </a:rPr>
              <a:t>12, 7, 18, 22, 14, 10, 56, 3, </a:t>
            </a:r>
            <a:r>
              <a:rPr lang="en-GB" sz="3200" b="1" dirty="0" smtClean="0">
                <a:solidFill>
                  <a:srgbClr val="8D8959"/>
                </a:solidFill>
              </a:rPr>
              <a:t>2, </a:t>
            </a:r>
            <a:r>
              <a:rPr lang="en-GB" sz="3200" b="1" dirty="0">
                <a:solidFill>
                  <a:srgbClr val="8D8959"/>
                </a:solidFill>
              </a:rPr>
              <a:t>20, </a:t>
            </a:r>
            <a:r>
              <a:rPr lang="en-GB" sz="3200" b="1" dirty="0" smtClean="0">
                <a:solidFill>
                  <a:srgbClr val="8D8959"/>
                </a:solidFill>
              </a:rPr>
              <a:t>8</a:t>
            </a:r>
            <a:endParaRPr lang="en-GB" sz="3200" b="1" dirty="0">
              <a:solidFill>
                <a:srgbClr val="8D8959"/>
              </a:solidFill>
            </a:endParaRPr>
          </a:p>
        </p:txBody>
      </p:sp>
      <p:pic>
        <p:nvPicPr>
          <p:cNvPr id="1026" name="Picture 2" descr="C:\Users\Rob\AppData\Roaming\PixelMetrics\CaptureWiz\Temp\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739" y="2936191"/>
            <a:ext cx="5379773" cy="3241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13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6</a:t>
            </a:r>
            <a:endParaRPr lang="en-GB" dirty="0"/>
          </a:p>
        </p:txBody>
      </p:sp>
      <p:sp>
        <p:nvSpPr>
          <p:cNvPr id="3" name="Text Placeholder 2"/>
          <p:cNvSpPr>
            <a:spLocks noGrp="1"/>
          </p:cNvSpPr>
          <p:nvPr>
            <p:ph type="body" sz="quarter" idx="14"/>
          </p:nvPr>
        </p:nvSpPr>
        <p:spPr/>
        <p:txBody>
          <a:bodyPr/>
          <a:lstStyle/>
          <a:p>
            <a:r>
              <a:rPr lang="en-GB" dirty="0" smtClean="0"/>
              <a:t>Complete </a:t>
            </a:r>
            <a:r>
              <a:rPr lang="en-GB" b="1" dirty="0" smtClean="0"/>
              <a:t>Task 2 </a:t>
            </a:r>
            <a:r>
              <a:rPr lang="en-GB" dirty="0" smtClean="0"/>
              <a:t>on the worksheet</a:t>
            </a:r>
            <a:endParaRPr lang="en-GB" dirty="0"/>
          </a:p>
        </p:txBody>
      </p:sp>
    </p:spTree>
    <p:extLst>
      <p:ext uri="{BB962C8B-B14F-4D97-AF65-F5344CB8AC3E}">
        <p14:creationId xmlns:p14="http://schemas.microsoft.com/office/powerpoint/2010/main" val="3150636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balanced binary tree</a:t>
            </a:r>
            <a:endParaRPr lang="en-GB" dirty="0"/>
          </a:p>
        </p:txBody>
      </p:sp>
      <p:sp>
        <p:nvSpPr>
          <p:cNvPr id="3" name="Text Placeholder 2"/>
          <p:cNvSpPr>
            <a:spLocks noGrp="1"/>
          </p:cNvSpPr>
          <p:nvPr>
            <p:ph type="body" sz="quarter" idx="14"/>
          </p:nvPr>
        </p:nvSpPr>
        <p:spPr/>
        <p:txBody>
          <a:bodyPr/>
          <a:lstStyle/>
          <a:p>
            <a:r>
              <a:rPr lang="en-GB" dirty="0" smtClean="0"/>
              <a:t>A balanced tree is one where the nodes are distributed in such a way that the height is kept to a minimum</a:t>
            </a:r>
          </a:p>
          <a:p>
            <a:pPr lvl="1"/>
            <a:r>
              <a:rPr lang="en-GB" dirty="0" smtClean="0"/>
              <a:t>This allows more efficient searching</a:t>
            </a:r>
            <a:endParaRPr lang="en-GB" dirty="0"/>
          </a:p>
        </p:txBody>
      </p:sp>
      <p:pic>
        <p:nvPicPr>
          <p:cNvPr id="2050" name="Picture 2" descr="C:\Users\Rob\AppData\Roaming\PixelMetrics\CaptureWiz\Temp\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95" y="3670444"/>
            <a:ext cx="7239000" cy="2363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45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Implementing a binary tree</a:t>
            </a:r>
            <a:endParaRPr lang="en-GB" dirty="0"/>
          </a:p>
        </p:txBody>
      </p:sp>
      <p:sp>
        <p:nvSpPr>
          <p:cNvPr id="3" name="Text Placeholder 2"/>
          <p:cNvSpPr>
            <a:spLocks noGrp="1"/>
          </p:cNvSpPr>
          <p:nvPr>
            <p:ph type="body" sz="quarter" idx="14"/>
          </p:nvPr>
        </p:nvSpPr>
        <p:spPr/>
        <p:txBody>
          <a:bodyPr/>
          <a:lstStyle/>
          <a:p>
            <a:r>
              <a:rPr lang="en-GB" dirty="0" smtClean="0"/>
              <a:t>Each node consists of 3 parts</a:t>
            </a:r>
          </a:p>
          <a:p>
            <a:pPr lvl="1"/>
            <a:r>
              <a:rPr lang="en-GB" dirty="0" smtClean="0"/>
              <a:t>The data (which may be a primitive or more complex object)</a:t>
            </a:r>
          </a:p>
          <a:p>
            <a:pPr lvl="1"/>
            <a:r>
              <a:rPr lang="en-GB" dirty="0" smtClean="0"/>
              <a:t>A left pointer to a child</a:t>
            </a:r>
          </a:p>
          <a:p>
            <a:pPr lvl="1"/>
            <a:r>
              <a:rPr lang="en-GB" dirty="0" smtClean="0"/>
              <a:t>A right pointer to a child</a:t>
            </a:r>
          </a:p>
        </p:txBody>
      </p:sp>
      <p:pic>
        <p:nvPicPr>
          <p:cNvPr id="14338" name="Picture 2" descr="C:\Users\Rob\AppData\Roaming\PixelMetrics\CaptureWiz\Temp\67.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12705" y="3676649"/>
            <a:ext cx="2857500" cy="2459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79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Know that a tree is a connected, undirected graph with no cycles</a:t>
            </a:r>
          </a:p>
          <a:p>
            <a:pPr lvl="0"/>
            <a:r>
              <a:rPr lang="en-GB" dirty="0">
                <a:solidFill>
                  <a:schemeClr val="bg1"/>
                </a:solidFill>
              </a:rPr>
              <a:t>Know that a binary tree is a rooted tree in which each node has at most two children</a:t>
            </a:r>
          </a:p>
          <a:p>
            <a:pPr lvl="0"/>
            <a:r>
              <a:rPr lang="en-GB" dirty="0">
                <a:solidFill>
                  <a:schemeClr val="bg1"/>
                </a:solidFill>
              </a:rPr>
              <a:t>Be familiar with typical uses for rooted trees</a:t>
            </a:r>
          </a:p>
          <a:p>
            <a:endParaRPr lang="en-GB" dirty="0">
              <a:solidFill>
                <a:schemeClr val="bg1"/>
              </a:solidFill>
            </a:endParaRPr>
          </a:p>
        </p:txBody>
      </p:sp>
      <p:sp>
        <p:nvSpPr>
          <p:cNvPr id="3" name="Text Placeholder 2"/>
          <p:cNvSpPr>
            <a:spLocks noGrp="1"/>
          </p:cNvSpPr>
          <p:nvPr>
            <p:ph type="body" sz="quarter" idx="13"/>
          </p:nvPr>
        </p:nvSpPr>
        <p:spPr/>
        <p:txBody>
          <a:bodyPr/>
          <a:lstStyle/>
          <a:p>
            <a:r>
              <a:rPr lang="en-GB" dirty="0" smtClean="0"/>
              <a:t>Objectives</a:t>
            </a:r>
            <a:endParaRPr lang="en-GB" dirty="0"/>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tree – arrays</a:t>
            </a:r>
            <a:endParaRPr lang="en-GB" dirty="0"/>
          </a:p>
        </p:txBody>
      </p:sp>
      <p:sp>
        <p:nvSpPr>
          <p:cNvPr id="3" name="Text Placeholder 2"/>
          <p:cNvSpPr>
            <a:spLocks noGrp="1"/>
          </p:cNvSpPr>
          <p:nvPr>
            <p:ph type="body" sz="quarter" idx="14"/>
          </p:nvPr>
        </p:nvSpPr>
        <p:spPr>
          <a:xfrm>
            <a:off x="724280" y="1704179"/>
            <a:ext cx="5094629" cy="3453607"/>
          </a:xfrm>
        </p:spPr>
        <p:txBody>
          <a:bodyPr/>
          <a:lstStyle/>
          <a:p>
            <a:r>
              <a:rPr lang="en-GB" dirty="0" smtClean="0"/>
              <a:t>A binary tree may be represented as an array of records, or a </a:t>
            </a:r>
            <a:br>
              <a:rPr lang="en-GB" dirty="0" smtClean="0"/>
            </a:br>
            <a:r>
              <a:rPr lang="en-GB" dirty="0" smtClean="0"/>
              <a:t>two-dimensional list</a:t>
            </a:r>
          </a:p>
          <a:p>
            <a:pPr>
              <a:spcAft>
                <a:spcPts val="600"/>
              </a:spcAft>
            </a:pPr>
            <a:r>
              <a:rPr lang="en-GB" dirty="0" smtClean="0"/>
              <a:t>Suppose items are added to a binary tree in the order:</a:t>
            </a:r>
          </a:p>
          <a:p>
            <a:pPr marL="0" indent="0">
              <a:spcAft>
                <a:spcPts val="600"/>
              </a:spcAft>
              <a:buNone/>
              <a:tabLst>
                <a:tab pos="1344613" algn="l"/>
                <a:tab pos="1882775" algn="l"/>
                <a:tab pos="2420938" algn="l"/>
                <a:tab pos="2959100" algn="l"/>
                <a:tab pos="3495675" algn="l"/>
              </a:tabLst>
            </a:pPr>
            <a:r>
              <a:rPr lang="en-GB" dirty="0" smtClean="0"/>
              <a:t>	</a:t>
            </a:r>
            <a:r>
              <a:rPr lang="en-GB" b="1" dirty="0">
                <a:solidFill>
                  <a:srgbClr val="8D8959"/>
                </a:solidFill>
              </a:rPr>
              <a:t>[0]	[1]	[2]	[3]	[4]	</a:t>
            </a:r>
          </a:p>
          <a:p>
            <a:pPr marL="0" indent="0">
              <a:spcAft>
                <a:spcPts val="600"/>
              </a:spcAft>
              <a:buNone/>
              <a:tabLst>
                <a:tab pos="1344613" algn="l"/>
                <a:tab pos="1882775" algn="l"/>
                <a:tab pos="2420938" algn="l"/>
                <a:tab pos="2959100" algn="l"/>
                <a:tab pos="3495675" algn="l"/>
              </a:tabLst>
            </a:pPr>
            <a:r>
              <a:rPr lang="en-GB" dirty="0">
                <a:solidFill>
                  <a:srgbClr val="8D8959"/>
                </a:solidFill>
              </a:rPr>
              <a:t>	12 	 7 	18	14 	22</a:t>
            </a:r>
          </a:p>
          <a:p>
            <a:r>
              <a:rPr lang="en-GB" dirty="0" smtClean="0"/>
              <a:t>A pointer of </a:t>
            </a:r>
            <a:r>
              <a:rPr lang="en-GB" b="1" dirty="0" smtClean="0"/>
              <a:t>-1</a:t>
            </a:r>
            <a:r>
              <a:rPr lang="en-GB" dirty="0" smtClean="0"/>
              <a:t> indicates that there is no subtree on that side</a:t>
            </a:r>
          </a:p>
          <a:p>
            <a:pPr lvl="1"/>
            <a:r>
              <a:rPr lang="en-GB" dirty="0" smtClean="0"/>
              <a:t>Can you find an error in this representation of the tree?</a:t>
            </a:r>
          </a:p>
          <a:p>
            <a:endParaRPr lang="en-GB" dirty="0"/>
          </a:p>
        </p:txBody>
      </p:sp>
      <p:graphicFrame>
        <p:nvGraphicFramePr>
          <p:cNvPr id="29" name="Table 28"/>
          <p:cNvGraphicFramePr>
            <a:graphicFrameLocks noGrp="1"/>
          </p:cNvGraphicFramePr>
          <p:nvPr>
            <p:extLst>
              <p:ext uri="{D42A27DB-BD31-4B8C-83A1-F6EECF244321}">
                <p14:modId xmlns:p14="http://schemas.microsoft.com/office/powerpoint/2010/main" val="1862586289"/>
              </p:ext>
            </p:extLst>
          </p:nvPr>
        </p:nvGraphicFramePr>
        <p:xfrm>
          <a:off x="5704949" y="3683615"/>
          <a:ext cx="2736000" cy="2377440"/>
        </p:xfrm>
        <a:graphic>
          <a:graphicData uri="http://schemas.openxmlformats.org/drawingml/2006/table">
            <a:tbl>
              <a:tblPr firstRow="1" bandRow="1">
                <a:tableStyleId>{5C22544A-7EE6-4342-B048-85BDC9FD1C3A}</a:tableStyleId>
              </a:tblPr>
              <a:tblGrid>
                <a:gridCol w="684000">
                  <a:extLst>
                    <a:ext uri="{9D8B030D-6E8A-4147-A177-3AD203B41FA5}">
                      <a16:colId xmlns:a16="http://schemas.microsoft.com/office/drawing/2014/main" val="20000"/>
                    </a:ext>
                  </a:extLst>
                </a:gridCol>
                <a:gridCol w="684000">
                  <a:extLst>
                    <a:ext uri="{9D8B030D-6E8A-4147-A177-3AD203B41FA5}">
                      <a16:colId xmlns:a16="http://schemas.microsoft.com/office/drawing/2014/main" val="20001"/>
                    </a:ext>
                  </a:extLst>
                </a:gridCol>
                <a:gridCol w="684000">
                  <a:extLst>
                    <a:ext uri="{9D8B030D-6E8A-4147-A177-3AD203B41FA5}">
                      <a16:colId xmlns:a16="http://schemas.microsoft.com/office/drawing/2014/main" val="20002"/>
                    </a:ext>
                  </a:extLst>
                </a:gridCol>
                <a:gridCol w="684000">
                  <a:extLst>
                    <a:ext uri="{9D8B030D-6E8A-4147-A177-3AD203B41FA5}">
                      <a16:colId xmlns:a16="http://schemas.microsoft.com/office/drawing/2014/main" val="20003"/>
                    </a:ext>
                  </a:extLst>
                </a:gridCol>
              </a:tblGrid>
              <a:tr h="396000">
                <a:tc>
                  <a:txBody>
                    <a:bodyPr/>
                    <a:lstStyle/>
                    <a:p>
                      <a:pPr algn="ctr"/>
                      <a:endParaRPr lang="en-GB" sz="2000" b="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b="0" dirty="0" smtClean="0">
                          <a:solidFill>
                            <a:sysClr val="windowText" lastClr="000000"/>
                          </a:solidFill>
                          <a:latin typeface="Arial" panose="020B0604020202020204" pitchFamily="34" charset="0"/>
                          <a:cs typeface="Arial" panose="020B0604020202020204" pitchFamily="34" charset="0"/>
                        </a:rPr>
                        <a:t>left</a:t>
                      </a:r>
                      <a:endParaRPr lang="en-GB" sz="20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b="0" dirty="0" smtClean="0">
                          <a:solidFill>
                            <a:sysClr val="windowText" lastClr="000000"/>
                          </a:solidFill>
                          <a:latin typeface="Arial" panose="020B0604020202020204" pitchFamily="34" charset="0"/>
                          <a:cs typeface="Arial" panose="020B0604020202020204" pitchFamily="34" charset="0"/>
                        </a:rPr>
                        <a:t>data</a:t>
                      </a:r>
                      <a:endParaRPr lang="en-GB" sz="2000" b="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b="0" dirty="0" smtClean="0">
                          <a:solidFill>
                            <a:sysClr val="windowText" lastClr="000000"/>
                          </a:solidFill>
                          <a:latin typeface="Arial" panose="020B0604020202020204" pitchFamily="34" charset="0"/>
                          <a:cs typeface="Arial" panose="020B0604020202020204" pitchFamily="34" charset="0"/>
                        </a:rPr>
                        <a:t>right</a:t>
                      </a: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extLst>
                  <a:ext uri="{0D108BD9-81ED-4DB2-BD59-A6C34878D82A}">
                    <a16:rowId xmlns:a16="http://schemas.microsoft.com/office/drawing/2014/main" val="10000"/>
                  </a:ext>
                </a:extLst>
              </a:tr>
              <a:tr h="396000">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A[0]</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12</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2</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00">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A[1]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7</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00">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A[2]</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3</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18</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4</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6000">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A[3]</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4</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14</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6000">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A[4]</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22</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solidFill>
                        <a:srgbClr val="C0BB9E"/>
                      </a:solid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dirty="0" smtClean="0">
                          <a:solidFill>
                            <a:sysClr val="windowText" lastClr="000000"/>
                          </a:solidFill>
                          <a:latin typeface="Arial" panose="020B0604020202020204" pitchFamily="34" charset="0"/>
                          <a:cs typeface="Arial" panose="020B0604020202020204" pitchFamily="34" charset="0"/>
                        </a:rPr>
                        <a:t>-1</a:t>
                      </a:r>
                      <a:endParaRPr lang="en-GB" sz="2000" dirty="0">
                        <a:solidFill>
                          <a:sysClr val="windowText" lastClr="000000"/>
                        </a:solidFill>
                        <a:latin typeface="Arial" panose="020B0604020202020204" pitchFamily="34" charset="0"/>
                        <a:cs typeface="Arial" panose="020B0604020202020204" pitchFamily="34" charset="0"/>
                      </a:endParaRPr>
                    </a:p>
                  </a:txBody>
                  <a:tcPr>
                    <a:lnL w="12700" cap="flat" cmpd="sng" algn="ctr">
                      <a:solidFill>
                        <a:srgbClr val="C0BB9E"/>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BB9E"/>
                      </a:solidFill>
                      <a:prstDash val="solid"/>
                      <a:round/>
                      <a:headEnd type="none" w="med" len="med"/>
                      <a:tailEnd type="none" w="med" len="med"/>
                    </a:lnT>
                    <a:lnB w="12700" cap="flat" cmpd="sng" algn="ctr">
                      <a:solidFill>
                        <a:srgbClr val="C0BB9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pic>
        <p:nvPicPr>
          <p:cNvPr id="15362" name="Picture 2" descr="C:\Users\Rob\AppData\Roaming\PixelMetrics\CaptureWiz\Temp\6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34989" y="1780124"/>
            <a:ext cx="1963540" cy="166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29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Worksheet 6</a:t>
            </a:r>
            <a:endParaRPr lang="en-GB" dirty="0"/>
          </a:p>
        </p:txBody>
      </p:sp>
      <p:sp>
        <p:nvSpPr>
          <p:cNvPr id="3" name="Text Placeholder 2"/>
          <p:cNvSpPr>
            <a:spLocks noGrp="1"/>
          </p:cNvSpPr>
          <p:nvPr>
            <p:ph type="body" sz="quarter" idx="14"/>
          </p:nvPr>
        </p:nvSpPr>
        <p:spPr/>
        <p:txBody>
          <a:bodyPr/>
          <a:lstStyle/>
          <a:p>
            <a:r>
              <a:rPr lang="en-GB" dirty="0" smtClean="0"/>
              <a:t>Complete </a:t>
            </a:r>
            <a:r>
              <a:rPr lang="en-GB" b="1" dirty="0" smtClean="0"/>
              <a:t>Task 3</a:t>
            </a:r>
            <a:r>
              <a:rPr lang="en-GB" dirty="0" smtClean="0"/>
              <a:t> on the worksheet</a:t>
            </a:r>
            <a:endParaRPr lang="en-GB" dirty="0"/>
          </a:p>
        </p:txBody>
      </p:sp>
    </p:spTree>
    <p:extLst>
      <p:ext uri="{BB962C8B-B14F-4D97-AF65-F5344CB8AC3E}">
        <p14:creationId xmlns:p14="http://schemas.microsoft.com/office/powerpoint/2010/main" val="2999364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Plenary</a:t>
            </a:r>
            <a:endParaRPr lang="en-GB" dirty="0"/>
          </a:p>
        </p:txBody>
      </p:sp>
      <p:sp>
        <p:nvSpPr>
          <p:cNvPr id="2" name="Text Placeholder 1"/>
          <p:cNvSpPr>
            <a:spLocks noGrp="1"/>
          </p:cNvSpPr>
          <p:nvPr>
            <p:ph type="body" sz="quarter" idx="14"/>
          </p:nvPr>
        </p:nvSpPr>
        <p:spPr/>
        <p:txBody>
          <a:bodyPr/>
          <a:lstStyle/>
          <a:p>
            <a:r>
              <a:rPr lang="en-GB" dirty="0" smtClean="0"/>
              <a:t>What properties must a graph have for it to be a tree?</a:t>
            </a:r>
          </a:p>
          <a:p>
            <a:r>
              <a:rPr lang="en-GB" dirty="0" smtClean="0"/>
              <a:t>Discuss the validity of the following statement:</a:t>
            </a:r>
          </a:p>
          <a:p>
            <a:pPr marL="0" lvl="1" indent="0" algn="ctr">
              <a:buNone/>
            </a:pPr>
            <a:r>
              <a:rPr lang="en-GB" sz="3200" b="1" i="1" dirty="0">
                <a:solidFill>
                  <a:srgbClr val="8D8959"/>
                </a:solidFill>
              </a:rPr>
              <a:t>“Every node in a tree is a root node” </a:t>
            </a:r>
          </a:p>
          <a:p>
            <a:endParaRPr lang="en-GB" dirty="0"/>
          </a:p>
          <a:p>
            <a:r>
              <a:rPr lang="en-GB" dirty="0" smtClean="0"/>
              <a:t>Suggest reasons why data might be organised into a tree ADT</a:t>
            </a:r>
          </a:p>
          <a:p>
            <a:r>
              <a:rPr lang="en-GB" dirty="0" smtClean="0"/>
              <a:t>Describe the different types of binary tree traversal</a:t>
            </a:r>
            <a:endParaRPr lang="en-GB" dirty="0"/>
          </a:p>
        </p:txBody>
      </p:sp>
    </p:spTree>
    <p:extLst>
      <p:ext uri="{BB962C8B-B14F-4D97-AF65-F5344CB8AC3E}">
        <p14:creationId xmlns:p14="http://schemas.microsoft.com/office/powerpoint/2010/main" val="2118675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6085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Abstraction</a:t>
            </a:r>
          </a:p>
        </p:txBody>
      </p:sp>
      <p:sp>
        <p:nvSpPr>
          <p:cNvPr id="3" name="Text Placeholder 2"/>
          <p:cNvSpPr>
            <a:spLocks noGrp="1"/>
          </p:cNvSpPr>
          <p:nvPr>
            <p:ph type="body" sz="quarter" idx="14"/>
          </p:nvPr>
        </p:nvSpPr>
        <p:spPr/>
        <p:txBody>
          <a:bodyPr/>
          <a:lstStyle/>
          <a:p>
            <a:r>
              <a:rPr lang="en-GB" dirty="0" smtClean="0"/>
              <a:t>A </a:t>
            </a:r>
            <a:r>
              <a:rPr lang="en-GB" dirty="0">
                <a:solidFill>
                  <a:srgbClr val="8D8959"/>
                </a:solidFill>
              </a:rPr>
              <a:t>tree</a:t>
            </a:r>
            <a:r>
              <a:rPr lang="en-GB" dirty="0" smtClean="0"/>
              <a:t> is a common </a:t>
            </a:r>
            <a:r>
              <a:rPr lang="en-GB" dirty="0">
                <a:solidFill>
                  <a:srgbClr val="8D8959"/>
                </a:solidFill>
              </a:rPr>
              <a:t>abstract data type </a:t>
            </a:r>
            <a:r>
              <a:rPr lang="en-GB" dirty="0"/>
              <a:t>(</a:t>
            </a:r>
            <a:r>
              <a:rPr lang="en-GB" dirty="0">
                <a:solidFill>
                  <a:srgbClr val="8D8959"/>
                </a:solidFill>
              </a:rPr>
              <a:t>ADT</a:t>
            </a:r>
            <a:r>
              <a:rPr lang="en-GB" dirty="0" smtClean="0"/>
              <a:t>)</a:t>
            </a:r>
            <a:endParaRPr lang="en-GB" dirty="0" smtClean="0">
              <a:solidFill>
                <a:schemeClr val="accent1"/>
              </a:solidFill>
            </a:endParaRPr>
          </a:p>
          <a:p>
            <a:pPr lvl="1"/>
            <a:r>
              <a:rPr lang="en-GB" dirty="0" smtClean="0"/>
              <a:t>Like a tree in nature, a tree data structure has a root, branches and leaves</a:t>
            </a:r>
          </a:p>
          <a:p>
            <a:pPr lvl="1"/>
            <a:r>
              <a:rPr lang="en-GB" dirty="0" smtClean="0"/>
              <a:t>The difference is that a tree in computer science has its root at the top</a:t>
            </a:r>
          </a:p>
          <a:p>
            <a:pPr marL="0" indent="0">
              <a:buNone/>
            </a:pPr>
            <a:endParaRPr lang="en-GB" dirty="0" smtClean="0"/>
          </a:p>
        </p:txBody>
      </p:sp>
      <p:pic>
        <p:nvPicPr>
          <p:cNvPr id="1026" name="Picture 2" descr="C:\Users\Rob\AppData\Roaming\PixelMetrics\CaptureWiz\Temp\5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4492" y="3874893"/>
            <a:ext cx="3119491" cy="234727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60043" y="3696927"/>
            <a:ext cx="2924033" cy="3161452"/>
          </a:xfrm>
          <a:prstGeom prst="rect">
            <a:avLst/>
          </a:prstGeom>
        </p:spPr>
      </p:pic>
    </p:spTree>
    <p:extLst>
      <p:ext uri="{BB962C8B-B14F-4D97-AF65-F5344CB8AC3E}">
        <p14:creationId xmlns:p14="http://schemas.microsoft.com/office/powerpoint/2010/main" val="292872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Definition of a tree</a:t>
            </a:r>
            <a:endParaRPr lang="en-GB" dirty="0"/>
          </a:p>
        </p:txBody>
      </p:sp>
      <p:sp>
        <p:nvSpPr>
          <p:cNvPr id="5" name="Text Placeholder 4"/>
          <p:cNvSpPr>
            <a:spLocks noGrp="1"/>
          </p:cNvSpPr>
          <p:nvPr>
            <p:ph type="body" sz="quarter" idx="14"/>
          </p:nvPr>
        </p:nvSpPr>
        <p:spPr/>
        <p:txBody>
          <a:bodyPr/>
          <a:lstStyle/>
          <a:p>
            <a:r>
              <a:rPr lang="en-GB" dirty="0" smtClean="0"/>
              <a:t>A tree is a </a:t>
            </a:r>
            <a:r>
              <a:rPr lang="en-GB" dirty="0">
                <a:solidFill>
                  <a:srgbClr val="8D8959"/>
                </a:solidFill>
              </a:rPr>
              <a:t>connected</a:t>
            </a:r>
            <a:r>
              <a:rPr lang="en-GB" dirty="0" smtClean="0"/>
              <a:t>, </a:t>
            </a:r>
            <a:r>
              <a:rPr lang="en-GB" dirty="0">
                <a:solidFill>
                  <a:srgbClr val="8D8959"/>
                </a:solidFill>
              </a:rPr>
              <a:t>undirected</a:t>
            </a:r>
            <a:r>
              <a:rPr lang="en-GB" dirty="0" smtClean="0">
                <a:solidFill>
                  <a:schemeClr val="accent1"/>
                </a:solidFill>
              </a:rPr>
              <a:t> </a:t>
            </a:r>
            <a:r>
              <a:rPr lang="en-GB" dirty="0">
                <a:solidFill>
                  <a:srgbClr val="8D8959"/>
                </a:solidFill>
              </a:rPr>
              <a:t>graph</a:t>
            </a:r>
            <a:r>
              <a:rPr lang="en-GB" dirty="0" smtClean="0"/>
              <a:t> with </a:t>
            </a:r>
            <a:r>
              <a:rPr lang="en-GB" dirty="0">
                <a:solidFill>
                  <a:srgbClr val="8D8959"/>
                </a:solidFill>
              </a:rPr>
              <a:t>no </a:t>
            </a:r>
            <a:r>
              <a:rPr lang="en-GB" dirty="0" smtClean="0">
                <a:solidFill>
                  <a:srgbClr val="8D8959"/>
                </a:solidFill>
              </a:rPr>
              <a:t>cycles </a:t>
            </a:r>
            <a:r>
              <a:rPr lang="en-GB" dirty="0"/>
              <a:t>(i.e. there is a unique path from each node to any other node</a:t>
            </a:r>
            <a:r>
              <a:rPr lang="en-GB" dirty="0" smtClean="0"/>
              <a:t>)</a:t>
            </a:r>
            <a:endParaRPr lang="en-GB" dirty="0">
              <a:solidFill>
                <a:srgbClr val="8D8959"/>
              </a:solidFill>
            </a:endParaRPr>
          </a:p>
          <a:p>
            <a:pPr lvl="1"/>
            <a:r>
              <a:rPr lang="en-GB" dirty="0" smtClean="0"/>
              <a:t>Does either of the following diagrams represent a tree?</a:t>
            </a:r>
            <a:endParaRPr lang="en-GB" dirty="0"/>
          </a:p>
        </p:txBody>
      </p:sp>
      <p:pic>
        <p:nvPicPr>
          <p:cNvPr id="2052" name="Picture 4" descr="C:\Users\Rob\AppData\Roaming\PixelMetrics\CaptureWiz\Temp\52.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10988" y="3682962"/>
            <a:ext cx="6249175" cy="2485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755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A rooted tree</a:t>
            </a:r>
            <a:endParaRPr lang="en-GB" dirty="0"/>
          </a:p>
        </p:txBody>
      </p:sp>
      <p:sp>
        <p:nvSpPr>
          <p:cNvPr id="3" name="Text Placeholder 2"/>
          <p:cNvSpPr>
            <a:spLocks noGrp="1"/>
          </p:cNvSpPr>
          <p:nvPr>
            <p:ph type="body" sz="quarter" idx="14"/>
          </p:nvPr>
        </p:nvSpPr>
        <p:spPr/>
        <p:txBody>
          <a:bodyPr/>
          <a:lstStyle/>
          <a:p>
            <a:r>
              <a:rPr lang="en-GB" dirty="0" smtClean="0"/>
              <a:t>In a </a:t>
            </a:r>
            <a:r>
              <a:rPr lang="en-GB" dirty="0">
                <a:solidFill>
                  <a:srgbClr val="8D8959"/>
                </a:solidFill>
              </a:rPr>
              <a:t>rooted</a:t>
            </a:r>
            <a:r>
              <a:rPr lang="en-GB" dirty="0" smtClean="0"/>
              <a:t> tree, one </a:t>
            </a:r>
            <a:r>
              <a:rPr lang="en-GB" dirty="0">
                <a:solidFill>
                  <a:srgbClr val="8D8959"/>
                </a:solidFill>
              </a:rPr>
              <a:t>node</a:t>
            </a:r>
            <a:r>
              <a:rPr lang="en-GB" dirty="0" smtClean="0">
                <a:solidFill>
                  <a:schemeClr val="accent1"/>
                </a:solidFill>
              </a:rPr>
              <a:t> </a:t>
            </a:r>
            <a:r>
              <a:rPr lang="en-GB" dirty="0" smtClean="0"/>
              <a:t>is identified as the root</a:t>
            </a:r>
          </a:p>
          <a:p>
            <a:r>
              <a:rPr lang="en-GB" dirty="0" smtClean="0"/>
              <a:t>Every node except the root has one unique parent</a:t>
            </a:r>
          </a:p>
          <a:p>
            <a:r>
              <a:rPr lang="en-GB" dirty="0" smtClean="0"/>
              <a:t>Does the following diagram represent a rooted tree?</a:t>
            </a:r>
          </a:p>
          <a:p>
            <a:pPr lvl="1"/>
            <a:r>
              <a:rPr lang="en-GB" dirty="0" smtClean="0"/>
              <a:t>If so, which node is the root?</a:t>
            </a:r>
            <a:endParaRPr lang="en-GB" dirty="0"/>
          </a:p>
        </p:txBody>
      </p:sp>
      <p:pic>
        <p:nvPicPr>
          <p:cNvPr id="3074" name="Picture 2" descr="C:\Users\Rob\AppData\Roaming\PixelMetrics\CaptureWiz\Temp\5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53184" y="3870729"/>
            <a:ext cx="2739422" cy="247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9767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Rooted tree</a:t>
            </a:r>
            <a:endParaRPr lang="en-GB" dirty="0"/>
          </a:p>
        </p:txBody>
      </p:sp>
      <p:sp>
        <p:nvSpPr>
          <p:cNvPr id="3" name="Text Placeholder 2"/>
          <p:cNvSpPr>
            <a:spLocks noGrp="1"/>
          </p:cNvSpPr>
          <p:nvPr>
            <p:ph type="body" sz="quarter" idx="14"/>
          </p:nvPr>
        </p:nvSpPr>
        <p:spPr/>
        <p:txBody>
          <a:bodyPr/>
          <a:lstStyle/>
          <a:p>
            <a:r>
              <a:rPr lang="en-GB" dirty="0" smtClean="0"/>
              <a:t>Terminology:</a:t>
            </a:r>
          </a:p>
          <a:p>
            <a:pPr lvl="1"/>
            <a:r>
              <a:rPr lang="en-GB" dirty="0" smtClean="0"/>
              <a:t>Node</a:t>
            </a:r>
          </a:p>
          <a:p>
            <a:pPr lvl="1"/>
            <a:r>
              <a:rPr lang="en-GB" dirty="0" smtClean="0"/>
              <a:t>Edge</a:t>
            </a:r>
          </a:p>
          <a:p>
            <a:pPr lvl="1"/>
            <a:r>
              <a:rPr lang="en-GB" dirty="0" smtClean="0"/>
              <a:t>Root</a:t>
            </a:r>
          </a:p>
          <a:p>
            <a:pPr lvl="1"/>
            <a:r>
              <a:rPr lang="en-GB" dirty="0" smtClean="0"/>
              <a:t>Child</a:t>
            </a:r>
          </a:p>
          <a:p>
            <a:pPr lvl="1"/>
            <a:r>
              <a:rPr lang="en-GB" dirty="0" smtClean="0"/>
              <a:t>Parent</a:t>
            </a:r>
          </a:p>
          <a:p>
            <a:pPr lvl="1"/>
            <a:r>
              <a:rPr lang="en-GB" dirty="0" smtClean="0"/>
              <a:t>Subtree</a:t>
            </a:r>
          </a:p>
          <a:p>
            <a:pPr lvl="1"/>
            <a:r>
              <a:rPr lang="en-GB" dirty="0" smtClean="0"/>
              <a:t>Leaf</a:t>
            </a:r>
            <a:endParaRPr lang="en-GB" dirty="0"/>
          </a:p>
        </p:txBody>
      </p:sp>
      <p:pic>
        <p:nvPicPr>
          <p:cNvPr id="4098" name="Picture 2" descr="C:\Users\Rob\AppData\Roaming\PixelMetrics\CaptureWiz\Temp\5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02491" y="2146214"/>
            <a:ext cx="4466299" cy="3230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808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smtClean="0"/>
              <a:t>Worksheet 5</a:t>
            </a:r>
            <a:endParaRPr lang="en-GB" dirty="0"/>
          </a:p>
        </p:txBody>
      </p:sp>
      <p:sp>
        <p:nvSpPr>
          <p:cNvPr id="5" name="Text Placeholder 4"/>
          <p:cNvSpPr>
            <a:spLocks noGrp="1"/>
          </p:cNvSpPr>
          <p:nvPr>
            <p:ph type="body" sz="quarter" idx="14"/>
          </p:nvPr>
        </p:nvSpPr>
        <p:spPr/>
        <p:txBody>
          <a:bodyPr/>
          <a:lstStyle/>
          <a:p>
            <a:r>
              <a:rPr lang="en-GB" dirty="0" smtClean="0"/>
              <a:t>Try </a:t>
            </a:r>
            <a:r>
              <a:rPr lang="en-GB" b="1" dirty="0" smtClean="0"/>
              <a:t>Task 1 </a:t>
            </a:r>
            <a:r>
              <a:rPr lang="en-GB" dirty="0" smtClean="0"/>
              <a:t>on the worksheet</a:t>
            </a:r>
            <a:endParaRPr lang="en-GB" dirty="0"/>
          </a:p>
        </p:txBody>
      </p:sp>
    </p:spTree>
    <p:extLst>
      <p:ext uri="{BB962C8B-B14F-4D97-AF65-F5344CB8AC3E}">
        <p14:creationId xmlns:p14="http://schemas.microsoft.com/office/powerpoint/2010/main" val="219080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Binary tree</a:t>
            </a:r>
            <a:endParaRPr lang="en-GB" dirty="0"/>
          </a:p>
        </p:txBody>
      </p:sp>
      <p:sp>
        <p:nvSpPr>
          <p:cNvPr id="3" name="Text Placeholder 2"/>
          <p:cNvSpPr>
            <a:spLocks noGrp="1"/>
          </p:cNvSpPr>
          <p:nvPr>
            <p:ph type="body" sz="quarter" idx="14"/>
          </p:nvPr>
        </p:nvSpPr>
        <p:spPr/>
        <p:txBody>
          <a:bodyPr/>
          <a:lstStyle/>
          <a:p>
            <a:r>
              <a:rPr lang="en-GB" dirty="0" smtClean="0"/>
              <a:t>A </a:t>
            </a:r>
            <a:r>
              <a:rPr lang="en-GB" dirty="0">
                <a:solidFill>
                  <a:srgbClr val="8D8959"/>
                </a:solidFill>
              </a:rPr>
              <a:t>binary tree </a:t>
            </a:r>
            <a:r>
              <a:rPr lang="en-GB" dirty="0" smtClean="0"/>
              <a:t>is a rooted tree in which each node has a maximum of two children</a:t>
            </a:r>
            <a:endParaRPr lang="en-GB" dirty="0"/>
          </a:p>
        </p:txBody>
      </p:sp>
      <p:pic>
        <p:nvPicPr>
          <p:cNvPr id="5122" name="Picture 2"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62212" y="2727615"/>
            <a:ext cx="3645477" cy="338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169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Traversing a binary tree</a:t>
            </a:r>
            <a:endParaRPr lang="en-GB" dirty="0"/>
          </a:p>
        </p:txBody>
      </p:sp>
      <p:sp>
        <p:nvSpPr>
          <p:cNvPr id="3" name="Text Placeholder 2"/>
          <p:cNvSpPr>
            <a:spLocks noGrp="1"/>
          </p:cNvSpPr>
          <p:nvPr>
            <p:ph type="body" sz="quarter" idx="14"/>
          </p:nvPr>
        </p:nvSpPr>
        <p:spPr>
          <a:xfrm>
            <a:off x="724279" y="2645956"/>
            <a:ext cx="5085393" cy="3539689"/>
          </a:xfrm>
        </p:spPr>
        <p:txBody>
          <a:bodyPr/>
          <a:lstStyle/>
          <a:p>
            <a:pPr lvl="1">
              <a:spcBef>
                <a:spcPts val="600"/>
              </a:spcBef>
              <a:spcAft>
                <a:spcPts val="2400"/>
              </a:spcAft>
            </a:pPr>
            <a:r>
              <a:rPr lang="en-GB" b="1" dirty="0" smtClean="0">
                <a:solidFill>
                  <a:srgbClr val="FF0000"/>
                </a:solidFill>
              </a:rPr>
              <a:t>Pre-order:</a:t>
            </a:r>
            <a:r>
              <a:rPr lang="en-GB" b="1" dirty="0" smtClean="0"/>
              <a:t> </a:t>
            </a:r>
            <a:r>
              <a:rPr lang="en-GB" dirty="0" smtClean="0"/>
              <a:t>Visit the root, then traverse the left sub-tree, then the right sub-tree</a:t>
            </a:r>
          </a:p>
          <a:p>
            <a:pPr lvl="1">
              <a:spcAft>
                <a:spcPts val="2400"/>
              </a:spcAft>
            </a:pPr>
            <a:r>
              <a:rPr lang="en-GB" b="1" dirty="0">
                <a:solidFill>
                  <a:srgbClr val="FF0000"/>
                </a:solidFill>
              </a:rPr>
              <a:t>In-order:</a:t>
            </a:r>
            <a:r>
              <a:rPr lang="en-GB" b="1" dirty="0">
                <a:solidFill>
                  <a:srgbClr val="C0BB9E"/>
                </a:solidFill>
              </a:rPr>
              <a:t> </a:t>
            </a:r>
            <a:r>
              <a:rPr lang="en-GB" dirty="0" smtClean="0"/>
              <a:t>Traverse the left </a:t>
            </a:r>
            <a:r>
              <a:rPr lang="en-GB" dirty="0"/>
              <a:t>sub-tree, </a:t>
            </a:r>
            <a:r>
              <a:rPr lang="en-GB" dirty="0" smtClean="0"/>
              <a:t>then visit the root, then traverse the </a:t>
            </a:r>
            <a:r>
              <a:rPr lang="en-GB" dirty="0"/>
              <a:t>right </a:t>
            </a:r>
            <a:r>
              <a:rPr lang="en-GB" dirty="0" smtClean="0"/>
              <a:t>sub-tree</a:t>
            </a:r>
          </a:p>
          <a:p>
            <a:pPr lvl="1">
              <a:spcAft>
                <a:spcPts val="2400"/>
              </a:spcAft>
            </a:pPr>
            <a:r>
              <a:rPr lang="en-GB" b="1" dirty="0">
                <a:solidFill>
                  <a:srgbClr val="FF0000"/>
                </a:solidFill>
              </a:rPr>
              <a:t>Post-order:</a:t>
            </a:r>
            <a:r>
              <a:rPr lang="en-GB" b="1" dirty="0">
                <a:solidFill>
                  <a:srgbClr val="C0BB9E"/>
                </a:solidFill>
              </a:rPr>
              <a:t> </a:t>
            </a:r>
            <a:r>
              <a:rPr lang="en-GB" dirty="0" smtClean="0"/>
              <a:t>traverse the left sub-tree, then traverse the right sub-tree, then visit the root</a:t>
            </a:r>
            <a:endParaRPr lang="en-GB" dirty="0"/>
          </a:p>
        </p:txBody>
      </p:sp>
      <p:sp>
        <p:nvSpPr>
          <p:cNvPr id="19" name="Text Placeholder 2"/>
          <p:cNvSpPr txBox="1">
            <a:spLocks/>
          </p:cNvSpPr>
          <p:nvPr/>
        </p:nvSpPr>
        <p:spPr>
          <a:xfrm>
            <a:off x="724281" y="1730774"/>
            <a:ext cx="7049186" cy="761414"/>
          </a:xfrm>
          <a:prstGeom prst="rect">
            <a:avLst/>
          </a:prstGeom>
        </p:spPr>
        <p:txBody>
          <a:bodyPr vert="horz" lIns="0" tIns="0"/>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rgbClr val="6C6F59"/>
                </a:solidFill>
                <a:latin typeface="Arial"/>
                <a:ea typeface="+mn-ea"/>
                <a:cs typeface="Arial"/>
              </a:defRPr>
            </a:lvl2pPr>
            <a:lvl3pPr marL="723900" indent="-279400" algn="l" defTabSz="457200" rtl="0" eaLnBrk="1" latinLnBrk="0" hangingPunct="1">
              <a:lnSpc>
                <a:spcPct val="100000"/>
              </a:lnSpc>
              <a:spcBef>
                <a:spcPct val="20000"/>
              </a:spcBef>
              <a:buFont typeface="Arial"/>
              <a:buChar char="•"/>
              <a:defRPr lang="en-US" sz="2000" kern="1200" baseline="0" dirty="0" smtClean="0">
                <a:solidFill>
                  <a:srgbClr val="C0BB9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1800"/>
              </a:spcAft>
            </a:pPr>
            <a:r>
              <a:rPr lang="en-GB" dirty="0" smtClean="0"/>
              <a:t>A binary tree can be traversed in three different ways:</a:t>
            </a:r>
            <a:endParaRPr lang="en-GB" dirty="0"/>
          </a:p>
        </p:txBody>
      </p:sp>
      <p:pic>
        <p:nvPicPr>
          <p:cNvPr id="6146" name="Picture 2" descr="C:\Users\Rob\AppData\Roaming\PixelMetrics\CaptureWiz\Temp\56.pn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t="-1" b="2150"/>
          <a:stretch/>
        </p:blipFill>
        <p:spPr bwMode="auto">
          <a:xfrm>
            <a:off x="6023185" y="2664438"/>
            <a:ext cx="2034511" cy="103010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Rob\AppData\Roaming\PixelMetrics\CaptureWiz\Temp\57.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23185" y="3852485"/>
            <a:ext cx="2052254" cy="105274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Rob\AppData\Roaming\PixelMetrics\CaptureWiz\Temp\58.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7271" y="5052167"/>
            <a:ext cx="2040425" cy="105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3742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7</Template>
  <TotalTime>1229</TotalTime>
  <Words>746</Words>
  <Application>Microsoft Office PowerPoint</Application>
  <PresentationFormat>On-screen Show (4:3)</PresentationFormat>
  <Paragraphs>118</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Museo900-Regular</vt:lpstr>
      <vt:lpstr>Museo 100</vt:lpstr>
      <vt:lpstr>Arial</vt:lpstr>
      <vt:lpstr>Museo 500</vt:lpstr>
      <vt:lpstr>Museo 900</vt:lpstr>
      <vt:lpstr>Museo 700</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Ruari Mears</cp:lastModifiedBy>
  <cp:revision>72</cp:revision>
  <dcterms:created xsi:type="dcterms:W3CDTF">2015-10-08T09:44:01Z</dcterms:created>
  <dcterms:modified xsi:type="dcterms:W3CDTF">2018-10-02T13:29:33Z</dcterms:modified>
</cp:coreProperties>
</file>