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71" r:id="rId11"/>
    <p:sldId id="272" r:id="rId12"/>
    <p:sldId id="262" r:id="rId13"/>
    <p:sldId id="274" r:id="rId14"/>
    <p:sldId id="275" r:id="rId15"/>
    <p:sldId id="273" r:id="rId16"/>
    <p:sldId id="276" r:id="rId17"/>
    <p:sldId id="277" r:id="rId18"/>
    <p:sldId id="279" r:id="rId19"/>
    <p:sldId id="280" r:id="rId20"/>
    <p:sldId id="278" r:id="rId21"/>
    <p:sldId id="2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2"/>
    <p:restoredTop sz="94747"/>
  </p:normalViewPr>
  <p:slideViewPr>
    <p:cSldViewPr snapToGrid="0" snapToObjects="1">
      <p:cViewPr varScale="1">
        <p:scale>
          <a:sx n="86" d="100"/>
          <a:sy n="86" d="100"/>
        </p:scale>
        <p:origin x="1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9290-313C-CD4D-8DC5-C1C8DCA82FB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51C1D-073A-9C4F-A16A-3411EE47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79E-EF3E-FD4E-952D-92A42395B7F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2221-E1FF-5F46-886D-C585D164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tiff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1.jpg"/><Relationship Id="rId7" Type="http://schemas.openxmlformats.org/officeDocument/2006/relationships/image" Target="../media/image5.jpg"/><Relationship Id="rId12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.jp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4.jpg"/><Relationship Id="rId7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38" y="1379095"/>
            <a:ext cx="4512872" cy="45128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8209" y="-34452"/>
            <a:ext cx="31079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1974</a:t>
            </a:r>
            <a:endParaRPr lang="en-GB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6" y="3635531"/>
            <a:ext cx="1983211" cy="29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51" y="418327"/>
            <a:ext cx="2470352" cy="4014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71" y="4695876"/>
            <a:ext cx="2599132" cy="1839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78" y="3145501"/>
            <a:ext cx="2318990" cy="17303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3794" y="544343"/>
            <a:ext cx="4140877" cy="1938992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6000" b="1" cap="none" spc="0" dirty="0" smtClean="0">
                <a:ln/>
                <a:solidFill>
                  <a:schemeClr val="accent4"/>
                </a:solidFill>
                <a:effectLst/>
              </a:rPr>
              <a:t>Killer Queen</a:t>
            </a:r>
          </a:p>
          <a:p>
            <a:pPr algn="ctr"/>
            <a:r>
              <a:rPr lang="en-GB" sz="6000" b="1" dirty="0" smtClean="0">
                <a:ln/>
                <a:solidFill>
                  <a:schemeClr val="accent4"/>
                </a:solidFill>
              </a:rPr>
              <a:t>By Queen</a:t>
            </a:r>
            <a:endParaRPr lang="en-GB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3278" y="5950936"/>
            <a:ext cx="4997793" cy="58477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200" b="1" cap="none" spc="0" dirty="0" smtClean="0">
                <a:ln/>
                <a:solidFill>
                  <a:schemeClr val="accent4"/>
                </a:solidFill>
                <a:effectLst/>
              </a:rPr>
              <a:t>From their 3</a:t>
            </a:r>
            <a:r>
              <a:rPr lang="en-GB" sz="3200" b="1" cap="none" spc="0" baseline="30000" dirty="0" smtClean="0">
                <a:ln/>
                <a:solidFill>
                  <a:schemeClr val="accent4"/>
                </a:solidFill>
                <a:effectLst/>
              </a:rPr>
              <a:t>rd</a:t>
            </a:r>
            <a:r>
              <a:rPr lang="en-GB" sz="3200" b="1" cap="none" spc="0" dirty="0" smtClean="0">
                <a:ln/>
                <a:solidFill>
                  <a:schemeClr val="accent4"/>
                </a:solidFill>
                <a:effectLst/>
              </a:rPr>
              <a:t> studio Album</a:t>
            </a:r>
            <a:endParaRPr lang="en-GB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5551" y="190400"/>
            <a:ext cx="2470352" cy="70788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cap="none" spc="0" dirty="0" smtClean="0">
                <a:ln/>
                <a:solidFill>
                  <a:schemeClr val="accent4"/>
                </a:solidFill>
                <a:effectLst/>
              </a:rPr>
              <a:t>Freddie Mercury </a:t>
            </a:r>
          </a:p>
          <a:p>
            <a:pPr algn="ctr"/>
            <a:r>
              <a:rPr lang="en-GB" sz="2000" b="1" cap="none" spc="0" dirty="0" smtClean="0">
                <a:ln/>
                <a:solidFill>
                  <a:schemeClr val="accent4"/>
                </a:solidFill>
                <a:effectLst/>
              </a:rPr>
              <a:t>(Vocals, lyrics)</a:t>
            </a:r>
            <a:endParaRPr lang="en-GB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26" y="2927645"/>
            <a:ext cx="1983211" cy="70788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cap="none" spc="0" smtClean="0">
                <a:ln/>
                <a:solidFill>
                  <a:schemeClr val="accent4"/>
                </a:solidFill>
                <a:effectLst/>
              </a:rPr>
              <a:t>Brian May</a:t>
            </a:r>
          </a:p>
          <a:p>
            <a:pPr algn="ctr"/>
            <a:r>
              <a:rPr lang="en-GB" sz="2000" b="1" cap="none" spc="0" dirty="0" smtClean="0">
                <a:ln/>
                <a:solidFill>
                  <a:schemeClr val="accent4"/>
                </a:solidFill>
                <a:effectLst/>
              </a:rPr>
              <a:t> (electric guitar)</a:t>
            </a:r>
            <a:endParaRPr lang="en-GB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5543" y="4830104"/>
            <a:ext cx="2314825" cy="70788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dirty="0" smtClean="0">
                <a:ln/>
                <a:solidFill>
                  <a:schemeClr val="accent4"/>
                </a:solidFill>
              </a:rPr>
              <a:t>Roger Taylor</a:t>
            </a:r>
            <a:endParaRPr lang="en-GB" sz="20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GB" sz="2000" b="1" cap="none" spc="0" dirty="0" smtClean="0">
                <a:ln/>
                <a:solidFill>
                  <a:schemeClr val="accent4"/>
                </a:solidFill>
                <a:effectLst/>
              </a:rPr>
              <a:t> (drum </a:t>
            </a:r>
            <a:r>
              <a:rPr lang="en-GB" sz="2000" b="1" dirty="0" smtClean="0">
                <a:ln/>
                <a:solidFill>
                  <a:schemeClr val="accent4"/>
                </a:solidFill>
              </a:rPr>
              <a:t>kit</a:t>
            </a:r>
            <a:r>
              <a:rPr lang="en-GB" sz="2000" b="1" cap="none" spc="0" dirty="0" smtClean="0">
                <a:ln/>
                <a:solidFill>
                  <a:schemeClr val="accent4"/>
                </a:solidFill>
                <a:effectLst/>
              </a:rPr>
              <a:t>)</a:t>
            </a:r>
            <a:endParaRPr lang="en-GB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4671" y="6143714"/>
            <a:ext cx="2611232" cy="70788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dirty="0" smtClean="0">
                <a:ln/>
                <a:solidFill>
                  <a:schemeClr val="accent4"/>
                </a:solidFill>
              </a:rPr>
              <a:t>Brian Deacon</a:t>
            </a:r>
            <a:endParaRPr lang="en-GB" sz="20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GB" sz="2000" b="1" cap="none" spc="0" dirty="0" smtClean="0">
                <a:ln/>
                <a:solidFill>
                  <a:schemeClr val="accent4"/>
                </a:solidFill>
                <a:effectLst/>
              </a:rPr>
              <a:t> (bass)</a:t>
            </a:r>
            <a:endParaRPr lang="en-GB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6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85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2 bars 35 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(3)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38 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(30)</a:t>
            </a:r>
            <a:endParaRPr lang="en-US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370615"/>
            <a:ext cx="54864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98" y="2250357"/>
            <a:ext cx="5702300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794142" y="1435717"/>
            <a:ext cx="719899" cy="857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6663" y="1566255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3955" y="4155916"/>
            <a:ext cx="2721243" cy="90653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Spoken lyrics to add </a:t>
            </a:r>
            <a:r>
              <a:rPr lang="en-US" sz="2400" smtClean="0"/>
              <a:t>dramatic effect</a:t>
            </a:r>
            <a:endParaRPr lang="en-US" sz="2400" dirty="0"/>
          </a:p>
        </p:txBody>
      </p:sp>
      <p:sp>
        <p:nvSpPr>
          <p:cNvPr id="11" name="Up Arrow 10"/>
          <p:cNvSpPr/>
          <p:nvPr/>
        </p:nvSpPr>
        <p:spPr>
          <a:xfrm>
            <a:off x="9497981" y="3761265"/>
            <a:ext cx="320842" cy="454659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97201" y="1464076"/>
            <a:ext cx="73995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Harmonic sequence (same as Verse 1)</a:t>
            </a:r>
            <a:endParaRPr lang="en-GB" sz="12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6850" y="1988747"/>
            <a:ext cx="2156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          -         I</a:t>
            </a:r>
            <a:endParaRPr lang="en-GB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4674" y="1989833"/>
            <a:ext cx="2156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          -         I</a:t>
            </a:r>
            <a:endParaRPr lang="en-GB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18654" y="1969055"/>
            <a:ext cx="2156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          -         I</a:t>
            </a:r>
            <a:endParaRPr lang="en-GB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Chorus 2: Bars 38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(4)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43</a:t>
            </a:r>
            <a:endParaRPr lang="en-US" sz="40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071" y="1276201"/>
            <a:ext cx="78670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 flat major</a:t>
            </a:r>
            <a:r>
              <a:rPr lang="en-GB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(dominant to the tonic key E flat major)</a:t>
            </a:r>
            <a:endParaRPr lang="en-GB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62622" y="2293220"/>
            <a:ext cx="4127500" cy="1647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b="2660"/>
          <a:stretch/>
        </p:blipFill>
        <p:spPr>
          <a:xfrm>
            <a:off x="62622" y="4164892"/>
            <a:ext cx="9494371" cy="1413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b="-2218"/>
          <a:stretch/>
        </p:blipFill>
        <p:spPr>
          <a:xfrm>
            <a:off x="9556993" y="4353389"/>
            <a:ext cx="2159262" cy="24491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32946" y="2089532"/>
            <a:ext cx="1503696" cy="3461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Portamento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622" y="5801777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440" y="6052711"/>
            <a:ext cx="1844114" cy="3967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Flanger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5154581" y="5577950"/>
            <a:ext cx="320842" cy="454659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99873" y="2415988"/>
            <a:ext cx="224590" cy="4554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51220" y="3015916"/>
            <a:ext cx="497305" cy="32084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931390" y="3995067"/>
            <a:ext cx="2090755" cy="3583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Falsetto &amp; Panning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92361" y="3960088"/>
            <a:ext cx="20789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 minor</a:t>
            </a:r>
            <a:endParaRPr lang="en-GB" sz="12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5945" y="3961059"/>
            <a:ext cx="20789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 major</a:t>
            </a:r>
            <a:endParaRPr lang="en-GB" sz="12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10783184" y="4353388"/>
            <a:ext cx="248155" cy="122456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6" y="5905500"/>
            <a:ext cx="1143000" cy="952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13863" y="5615390"/>
            <a:ext cx="1958102" cy="3241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Bvox</a:t>
            </a:r>
            <a:r>
              <a:rPr lang="en-US" dirty="0" smtClean="0"/>
              <a:t> </a:t>
            </a:r>
            <a:r>
              <a:rPr lang="en-US" dirty="0" err="1" smtClean="0"/>
              <a:t>vocables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2330" y="3791252"/>
            <a:ext cx="1079246" cy="3362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Anacrusis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39087" y="1870343"/>
            <a:ext cx="7541152" cy="188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Same as Chorus 1 but slightly shorter as only uses the first 5 bar phrase leading to</a:t>
            </a:r>
            <a:r>
              <a:rPr lang="mr-IN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4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Guitar solo bars 44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46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(3)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82393"/>
            <a:ext cx="6042847" cy="1041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0" b="51168"/>
          <a:stretch/>
        </p:blipFill>
        <p:spPr>
          <a:xfrm>
            <a:off x="6334947" y="2689359"/>
            <a:ext cx="5291138" cy="82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5935" y="2080521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7753" y="4415537"/>
            <a:ext cx="2457272" cy="13379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Mimics part of the chorus (bar 20 &amp; 21).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72230" y="3370293"/>
            <a:ext cx="329151" cy="11837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471396" y="3325007"/>
            <a:ext cx="296827" cy="109053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44625" b="2575"/>
          <a:stretch/>
        </p:blipFill>
        <p:spPr>
          <a:xfrm>
            <a:off x="356921" y="4554008"/>
            <a:ext cx="2914917" cy="1060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7" b="-37536"/>
          <a:stretch/>
        </p:blipFill>
        <p:spPr>
          <a:xfrm>
            <a:off x="6279941" y="4462421"/>
            <a:ext cx="2976563" cy="14011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71396" y="2021715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Cm instead of C harmony (as in the chorus)</a:t>
            </a:r>
            <a:endParaRPr lang="en-US" sz="1600" dirty="0"/>
          </a:p>
        </p:txBody>
      </p:sp>
      <p:sp>
        <p:nvSpPr>
          <p:cNvPr id="16" name="Down Arrow 15"/>
          <p:cNvSpPr/>
          <p:nvPr/>
        </p:nvSpPr>
        <p:spPr>
          <a:xfrm>
            <a:off x="7768222" y="2293221"/>
            <a:ext cx="300841" cy="52936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72230" y="1344745"/>
            <a:ext cx="10174884" cy="6718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Guitar takes over from </a:t>
            </a:r>
            <a:r>
              <a:rPr lang="en-US" sz="3600" smtClean="0"/>
              <a:t>vocals (Chorus </a:t>
            </a:r>
            <a:r>
              <a:rPr lang="en-US" sz="3600" dirty="0" smtClean="0"/>
              <a:t>2</a:t>
            </a:r>
            <a:r>
              <a:rPr lang="mr-IN" sz="3600" dirty="0" smtClean="0"/>
              <a:t>–</a:t>
            </a:r>
            <a:r>
              <a:rPr lang="en-US" sz="3600" dirty="0" smtClean="0"/>
              <a:t> Verse 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43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Guitar solo bars 46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(3) - 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50</a:t>
            </a:r>
            <a:endParaRPr lang="en-US" sz="9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2785" y="1693669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59" y="2966851"/>
            <a:ext cx="5613400" cy="170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35" y="2860854"/>
            <a:ext cx="3771900" cy="1841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41510" y="4536367"/>
            <a:ext cx="992340" cy="33197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3</a:t>
            </a:r>
            <a:r>
              <a:rPr lang="en-US" sz="1600" baseline="30000" smtClean="0"/>
              <a:t>rd</a:t>
            </a:r>
            <a:r>
              <a:rPr lang="en-US" sz="1600" smtClean="0"/>
              <a:t> apart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1317407" y="2293221"/>
            <a:ext cx="857975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Slide</a:t>
            </a:r>
            <a:endParaRPr lang="en-US" sz="2400" dirty="0"/>
          </a:p>
        </p:txBody>
      </p:sp>
      <p:sp>
        <p:nvSpPr>
          <p:cNvPr id="20" name="Down Arrow 19"/>
          <p:cNvSpPr/>
          <p:nvPr/>
        </p:nvSpPr>
        <p:spPr>
          <a:xfrm flipV="1">
            <a:off x="9485456" y="4228934"/>
            <a:ext cx="166530" cy="64591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222998" y="4794063"/>
            <a:ext cx="857975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Slide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86838" y="1466705"/>
            <a:ext cx="2508960" cy="12518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Pitch bend </a:t>
            </a:r>
            <a:r>
              <a:rPr lang="mr-IN" sz="2000" dirty="0" smtClean="0"/>
              <a:t>–</a:t>
            </a:r>
            <a:r>
              <a:rPr lang="en-US" sz="2000" dirty="0" smtClean="0"/>
              <a:t> a small slide in pitch away from the note and back again.</a:t>
            </a:r>
            <a:endParaRPr lang="en-US" sz="2000" dirty="0"/>
          </a:p>
        </p:txBody>
      </p:sp>
      <p:sp>
        <p:nvSpPr>
          <p:cNvPr id="25" name="Down Arrow 24"/>
          <p:cNvSpPr/>
          <p:nvPr/>
        </p:nvSpPr>
        <p:spPr>
          <a:xfrm>
            <a:off x="9929812" y="2718551"/>
            <a:ext cx="210315" cy="22773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387627" y="2827252"/>
            <a:ext cx="212573" cy="47316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34645" y="2437652"/>
            <a:ext cx="4357688" cy="596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Multi-tracked guitar parts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2911399" y="5125556"/>
            <a:ext cx="3665283" cy="945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 of syncopation in </a:t>
            </a:r>
            <a:r>
              <a:rPr lang="en-US" sz="2800" dirty="0" err="1" smtClean="0"/>
              <a:t>Gtr.</a:t>
            </a:r>
            <a:r>
              <a:rPr lang="en-US" sz="2800" dirty="0" smtClean="0"/>
              <a:t> 3 &amp; 4</a:t>
            </a:r>
            <a:endParaRPr lang="en-US" sz="2800" dirty="0"/>
          </a:p>
        </p:txBody>
      </p:sp>
      <p:sp>
        <p:nvSpPr>
          <p:cNvPr id="29" name="Down Arrow 28"/>
          <p:cNvSpPr/>
          <p:nvPr/>
        </p:nvSpPr>
        <p:spPr>
          <a:xfrm flipV="1">
            <a:off x="5657850" y="4479638"/>
            <a:ext cx="334986" cy="645918"/>
          </a:xfrm>
          <a:prstGeom prst="down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Guitar solo bars 50 - 54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4408" y="1526531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8" y="2209311"/>
            <a:ext cx="3292101" cy="240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b="1010"/>
          <a:stretch/>
        </p:blipFill>
        <p:spPr>
          <a:xfrm>
            <a:off x="3830175" y="2194676"/>
            <a:ext cx="7558087" cy="24692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94153" y="1480759"/>
            <a:ext cx="7507104" cy="65563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Uses same chord sequence as the beginning of the verses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46036" y="4647811"/>
            <a:ext cx="10692782" cy="9428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melody here </a:t>
            </a:r>
            <a:r>
              <a:rPr lang="en-US" sz="2400" dirty="0">
                <a:solidFill>
                  <a:schemeClr val="tx1"/>
                </a:solidFill>
              </a:rPr>
              <a:t>is an embellished (slides, vibrato and pitch </a:t>
            </a:r>
            <a:r>
              <a:rPr lang="en-US" sz="2400" dirty="0" smtClean="0">
                <a:solidFill>
                  <a:schemeClr val="tx1"/>
                </a:solidFill>
              </a:rPr>
              <a:t>bends) </a:t>
            </a:r>
            <a:r>
              <a:rPr lang="en-US" sz="2400" dirty="0">
                <a:solidFill>
                  <a:schemeClr val="tx1"/>
                </a:solidFill>
              </a:rPr>
              <a:t>version </a:t>
            </a:r>
            <a:r>
              <a:rPr lang="en-US" sz="2400" dirty="0" smtClean="0">
                <a:solidFill>
                  <a:schemeClr val="tx1"/>
                </a:solidFill>
              </a:rPr>
              <a:t>of the verse. There are some additional notes and rhythmic changes also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-1" b="2410"/>
          <a:stretch/>
        </p:blipFill>
        <p:spPr>
          <a:xfrm>
            <a:off x="637420" y="5625071"/>
            <a:ext cx="3178175" cy="1105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b="2912"/>
          <a:stretch/>
        </p:blipFill>
        <p:spPr>
          <a:xfrm>
            <a:off x="6145444" y="5625071"/>
            <a:ext cx="5242818" cy="1104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61473" b="-28614"/>
          <a:stretch/>
        </p:blipFill>
        <p:spPr>
          <a:xfrm>
            <a:off x="3830175" y="5675623"/>
            <a:ext cx="2294265" cy="12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Guitar solo bars 55 - 59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4408" y="1526531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610" b="-7153"/>
          <a:stretch/>
        </p:blipFill>
        <p:spPr>
          <a:xfrm>
            <a:off x="8424862" y="2633416"/>
            <a:ext cx="3248043" cy="279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8" y="2328391"/>
            <a:ext cx="8433819" cy="340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8" y="2633416"/>
            <a:ext cx="8359518" cy="27455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2948" y="5684023"/>
            <a:ext cx="2293874" cy="5389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Imitation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1520" y="3429000"/>
            <a:ext cx="274465" cy="34290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80078" y="4395788"/>
            <a:ext cx="274465" cy="34290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94153" y="1480759"/>
            <a:ext cx="7507104" cy="65563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Continues to use the same chord sequences as the verses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19857" y="5378998"/>
            <a:ext cx="3695457" cy="4676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 </a:t>
            </a:r>
            <a:r>
              <a:rPr lang="en-US" sz="2400" dirty="0" err="1" smtClean="0"/>
              <a:t>Gtr.</a:t>
            </a:r>
            <a:r>
              <a:rPr lang="en-US" sz="2400" dirty="0" smtClean="0"/>
              <a:t> parts come together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67927" y="5356206"/>
            <a:ext cx="1634114" cy="65563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Bell chords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0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Guitar solo bars 59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61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(3)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5" b="-4800"/>
          <a:stretch/>
        </p:blipFill>
        <p:spPr>
          <a:xfrm>
            <a:off x="3445669" y="3263894"/>
            <a:ext cx="5300662" cy="3655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-560" r="-1570" b="560"/>
          <a:stretch/>
        </p:blipFill>
        <p:spPr>
          <a:xfrm>
            <a:off x="3134597" y="2791964"/>
            <a:ext cx="4680666" cy="492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22" y="2487468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5669" y="1455292"/>
            <a:ext cx="5300662" cy="7850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Extended imperfect cadence (I </a:t>
            </a:r>
            <a:r>
              <a:rPr lang="mr-IN" sz="2800" dirty="0" smtClean="0"/>
              <a:t>–</a:t>
            </a:r>
            <a:r>
              <a:rPr lang="en-US" sz="2800" dirty="0" smtClean="0"/>
              <a:t> V)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768639" y="2339158"/>
            <a:ext cx="54125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          -         V        -        V </a:t>
            </a:r>
            <a:endParaRPr lang="en-GB" sz="2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3 bars 61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 (4)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64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33"/>
          <a:stretch/>
        </p:blipFill>
        <p:spPr>
          <a:xfrm>
            <a:off x="1826260" y="2457687"/>
            <a:ext cx="3043925" cy="1335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85" y="2332211"/>
            <a:ext cx="63500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2332211"/>
            <a:ext cx="1549400" cy="146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7"/>
          <a:stretch/>
        </p:blipFill>
        <p:spPr>
          <a:xfrm>
            <a:off x="1826259" y="4133088"/>
            <a:ext cx="3043925" cy="2724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6259" y="1607182"/>
            <a:ext cx="29209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X 1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469" y="3719559"/>
            <a:ext cx="1416183" cy="373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Anacrusis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071622" y="5280668"/>
            <a:ext cx="2426458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Wah-wah effect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59289" y="5045151"/>
            <a:ext cx="671079" cy="450393"/>
          </a:xfrm>
          <a:prstGeom prst="straightConnector1">
            <a:avLst/>
          </a:prstGeom>
          <a:ln w="53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9788" y="3716593"/>
            <a:ext cx="1468886" cy="464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21438" y="3591766"/>
            <a:ext cx="393522" cy="558800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3 bars 67 - 69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4117" y="1402693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7" y="2636465"/>
            <a:ext cx="9461500" cy="250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17" y="4965700"/>
            <a:ext cx="3378200" cy="1892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0848" y="1343818"/>
            <a:ext cx="7541152" cy="1074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Climax of the song on ‘wild’ = 4 part falsetto vocals followed by response by instruments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021777" y="6161522"/>
            <a:ext cx="3486319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Snare drum semi-quavers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5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3 bars 67- 69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59" y="1382808"/>
            <a:ext cx="4658427" cy="54467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4117" y="1402693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6568" y="5045954"/>
            <a:ext cx="2125545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Palm mute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943529" y="1278345"/>
            <a:ext cx="1551431" cy="391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Metre</a:t>
            </a:r>
            <a:r>
              <a:rPr lang="en-US" dirty="0" smtClean="0"/>
              <a:t> change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43529" y="1847422"/>
            <a:ext cx="201256" cy="78978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-1" r="32148" b="6997"/>
          <a:stretch/>
        </p:blipFill>
        <p:spPr>
          <a:xfrm>
            <a:off x="7559458" y="798715"/>
            <a:ext cx="384071" cy="10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1: Bars 2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(3)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6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(3)</a:t>
            </a:r>
            <a:endParaRPr lang="en-US" sz="40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6" y="3098034"/>
            <a:ext cx="2244243" cy="20532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675" y="5694057"/>
            <a:ext cx="3960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Unusual start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13" y="2991546"/>
            <a:ext cx="749230" cy="74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148143" y="1417689"/>
            <a:ext cx="921338" cy="1307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b="2912"/>
          <a:stretch/>
        </p:blipFill>
        <p:spPr>
          <a:xfrm>
            <a:off x="4394153" y="3131046"/>
            <a:ext cx="6027075" cy="1270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32" y="1818431"/>
            <a:ext cx="4927060" cy="128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61473" b="-28614"/>
          <a:stretch/>
        </p:blipFill>
        <p:spPr>
          <a:xfrm>
            <a:off x="8785837" y="1849604"/>
            <a:ext cx="3009923" cy="1682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18036" y="1453700"/>
            <a:ext cx="2388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2" t="5858"/>
          <a:stretch/>
        </p:blipFill>
        <p:spPr>
          <a:xfrm>
            <a:off x="7422969" y="4788182"/>
            <a:ext cx="1362523" cy="1788634"/>
          </a:xfrm>
          <a:prstGeom prst="rect">
            <a:avLst/>
          </a:prstGeom>
        </p:spPr>
      </p:pic>
      <p:pic>
        <p:nvPicPr>
          <p:cNvPr id="14" name="04 Killer Quee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28689" y="306720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15399" y="4990258"/>
            <a:ext cx="275079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Jangle piano &amp; piano short detached chord accompaniment</a:t>
            </a:r>
            <a:endParaRPr lang="en-GB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6121" y="1925084"/>
            <a:ext cx="3031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37" y="1586410"/>
            <a:ext cx="1759415" cy="5483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4750671" y="5589376"/>
            <a:ext cx="915341" cy="10903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55567" y="2245084"/>
            <a:ext cx="2526741" cy="5080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Anacrusis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2744489" y="4456269"/>
            <a:ext cx="4490712" cy="1117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Ambiguous tonality</a:t>
            </a:r>
            <a:r>
              <a:rPr lang="en-GB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however the song is in E flat </a:t>
            </a:r>
            <a:r>
              <a:rPr lang="en-GB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major. This could reflect the Killer Queen having no clear roots.</a:t>
            </a:r>
            <a:endParaRPr lang="en-GB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6084" y="1540965"/>
            <a:ext cx="3933516" cy="3086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Sounds like the song starts in C minor</a:t>
            </a:r>
            <a:endParaRPr lang="en-GB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071" y="1276201"/>
            <a:ext cx="78670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 flat major</a:t>
            </a:r>
            <a:r>
              <a:rPr lang="en-GB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(dominant to the tonic key E flat major)</a:t>
            </a:r>
            <a:endParaRPr lang="en-GB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62622" y="2293220"/>
            <a:ext cx="4127500" cy="1647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b="2660"/>
          <a:stretch/>
        </p:blipFill>
        <p:spPr>
          <a:xfrm>
            <a:off x="62622" y="4164892"/>
            <a:ext cx="9494371" cy="1413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b="-2218"/>
          <a:stretch/>
        </p:blipFill>
        <p:spPr>
          <a:xfrm>
            <a:off x="9556993" y="4353389"/>
            <a:ext cx="2159262" cy="24491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32946" y="2089532"/>
            <a:ext cx="1503696" cy="3461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Portamento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622" y="5801777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440" y="6052711"/>
            <a:ext cx="1844114" cy="3967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Flanger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5154581" y="5577950"/>
            <a:ext cx="320842" cy="454659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99873" y="2415988"/>
            <a:ext cx="224590" cy="4554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51220" y="3015916"/>
            <a:ext cx="497305" cy="32084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931390" y="3995067"/>
            <a:ext cx="2090755" cy="3583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Falsetto &amp; Panning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92361" y="3960088"/>
            <a:ext cx="20789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 minor</a:t>
            </a:r>
            <a:endParaRPr lang="en-GB" sz="12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5945" y="3961059"/>
            <a:ext cx="20789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 major</a:t>
            </a:r>
            <a:endParaRPr lang="en-GB" sz="12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10783184" y="4353388"/>
            <a:ext cx="248155" cy="122456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6" y="5905500"/>
            <a:ext cx="1143000" cy="952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13863" y="5615390"/>
            <a:ext cx="1958102" cy="3241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Bvox</a:t>
            </a:r>
            <a:r>
              <a:rPr lang="en-US" dirty="0" smtClean="0"/>
              <a:t> </a:t>
            </a:r>
            <a:r>
              <a:rPr lang="en-US" dirty="0" err="1" smtClean="0"/>
              <a:t>vocables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2330" y="3791252"/>
            <a:ext cx="1079246" cy="3362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Anacrusis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627807" y="2181988"/>
            <a:ext cx="5911921" cy="1466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Same as previous choruses with an extra bar. </a:t>
            </a:r>
            <a:endParaRPr lang="en-US" sz="3600" dirty="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Chorus 3: Bars 69 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(2) 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- 74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Chorus 3: Bars 74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(4) </a:t>
            </a:r>
            <a:r>
              <a:rPr lang="mr-IN" sz="40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 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78</a:t>
            </a:r>
            <a:endParaRPr lang="en-US" sz="40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6" y="3476936"/>
            <a:ext cx="7203209" cy="101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52" y="3405118"/>
            <a:ext cx="4401606" cy="1262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3534" y="1465881"/>
            <a:ext cx="4612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Circle </a:t>
            </a:r>
            <a:r>
              <a:rPr lang="en-GB" sz="6000" b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fifths</a:t>
            </a:r>
            <a:endParaRPr lang="en-GB" sz="2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3231" y="1447583"/>
            <a:ext cx="5459662" cy="10733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chord progression whose roots are each a 5</a:t>
            </a:r>
            <a:r>
              <a:rPr lang="en-US" baseline="30000" dirty="0" smtClean="0"/>
              <a:t>th</a:t>
            </a:r>
            <a:r>
              <a:rPr lang="en-US" dirty="0" smtClean="0"/>
              <a:t> lower than the previous chord </a:t>
            </a:r>
            <a:r>
              <a:rPr lang="en-US" smtClean="0"/>
              <a:t>(usually seen as a falling 5</a:t>
            </a:r>
            <a:r>
              <a:rPr lang="en-US" baseline="30000" smtClean="0"/>
              <a:t>th</a:t>
            </a:r>
            <a:r>
              <a:rPr lang="en-US" smtClean="0"/>
              <a:t> then a rising 4</a:t>
            </a:r>
            <a:r>
              <a:rPr lang="en-US" baseline="30000" smtClean="0"/>
              <a:t>th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03619" y="3470378"/>
            <a:ext cx="297198" cy="2887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823401" y="3476936"/>
            <a:ext cx="1073767" cy="20876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03619" y="2685173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Rising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(A is the dominant </a:t>
            </a:r>
            <a:r>
              <a:rPr lang="mr-IN" sz="1600" dirty="0" smtClean="0"/>
              <a:t>–</a:t>
            </a:r>
            <a:r>
              <a:rPr lang="en-US" sz="1600" dirty="0" smtClean="0"/>
              <a:t> a fifth from D)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57862" y="3540313"/>
            <a:ext cx="845042" cy="22539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36385" y="2823611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Rising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(G is the dominant </a:t>
            </a:r>
            <a:r>
              <a:rPr lang="mr-IN" sz="1600" dirty="0" smtClean="0"/>
              <a:t>–</a:t>
            </a:r>
            <a:r>
              <a:rPr lang="en-US" sz="1600" dirty="0" smtClean="0"/>
              <a:t> a fifth from C)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46008" y="3558296"/>
            <a:ext cx="848153" cy="20085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02962" y="4600023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Falling </a:t>
            </a:r>
            <a:r>
              <a:rPr lang="en-US" sz="1600" dirty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(D is the dominant </a:t>
            </a:r>
            <a:r>
              <a:rPr lang="mr-IN" sz="1600" dirty="0" smtClean="0"/>
              <a:t>–</a:t>
            </a:r>
            <a:r>
              <a:rPr lang="en-US" sz="1600" dirty="0" smtClean="0"/>
              <a:t> a fifth from G)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2983877" y="3496017"/>
            <a:ext cx="363388" cy="34635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58810" y="3540313"/>
            <a:ext cx="297198" cy="2887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55482" y="3558296"/>
            <a:ext cx="297198" cy="2887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14180" y="1404563"/>
            <a:ext cx="719899" cy="85750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403218" y="2798581"/>
            <a:ext cx="2293874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Portamento</a:t>
            </a:r>
            <a:endParaRPr lang="en-US" sz="3200" dirty="0"/>
          </a:p>
        </p:txBody>
      </p:sp>
      <p:sp>
        <p:nvSpPr>
          <p:cNvPr id="52" name="Down Arrow 51"/>
          <p:cNvSpPr/>
          <p:nvPr/>
        </p:nvSpPr>
        <p:spPr>
          <a:xfrm>
            <a:off x="9376232" y="3310240"/>
            <a:ext cx="224590" cy="4554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460" y="3218026"/>
            <a:ext cx="1277739" cy="3552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Anacrusis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9376232" y="4632914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Outro: Bars 80 - End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2" y="2531535"/>
            <a:ext cx="1894666" cy="2638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/>
          <a:stretch/>
        </p:blipFill>
        <p:spPr>
          <a:xfrm>
            <a:off x="2313268" y="2721752"/>
            <a:ext cx="5330426" cy="238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b="816"/>
          <a:stretch/>
        </p:blipFill>
        <p:spPr>
          <a:xfrm>
            <a:off x="7643694" y="2808994"/>
            <a:ext cx="4471416" cy="31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1: Bars 6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(4) </a:t>
            </a:r>
            <a:r>
              <a:rPr lang="en-US" sz="6600" smtClean="0">
                <a:latin typeface="Hobo Std" charset="0"/>
                <a:ea typeface="Hobo Std" charset="0"/>
                <a:cs typeface="Hobo Std" charset="0"/>
              </a:rPr>
              <a:t>- 11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39415" y="1357957"/>
            <a:ext cx="754727" cy="1071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3572" y="1453700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2" t="5858"/>
          <a:stretch/>
        </p:blipFill>
        <p:spPr>
          <a:xfrm>
            <a:off x="132784" y="2751637"/>
            <a:ext cx="1114286" cy="1462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b="8367"/>
          <a:stretch/>
        </p:blipFill>
        <p:spPr>
          <a:xfrm>
            <a:off x="1821745" y="1905718"/>
            <a:ext cx="9404096" cy="107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37" y="2031927"/>
            <a:ext cx="330200" cy="95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" b="822"/>
          <a:stretch/>
        </p:blipFill>
        <p:spPr>
          <a:xfrm>
            <a:off x="1476872" y="3079140"/>
            <a:ext cx="5613400" cy="13225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8" y="4794206"/>
            <a:ext cx="1361788" cy="10161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5" y="4847353"/>
            <a:ext cx="1360367" cy="9629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8393" y="5883752"/>
            <a:ext cx="3033719" cy="588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Bass &amp; drum kit enter bar 6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b="10634"/>
          <a:stretch/>
        </p:blipFill>
        <p:spPr>
          <a:xfrm>
            <a:off x="4700014" y="5559108"/>
            <a:ext cx="7239057" cy="8111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34" y="5650985"/>
            <a:ext cx="720608" cy="105379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182112" y="4749093"/>
            <a:ext cx="91553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Descending chromatic sequence </a:t>
            </a:r>
            <a:r>
              <a:rPr lang="en-GB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(panned to left)</a:t>
            </a:r>
            <a:endParaRPr lang="en-GB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61794" y="5620607"/>
            <a:ext cx="534206" cy="245333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3" y="3267324"/>
            <a:ext cx="1193800" cy="1219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633068" y="3193895"/>
            <a:ext cx="2219091" cy="119638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Multi-tracked backing </a:t>
            </a:r>
            <a:r>
              <a:rPr lang="en-US" dirty="0" err="1" smtClean="0"/>
              <a:t>vocables</a:t>
            </a:r>
            <a:r>
              <a:rPr lang="en-US" dirty="0" smtClean="0"/>
              <a:t> </a:t>
            </a:r>
            <a:r>
              <a:rPr lang="en-US" dirty="0" err="1" smtClean="0"/>
              <a:t>harmonise</a:t>
            </a:r>
            <a:r>
              <a:rPr lang="en-US" dirty="0" smtClean="0"/>
              <a:t> lead vocals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090272" y="1343043"/>
            <a:ext cx="3919104" cy="5080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Harmonic rhythm </a:t>
            </a:r>
            <a:r>
              <a:rPr lang="mr-IN" dirty="0" smtClean="0"/>
              <a:t>–</a:t>
            </a:r>
            <a:r>
              <a:rPr lang="en-US" dirty="0" smtClean="0"/>
              <a:t> 2 chords per bar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385084" y="3347629"/>
            <a:ext cx="315380" cy="7982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87112" y="3146118"/>
            <a:ext cx="1551431" cy="391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Metre</a:t>
            </a:r>
            <a:r>
              <a:rPr lang="en-US" dirty="0" smtClean="0"/>
              <a:t> change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89927" y="1453700"/>
            <a:ext cx="719899" cy="8575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490560" y="6228613"/>
            <a:ext cx="1115706" cy="4867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Vibrato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98137" y="1735954"/>
            <a:ext cx="1277739" cy="3552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Anacrusis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3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1: Bars 12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14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(3)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8494" y="4802006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2" t="5858"/>
          <a:stretch/>
        </p:blipFill>
        <p:spPr>
          <a:xfrm>
            <a:off x="361918" y="5394593"/>
            <a:ext cx="975630" cy="1280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1" y="5659235"/>
            <a:ext cx="1361788" cy="10161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58" y="5703457"/>
            <a:ext cx="1360367" cy="962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4" y="3245800"/>
            <a:ext cx="5072399" cy="167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b="6514"/>
          <a:stretch/>
        </p:blipFill>
        <p:spPr>
          <a:xfrm>
            <a:off x="5469470" y="2876985"/>
            <a:ext cx="6529095" cy="21066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14065" y="1394910"/>
            <a:ext cx="6495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Harmonic sequence</a:t>
            </a:r>
            <a:endParaRPr lang="en-GB" sz="2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0505" y="4906336"/>
            <a:ext cx="1774451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Falsetto!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7986271" y="1395980"/>
            <a:ext cx="3966826" cy="10733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1 bar long chord sequence (which is a chord V to chord </a:t>
            </a:r>
            <a:r>
              <a:rPr lang="en-US" smtClean="0"/>
              <a:t>I), moves </a:t>
            </a:r>
            <a:r>
              <a:rPr lang="en-US" dirty="0" smtClean="0"/>
              <a:t>up by a 3rd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951" y="2469374"/>
            <a:ext cx="28937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       -         I</a:t>
            </a:r>
            <a:endParaRPr lang="en-GB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24001" y="2293221"/>
            <a:ext cx="22525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      -     I</a:t>
            </a:r>
            <a:endParaRPr lang="en-GB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366228" y="2337088"/>
            <a:ext cx="23807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      -      I</a:t>
            </a:r>
            <a:endParaRPr lang="en-GB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47253" y="2974242"/>
            <a:ext cx="492755" cy="449575"/>
          </a:xfrm>
          <a:prstGeom prst="ellipse">
            <a:avLst/>
          </a:prstGeom>
          <a:noFill/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97071" y="3245801"/>
            <a:ext cx="485246" cy="372983"/>
          </a:xfrm>
          <a:prstGeom prst="ellipse">
            <a:avLst/>
          </a:prstGeom>
          <a:noFill/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366228" y="2974242"/>
            <a:ext cx="507622" cy="449575"/>
          </a:xfrm>
          <a:prstGeom prst="ellipse">
            <a:avLst/>
          </a:prstGeom>
          <a:noFill/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17649" y="1435717"/>
            <a:ext cx="719899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Chorus 1: Bars 14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(4)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19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(3)</a:t>
            </a:r>
            <a:endParaRPr lang="en-US" sz="40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1478" y="1247743"/>
            <a:ext cx="78670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 flat major</a:t>
            </a:r>
            <a:r>
              <a:rPr lang="en-GB" sz="2400" b="1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(dominant to the tonic key E flat major)</a:t>
            </a:r>
            <a:endParaRPr lang="en-GB" sz="2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62622" y="2293220"/>
            <a:ext cx="4127500" cy="1647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b="2660"/>
          <a:stretch/>
        </p:blipFill>
        <p:spPr>
          <a:xfrm>
            <a:off x="62622" y="4164892"/>
            <a:ext cx="9494371" cy="1413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b="-2218"/>
          <a:stretch/>
        </p:blipFill>
        <p:spPr>
          <a:xfrm>
            <a:off x="9556993" y="4353389"/>
            <a:ext cx="2159262" cy="24491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0210" y="1880915"/>
            <a:ext cx="2293874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Portamento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2622" y="5801777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2173" y="6032609"/>
            <a:ext cx="2619679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Flanger</a:t>
            </a:r>
            <a:r>
              <a:rPr lang="en-US" sz="3200" dirty="0" smtClean="0"/>
              <a:t> effect</a:t>
            </a:r>
            <a:endParaRPr lang="en-US" sz="3200" dirty="0"/>
          </a:p>
        </p:txBody>
      </p:sp>
      <p:sp>
        <p:nvSpPr>
          <p:cNvPr id="14" name="Up Arrow 13"/>
          <p:cNvSpPr/>
          <p:nvPr/>
        </p:nvSpPr>
        <p:spPr>
          <a:xfrm>
            <a:off x="5154581" y="5577950"/>
            <a:ext cx="320842" cy="454659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99873" y="2415988"/>
            <a:ext cx="224590" cy="4554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51220" y="3015916"/>
            <a:ext cx="497305" cy="32084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931390" y="3136806"/>
            <a:ext cx="2090755" cy="121658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Falsetto &amp; Panning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3307877" y="3690132"/>
            <a:ext cx="2078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 minor</a:t>
            </a:r>
            <a:endParaRPr lang="en-GB" sz="2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97578" y="3690132"/>
            <a:ext cx="2078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 major</a:t>
            </a:r>
            <a:endParaRPr lang="en-GB" sz="2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Down Arrow 22"/>
          <p:cNvSpPr/>
          <p:nvPr/>
        </p:nvSpPr>
        <p:spPr>
          <a:xfrm flipH="1">
            <a:off x="10783184" y="4353388"/>
            <a:ext cx="248155" cy="122456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2156" y="2064513"/>
            <a:ext cx="4791162" cy="11963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Multi-tracked vocals produce parallel harmonies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6" y="5905500"/>
            <a:ext cx="1143000" cy="952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13863" y="5615390"/>
            <a:ext cx="1958102" cy="3241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Bvox</a:t>
            </a:r>
            <a:r>
              <a:rPr lang="en-US" sz="2400" dirty="0" smtClean="0"/>
              <a:t> </a:t>
            </a:r>
            <a:r>
              <a:rPr lang="en-US" sz="2400" dirty="0" err="1" smtClean="0"/>
              <a:t>vocables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46036" y="1382808"/>
            <a:ext cx="719899" cy="8575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2329" y="3791252"/>
            <a:ext cx="1416183" cy="373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Anacrusis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2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Chorus 1: Bars 19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(3) </a:t>
            </a:r>
            <a:r>
              <a:rPr lang="mr-IN" sz="40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 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23 </a:t>
            </a:r>
            <a:r>
              <a:rPr lang="en-US" sz="4000" dirty="0" smtClean="0">
                <a:latin typeface="Hobo Std" charset="0"/>
                <a:ea typeface="Hobo Std" charset="0"/>
                <a:cs typeface="Hobo Std" charset="0"/>
              </a:rPr>
              <a:t>(2)</a:t>
            </a:r>
            <a:endParaRPr lang="en-US" sz="40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6" y="3476936"/>
            <a:ext cx="7203209" cy="101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352" y="3405118"/>
            <a:ext cx="4401606" cy="1262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3534" y="1465881"/>
            <a:ext cx="46126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Circle </a:t>
            </a:r>
            <a:r>
              <a:rPr lang="en-GB" sz="6000" b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fifths</a:t>
            </a:r>
            <a:endParaRPr lang="en-GB" sz="2400" b="1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3231" y="1447583"/>
            <a:ext cx="5459662" cy="10733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chord progression whose roots are each a 5</a:t>
            </a:r>
            <a:r>
              <a:rPr lang="en-US" baseline="30000" dirty="0" smtClean="0"/>
              <a:t>th</a:t>
            </a:r>
            <a:r>
              <a:rPr lang="en-US" dirty="0" smtClean="0"/>
              <a:t> lower than the previous chord </a:t>
            </a:r>
            <a:r>
              <a:rPr lang="en-US" smtClean="0"/>
              <a:t>(usually seen as a falling 5</a:t>
            </a:r>
            <a:r>
              <a:rPr lang="en-US" baseline="30000" smtClean="0"/>
              <a:t>th</a:t>
            </a:r>
            <a:r>
              <a:rPr lang="en-US" smtClean="0"/>
              <a:t> then a rising 4</a:t>
            </a:r>
            <a:r>
              <a:rPr lang="en-US" baseline="30000" smtClean="0"/>
              <a:t>th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03619" y="3470378"/>
            <a:ext cx="297198" cy="2887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823401" y="3476936"/>
            <a:ext cx="1073767" cy="20876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03619" y="2685173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Rising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(A is the dominant </a:t>
            </a:r>
            <a:r>
              <a:rPr lang="mr-IN" sz="1600" dirty="0" smtClean="0"/>
              <a:t>–</a:t>
            </a:r>
            <a:r>
              <a:rPr lang="en-US" sz="1600" dirty="0" smtClean="0"/>
              <a:t> a fifth from D)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57862" y="3540313"/>
            <a:ext cx="845042" cy="22539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36385" y="2823611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Rising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(G is the dominant </a:t>
            </a:r>
            <a:r>
              <a:rPr lang="mr-IN" sz="1600" dirty="0" smtClean="0"/>
              <a:t>–</a:t>
            </a:r>
            <a:r>
              <a:rPr lang="en-US" sz="1600" dirty="0" smtClean="0"/>
              <a:t> a fifth from C)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446008" y="3558296"/>
            <a:ext cx="848153" cy="200853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02962" y="4600023"/>
            <a:ext cx="245622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Falling </a:t>
            </a:r>
            <a:r>
              <a:rPr lang="en-US" sz="1600" dirty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(D is the dominant </a:t>
            </a:r>
            <a:r>
              <a:rPr lang="mr-IN" sz="1600" dirty="0" smtClean="0"/>
              <a:t>–</a:t>
            </a:r>
            <a:r>
              <a:rPr lang="en-US" sz="1600" dirty="0" smtClean="0"/>
              <a:t> a fifth from G)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>
          <a:xfrm>
            <a:off x="2983877" y="3496017"/>
            <a:ext cx="363388" cy="34635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58810" y="3540313"/>
            <a:ext cx="297198" cy="2887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55482" y="3558296"/>
            <a:ext cx="297198" cy="288771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55" y="5512427"/>
            <a:ext cx="3382644" cy="11163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45885" b="13081"/>
          <a:stretch/>
        </p:blipFill>
        <p:spPr>
          <a:xfrm>
            <a:off x="4675199" y="5247840"/>
            <a:ext cx="2255953" cy="1380971"/>
          </a:xfrm>
          <a:prstGeom prst="rect">
            <a:avLst/>
          </a:prstGeom>
        </p:spPr>
      </p:pic>
      <p:sp>
        <p:nvSpPr>
          <p:cNvPr id="46" name="Down Arrow 45"/>
          <p:cNvSpPr/>
          <p:nvPr/>
        </p:nvSpPr>
        <p:spPr>
          <a:xfrm>
            <a:off x="1700817" y="4495693"/>
            <a:ext cx="329151" cy="118371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5422871" y="4633213"/>
            <a:ext cx="306294" cy="81762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155324" y="5290889"/>
            <a:ext cx="2939652" cy="13379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Vocal melody in bar 20 is taken and transposed from verse 1 bar 12.  This is then repeated as a sequence in bar 21.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614180" y="1404563"/>
            <a:ext cx="719899" cy="857504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403218" y="2798581"/>
            <a:ext cx="2293874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Portamento</a:t>
            </a:r>
            <a:endParaRPr lang="en-US" sz="3200" dirty="0"/>
          </a:p>
        </p:txBody>
      </p:sp>
      <p:sp>
        <p:nvSpPr>
          <p:cNvPr id="52" name="Down Arrow 51"/>
          <p:cNvSpPr/>
          <p:nvPr/>
        </p:nvSpPr>
        <p:spPr>
          <a:xfrm>
            <a:off x="9376232" y="3310240"/>
            <a:ext cx="224590" cy="4554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460" y="3218026"/>
            <a:ext cx="1277739" cy="3552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Anacrusis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9376232" y="4632914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8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Instrumental bars 23 - 26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3" y="2669381"/>
            <a:ext cx="6210300" cy="326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58" y="4814556"/>
            <a:ext cx="49530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794142" y="1435717"/>
            <a:ext cx="719899" cy="857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5487" y="2118826"/>
            <a:ext cx="3889094" cy="538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Piano vamp accompaniment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53493" y="5765954"/>
            <a:ext cx="992340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3</a:t>
            </a:r>
            <a:r>
              <a:rPr lang="en-US" sz="1600" baseline="30000" smtClean="0"/>
              <a:t>rd</a:t>
            </a:r>
            <a:r>
              <a:rPr lang="en-US" sz="1600" smtClean="0"/>
              <a:t> apart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024505" y="4275576"/>
            <a:ext cx="857975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Slide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2292696" y="4814555"/>
            <a:ext cx="224591" cy="28095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8058" y="4301331"/>
            <a:ext cx="1115706" cy="4867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Vibrato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880599" y="4788129"/>
            <a:ext cx="588701" cy="312674"/>
          </a:xfrm>
          <a:prstGeom prst="ellipse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99" y="3488993"/>
            <a:ext cx="2345267" cy="7631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474199" y="2162497"/>
            <a:ext cx="2293874" cy="10452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Tremolo on cymbal</a:t>
            </a:r>
            <a:endParaRPr lang="en-US" sz="3200" dirty="0"/>
          </a:p>
        </p:txBody>
      </p:sp>
      <p:sp>
        <p:nvSpPr>
          <p:cNvPr id="17" name="Down Arrow 16"/>
          <p:cNvSpPr/>
          <p:nvPr/>
        </p:nvSpPr>
        <p:spPr>
          <a:xfrm>
            <a:off x="9760296" y="3220994"/>
            <a:ext cx="224591" cy="28095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FF85FF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2 bars 26 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(4)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30</a:t>
            </a:r>
            <a:endParaRPr lang="en-US" sz="6600" dirty="0">
              <a:latin typeface="Hobo Std" charset="0"/>
              <a:ea typeface="Hobo Std" charset="0"/>
              <a:cs typeface="Hobo St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794142" y="1435717"/>
            <a:ext cx="719899" cy="857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2" y="2544497"/>
            <a:ext cx="3550663" cy="2859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4091" y="5178671"/>
            <a:ext cx="1126088" cy="543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Pedal note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06982" y="3441150"/>
            <a:ext cx="1277739" cy="3552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Anacrusis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83" y="2497688"/>
            <a:ext cx="2716213" cy="102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7" y="2497688"/>
            <a:ext cx="5413376" cy="10693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5211" y="6069426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73" y="5053323"/>
            <a:ext cx="1361788" cy="1016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90" y="5079896"/>
            <a:ext cx="1360367" cy="9629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82173" y="6161438"/>
            <a:ext cx="3606566" cy="588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Bass &amp; drum kit enter earlier in this verse compared to verse 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82173" y="3563337"/>
            <a:ext cx="1841011" cy="538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Drum roll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87" y="1434202"/>
            <a:ext cx="1023367" cy="10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8" t="32747" r="36092" b="34475"/>
          <a:stretch/>
        </p:blipFill>
        <p:spPr>
          <a:xfrm>
            <a:off x="62622" y="1343818"/>
            <a:ext cx="668898" cy="949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5655" b="-5688"/>
          <a:stretch/>
        </p:blipFill>
        <p:spPr>
          <a:xfrm>
            <a:off x="794142" y="1435717"/>
            <a:ext cx="719899" cy="857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0133" y="1612096"/>
            <a:ext cx="2457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GB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 long phrase</a:t>
            </a:r>
            <a:endParaRPr lang="en-GB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09" y="2133600"/>
            <a:ext cx="2980162" cy="2138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5" y="2385120"/>
            <a:ext cx="7460016" cy="1872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1" y="5298977"/>
            <a:ext cx="7895058" cy="8419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2112" y="4749093"/>
            <a:ext cx="91553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Descending chromatic sequence </a:t>
            </a:r>
            <a:r>
              <a:rPr lang="en-GB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(panned to left)</a:t>
            </a:r>
            <a:endParaRPr lang="en-GB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0" y="5368428"/>
            <a:ext cx="720608" cy="10537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8666" y="4293796"/>
            <a:ext cx="2793884" cy="52840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Multi-tracked </a:t>
            </a:r>
            <a:r>
              <a:rPr lang="en-US" smtClean="0"/>
              <a:t>4 part </a:t>
            </a:r>
            <a:r>
              <a:rPr lang="en-US" dirty="0" err="1" smtClean="0"/>
              <a:t>bvox</a:t>
            </a:r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85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Verse 2 bars 31 </a:t>
            </a:r>
            <a:r>
              <a:rPr lang="mr-IN" sz="6600" dirty="0" smtClean="0">
                <a:latin typeface="Hobo Std" charset="0"/>
                <a:ea typeface="Hobo Std" charset="0"/>
                <a:cs typeface="Hobo Std" charset="0"/>
              </a:rPr>
              <a:t>–</a:t>
            </a:r>
            <a:r>
              <a:rPr lang="en-US" sz="6600" dirty="0" smtClean="0">
                <a:latin typeface="Hobo Std" charset="0"/>
                <a:ea typeface="Hobo Std" charset="0"/>
                <a:cs typeface="Hobo Std" charset="0"/>
              </a:rPr>
              <a:t> 35 </a:t>
            </a:r>
            <a:r>
              <a:rPr lang="en-US" dirty="0" smtClean="0">
                <a:latin typeface="Hobo Std" charset="0"/>
                <a:ea typeface="Hobo Std" charset="0"/>
                <a:cs typeface="Hobo Std" charset="0"/>
              </a:rPr>
              <a:t>(2)</a:t>
            </a:r>
            <a:endParaRPr lang="en-US" dirty="0">
              <a:latin typeface="Hobo Std" charset="0"/>
              <a:ea typeface="Hobo Std" charset="0"/>
              <a:cs typeface="Hobo St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9209" y="1719124"/>
            <a:ext cx="1551431" cy="391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Metre</a:t>
            </a:r>
            <a:r>
              <a:rPr lang="en-US" dirty="0" smtClean="0"/>
              <a:t> change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96545" y="2361699"/>
            <a:ext cx="201256" cy="78978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931</Words>
  <Application>Microsoft Office PowerPoint</Application>
  <PresentationFormat>Widescreen</PresentationFormat>
  <Paragraphs>153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Hobo Std</vt:lpstr>
      <vt:lpstr>Mangal</vt:lpstr>
      <vt:lpstr>Office Theme</vt:lpstr>
      <vt:lpstr>PowerPoint Presentation</vt:lpstr>
      <vt:lpstr>Verse 1: Bars 2 (3) – 6 (3)</vt:lpstr>
      <vt:lpstr>Verse 1: Bars 6 (4) - 11</vt:lpstr>
      <vt:lpstr>Verse 1: Bars 12 – 14 (3)</vt:lpstr>
      <vt:lpstr>Chorus 1: Bars 14 (4) – 19 (3)</vt:lpstr>
      <vt:lpstr>Chorus 1: Bars 19 (3) – 23 (2)</vt:lpstr>
      <vt:lpstr>Instrumental bars 23 - 26</vt:lpstr>
      <vt:lpstr>Verse 2 bars 26 (4) – 30</vt:lpstr>
      <vt:lpstr>PowerPoint Presentation</vt:lpstr>
      <vt:lpstr>PowerPoint Presentation</vt:lpstr>
      <vt:lpstr>Chorus 2: Bars 38 (4) – 43</vt:lpstr>
      <vt:lpstr>Guitar solo bars 44 – 46(3)</vt:lpstr>
      <vt:lpstr>Guitar solo bars 46(3) - 50</vt:lpstr>
      <vt:lpstr>Guitar solo bars 50 - 54</vt:lpstr>
      <vt:lpstr>Guitar solo bars 55 - 59</vt:lpstr>
      <vt:lpstr>Guitar solo bars 59 – 61(3)</vt:lpstr>
      <vt:lpstr>Verse 3 bars 61 (4) – 64</vt:lpstr>
      <vt:lpstr>Verse 3 bars 67 - 69</vt:lpstr>
      <vt:lpstr>Verse 3 bars 67- 69</vt:lpstr>
      <vt:lpstr>Chorus 3: Bars 69 (2) - 74</vt:lpstr>
      <vt:lpstr>Chorus 3: Bars 74 (4) –  78</vt:lpstr>
      <vt:lpstr>Outro: Bars 80 -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Caroline Robinson</cp:lastModifiedBy>
  <cp:revision>49</cp:revision>
  <dcterms:created xsi:type="dcterms:W3CDTF">2017-06-13T20:56:30Z</dcterms:created>
  <dcterms:modified xsi:type="dcterms:W3CDTF">2018-03-21T12:03:10Z</dcterms:modified>
</cp:coreProperties>
</file>