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0"/>
  </p:notesMasterIdLst>
  <p:sldIdLst>
    <p:sldId id="256" r:id="rId5"/>
    <p:sldId id="257" r:id="rId6"/>
    <p:sldId id="259" r:id="rId7"/>
    <p:sldId id="260" r:id="rId8"/>
    <p:sldId id="261" r:id="rId9"/>
    <p:sldId id="262" r:id="rId10"/>
    <p:sldId id="271" r:id="rId11"/>
    <p:sldId id="265" r:id="rId12"/>
    <p:sldId id="266" r:id="rId13"/>
    <p:sldId id="267" r:id="rId14"/>
    <p:sldId id="268" r:id="rId15"/>
    <p:sldId id="272" r:id="rId16"/>
    <p:sldId id="269" r:id="rId17"/>
    <p:sldId id="270"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Museo300-Regular" panose="02000000000000000000" charset="0"/>
      <p:regular r:id="rId25"/>
    </p:embeddedFont>
    <p:embeddedFont>
      <p:font typeface="Museo900-Regular" panose="02000000000000000000" charset="0"/>
      <p:bold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B"/>
    <a:srgbClr val="E6FF83"/>
    <a:srgbClr val="D90B8C"/>
    <a:srgbClr val="F9D3E1"/>
    <a:srgbClr val="D90B28"/>
    <a:srgbClr val="E3DEFF"/>
    <a:srgbClr val="420B72"/>
    <a:srgbClr val="E0FF81"/>
    <a:srgbClr val="F4E181"/>
    <a:srgbClr val="047D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4" autoAdjust="0"/>
    <p:restoredTop sz="94660"/>
  </p:normalViewPr>
  <p:slideViewPr>
    <p:cSldViewPr snapToGrid="0" snapToObjects="1" showGuides="1">
      <p:cViewPr varScale="1">
        <p:scale>
          <a:sx n="69" d="100"/>
          <a:sy n="69" d="100"/>
        </p:scale>
        <p:origin x="1254" y="66"/>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2" name="Picture 1" descr="Arrow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0682B"/>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603135" y="1637553"/>
            <a:ext cx="0" cy="36576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endParaRPr lang="en-US" dirty="0"/>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6FF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pic>
        <p:nvPicPr>
          <p:cNvPr id="9" name="Picture 8" descr="Logo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8" name="Picture 7"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17991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Computer models</a:t>
            </a:r>
          </a:p>
          <a:p>
            <a:pPr lvl="1"/>
            <a:r>
              <a:rPr lang="en-US" dirty="0"/>
              <a:t>Spreadsheet modelling</a:t>
            </a:r>
          </a:p>
          <a:p>
            <a:pPr lvl="1"/>
            <a:endParaRPr lang="en-US" dirty="0"/>
          </a:p>
          <a:p>
            <a:pPr lvl="1"/>
            <a:r>
              <a:rPr lang="en-US" dirty="0">
                <a:solidFill>
                  <a:srgbClr val="00682B"/>
                </a:solidFill>
              </a:rPr>
              <a:t>3</a:t>
            </a:r>
            <a:r>
              <a:rPr lang="en-US" baseline="30000" dirty="0">
                <a:solidFill>
                  <a:srgbClr val="00682B"/>
                </a:solidFill>
              </a:rPr>
              <a:t>rd</a:t>
            </a:r>
            <a:r>
              <a:rPr lang="en-US" dirty="0">
                <a:solidFill>
                  <a:srgbClr val="00682B"/>
                </a:solidFill>
              </a:rPr>
              <a:t> Edition</a:t>
            </a: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Formatting tools</a:t>
            </a:r>
          </a:p>
        </p:txBody>
      </p:sp>
      <p:sp>
        <p:nvSpPr>
          <p:cNvPr id="3" name="Text Placeholder 2"/>
          <p:cNvSpPr>
            <a:spLocks noGrp="1"/>
          </p:cNvSpPr>
          <p:nvPr>
            <p:ph type="body" sz="quarter" idx="14"/>
          </p:nvPr>
        </p:nvSpPr>
        <p:spPr/>
        <p:txBody>
          <a:bodyPr/>
          <a:lstStyle/>
          <a:p>
            <a:r>
              <a:rPr lang="en-GB" dirty="0"/>
              <a:t>You can format the spreadsheet in different ways</a:t>
            </a:r>
          </a:p>
          <a:p>
            <a:pPr lvl="1"/>
            <a:r>
              <a:rPr lang="en-GB" dirty="0"/>
              <a:t>Change the </a:t>
            </a:r>
            <a:r>
              <a:rPr lang="en-GB" b="1" dirty="0"/>
              <a:t>font</a:t>
            </a:r>
            <a:r>
              <a:rPr lang="en-GB" dirty="0"/>
              <a:t> properties</a:t>
            </a:r>
          </a:p>
          <a:p>
            <a:pPr lvl="1"/>
            <a:r>
              <a:rPr lang="en-GB" dirty="0"/>
              <a:t>Change the </a:t>
            </a:r>
            <a:r>
              <a:rPr lang="en-GB" b="1" dirty="0"/>
              <a:t>alignment</a:t>
            </a:r>
            <a:r>
              <a:rPr lang="en-GB" dirty="0"/>
              <a:t> and </a:t>
            </a:r>
            <a:r>
              <a:rPr lang="en-GB" b="1" dirty="0"/>
              <a:t>number format </a:t>
            </a:r>
            <a:r>
              <a:rPr lang="en-GB" dirty="0"/>
              <a:t>of cells</a:t>
            </a:r>
          </a:p>
          <a:p>
            <a:pPr lvl="1"/>
            <a:r>
              <a:rPr lang="en-GB" dirty="0"/>
              <a:t>Merge and centre cells</a:t>
            </a:r>
          </a:p>
          <a:p>
            <a:pPr lvl="1"/>
            <a:r>
              <a:rPr lang="en-GB" dirty="0"/>
              <a:t>Add a graphic</a:t>
            </a:r>
          </a:p>
        </p:txBody>
      </p:sp>
    </p:spTree>
    <p:extLst>
      <p:ext uri="{BB962C8B-B14F-4D97-AF65-F5344CB8AC3E}">
        <p14:creationId xmlns:p14="http://schemas.microsoft.com/office/powerpoint/2010/main" val="409074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formatting has been </a:t>
            </a:r>
            <a:br>
              <a:rPr lang="en-US" dirty="0"/>
            </a:br>
            <a:r>
              <a:rPr lang="en-US" dirty="0"/>
              <a:t>used here?</a:t>
            </a:r>
            <a:endParaRPr lang="en-GB"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53229" y="2071793"/>
            <a:ext cx="5558572" cy="409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50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Formatting	</a:t>
            </a:r>
          </a:p>
        </p:txBody>
      </p:sp>
      <p:sp>
        <p:nvSpPr>
          <p:cNvPr id="5" name="Text Placeholder 4"/>
          <p:cNvSpPr>
            <a:spLocks noGrp="1"/>
          </p:cNvSpPr>
          <p:nvPr>
            <p:ph type="body" sz="quarter" idx="14"/>
          </p:nvPr>
        </p:nvSpPr>
        <p:spPr/>
        <p:txBody>
          <a:bodyPr/>
          <a:lstStyle/>
          <a:p>
            <a:r>
              <a:rPr lang="en-GB" dirty="0"/>
              <a:t>Now complete </a:t>
            </a:r>
            <a:r>
              <a:rPr lang="en-GB" b="1" dirty="0"/>
              <a:t>Task 2</a:t>
            </a:r>
          </a:p>
        </p:txBody>
      </p:sp>
    </p:spTree>
    <p:extLst>
      <p:ext uri="{BB962C8B-B14F-4D97-AF65-F5344CB8AC3E}">
        <p14:creationId xmlns:p14="http://schemas.microsoft.com/office/powerpoint/2010/main" val="429141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spreadsheet as a </a:t>
            </a:r>
            <a:br>
              <a:rPr lang="en-GB" dirty="0"/>
            </a:br>
            <a:r>
              <a:rPr lang="en-GB" dirty="0"/>
              <a:t>financial model</a:t>
            </a:r>
          </a:p>
        </p:txBody>
      </p:sp>
      <p:sp>
        <p:nvSpPr>
          <p:cNvPr id="3" name="Text Placeholder 2"/>
          <p:cNvSpPr>
            <a:spLocks noGrp="1"/>
          </p:cNvSpPr>
          <p:nvPr>
            <p:ph type="body" sz="quarter" idx="14"/>
          </p:nvPr>
        </p:nvSpPr>
        <p:spPr>
          <a:xfrm>
            <a:off x="724280" y="2311008"/>
            <a:ext cx="7541179" cy="3453607"/>
          </a:xfrm>
        </p:spPr>
        <p:txBody>
          <a:bodyPr/>
          <a:lstStyle/>
          <a:p>
            <a:r>
              <a:rPr lang="en-GB" dirty="0"/>
              <a:t>A spreadsheet is a useful tool for trying out different scenarios and seeing what the consequences would be</a:t>
            </a:r>
          </a:p>
          <a:p>
            <a:r>
              <a:rPr lang="en-GB" dirty="0"/>
              <a:t>These are called “</a:t>
            </a:r>
            <a:r>
              <a:rPr lang="en-GB" b="1" dirty="0">
                <a:solidFill>
                  <a:srgbClr val="00682B"/>
                </a:solidFill>
              </a:rPr>
              <a:t>what if</a:t>
            </a:r>
            <a:r>
              <a:rPr lang="en-GB" dirty="0"/>
              <a:t>” scenarios</a:t>
            </a:r>
          </a:p>
          <a:p>
            <a:pPr lvl="1"/>
            <a:r>
              <a:rPr lang="en-GB" dirty="0"/>
              <a:t>Now try </a:t>
            </a:r>
            <a:r>
              <a:rPr lang="en-GB" b="1" dirty="0"/>
              <a:t>Task 3</a:t>
            </a:r>
            <a:r>
              <a:rPr lang="en-GB" dirty="0"/>
              <a:t> on </a:t>
            </a:r>
            <a:r>
              <a:rPr lang="en-GB" b="1" dirty="0"/>
              <a:t>Worksheet 1</a:t>
            </a:r>
          </a:p>
        </p:txBody>
      </p:sp>
    </p:spTree>
    <p:extLst>
      <p:ext uri="{BB962C8B-B14F-4D97-AF65-F5344CB8AC3E}">
        <p14:creationId xmlns:p14="http://schemas.microsoft.com/office/powerpoint/2010/main" val="361550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Trying out different options</a:t>
            </a:r>
          </a:p>
        </p:txBody>
      </p:sp>
      <p:sp>
        <p:nvSpPr>
          <p:cNvPr id="3" name="Text Placeholder 2"/>
          <p:cNvSpPr>
            <a:spLocks noGrp="1"/>
          </p:cNvSpPr>
          <p:nvPr>
            <p:ph type="body" sz="quarter" idx="14"/>
          </p:nvPr>
        </p:nvSpPr>
        <p:spPr/>
        <p:txBody>
          <a:bodyPr/>
          <a:lstStyle/>
          <a:p>
            <a:r>
              <a:rPr lang="en-GB" dirty="0"/>
              <a:t>What would you have to charge for text votes to give an overall income of $3,500,000?</a:t>
            </a:r>
          </a:p>
          <a:p>
            <a:pPr lvl="1"/>
            <a:r>
              <a:rPr lang="en-GB" dirty="0"/>
              <a:t>Which cell(s) do you need to change to find out?</a:t>
            </a:r>
          </a:p>
          <a:p>
            <a:endParaRPr lang="en-GB" dirty="0"/>
          </a:p>
        </p:txBody>
      </p:sp>
    </p:spTree>
    <p:extLst>
      <p:ext uri="{BB962C8B-B14F-4D97-AF65-F5344CB8AC3E}">
        <p14:creationId xmlns:p14="http://schemas.microsoft.com/office/powerpoint/2010/main" val="65404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46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589582"/>
            <a:ext cx="7861300" cy="4918133"/>
          </a:xfrm>
        </p:spPr>
        <p:txBody>
          <a:bodyPr/>
          <a:lstStyle/>
          <a:p>
            <a:pPr lvl="0"/>
            <a:r>
              <a:rPr lang="en-GB" sz="2400" dirty="0">
                <a:solidFill>
                  <a:schemeClr val="bg1"/>
                </a:solidFill>
              </a:rPr>
              <a:t>Understand what is meant by the term </a:t>
            </a:r>
            <a:r>
              <a:rPr lang="en-GB" sz="2400" b="1" dirty="0">
                <a:solidFill>
                  <a:schemeClr val="bg1"/>
                </a:solidFill>
              </a:rPr>
              <a:t>computer model</a:t>
            </a:r>
            <a:r>
              <a:rPr lang="en-GB" sz="2400" dirty="0">
                <a:solidFill>
                  <a:schemeClr val="bg1"/>
                </a:solidFill>
              </a:rPr>
              <a:t>, and compare different types of model</a:t>
            </a:r>
            <a:r>
              <a:rPr lang="en-GB" sz="2400" b="1" dirty="0">
                <a:solidFill>
                  <a:schemeClr val="bg1"/>
                </a:solidFill>
              </a:rPr>
              <a:t> </a:t>
            </a:r>
            <a:endParaRPr lang="en-GB" sz="2400" dirty="0">
              <a:solidFill>
                <a:schemeClr val="bg1"/>
              </a:solidFill>
            </a:endParaRPr>
          </a:p>
          <a:p>
            <a:pPr lvl="0"/>
            <a:r>
              <a:rPr lang="en-GB" sz="2400" dirty="0">
                <a:solidFill>
                  <a:schemeClr val="bg1"/>
                </a:solidFill>
              </a:rPr>
              <a:t>Understand that spreadsheets can be used to build </a:t>
            </a:r>
            <a:r>
              <a:rPr lang="en-GB" sz="2400" b="1" dirty="0">
                <a:solidFill>
                  <a:schemeClr val="bg1"/>
                </a:solidFill>
              </a:rPr>
              <a:t>financial</a:t>
            </a:r>
            <a:r>
              <a:rPr lang="en-GB" sz="2400" dirty="0">
                <a:solidFill>
                  <a:schemeClr val="bg1"/>
                </a:solidFill>
              </a:rPr>
              <a:t> models</a:t>
            </a:r>
          </a:p>
          <a:p>
            <a:pPr lvl="0"/>
            <a:r>
              <a:rPr lang="en-GB" sz="2400" dirty="0">
                <a:solidFill>
                  <a:schemeClr val="bg1"/>
                </a:solidFill>
              </a:rPr>
              <a:t>Revise spreadsheet basics: entering text, numbers and formulae</a:t>
            </a:r>
          </a:p>
          <a:p>
            <a:pPr lvl="0"/>
            <a:r>
              <a:rPr lang="en-GB" sz="2400" dirty="0">
                <a:solidFill>
                  <a:schemeClr val="bg1"/>
                </a:solidFill>
              </a:rPr>
              <a:t>Use relative and absolute referencing</a:t>
            </a:r>
          </a:p>
          <a:p>
            <a:pPr lvl="0"/>
            <a:r>
              <a:rPr lang="en-GB" sz="2400" dirty="0">
                <a:solidFill>
                  <a:schemeClr val="bg1"/>
                </a:solidFill>
              </a:rPr>
              <a:t>Format cells, insert a graphic</a:t>
            </a: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81111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56"/>
          <a:stretch/>
        </p:blipFill>
        <p:spPr bwMode="auto">
          <a:xfrm>
            <a:off x="0" y="664141"/>
            <a:ext cx="9144000" cy="619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3"/>
          </p:nvPr>
        </p:nvSpPr>
        <p:spPr/>
        <p:txBody>
          <a:bodyPr/>
          <a:lstStyle/>
          <a:p>
            <a:r>
              <a:rPr lang="en-GB" dirty="0"/>
              <a:t>Computer Models</a:t>
            </a:r>
          </a:p>
          <a:p>
            <a:endParaRPr lang="en-GB" dirty="0"/>
          </a:p>
        </p:txBody>
      </p:sp>
      <p:sp>
        <p:nvSpPr>
          <p:cNvPr id="3" name="Text Placeholder 2"/>
          <p:cNvSpPr>
            <a:spLocks noGrp="1"/>
          </p:cNvSpPr>
          <p:nvPr>
            <p:ph type="body" sz="quarter" idx="14"/>
          </p:nvPr>
        </p:nvSpPr>
        <p:spPr/>
        <p:txBody>
          <a:bodyPr/>
          <a:lstStyle/>
          <a:p>
            <a:r>
              <a:rPr lang="en-GB" sz="2400" b="1" dirty="0"/>
              <a:t>Computer models </a:t>
            </a:r>
            <a:r>
              <a:rPr lang="en-GB" sz="2400" dirty="0"/>
              <a:t>are often used to predict and investigate how real-life devices or processes might behave in different situations</a:t>
            </a:r>
          </a:p>
          <a:p>
            <a:endParaRPr lang="en-GB" dirty="0"/>
          </a:p>
        </p:txBody>
      </p:sp>
    </p:spTree>
    <p:extLst>
      <p:ext uri="{BB962C8B-B14F-4D97-AF65-F5344CB8AC3E}">
        <p14:creationId xmlns:p14="http://schemas.microsoft.com/office/powerpoint/2010/main" val="228874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Real-life computer models</a:t>
            </a:r>
          </a:p>
        </p:txBody>
      </p:sp>
      <p:sp>
        <p:nvSpPr>
          <p:cNvPr id="3" name="Text Placeholder 2"/>
          <p:cNvSpPr>
            <a:spLocks noGrp="1"/>
          </p:cNvSpPr>
          <p:nvPr>
            <p:ph type="body" sz="quarter" idx="14"/>
          </p:nvPr>
        </p:nvSpPr>
        <p:spPr/>
        <p:txBody>
          <a:bodyPr/>
          <a:lstStyle/>
          <a:p>
            <a:pPr lvl="0"/>
            <a:r>
              <a:rPr lang="en-GB" sz="2400" dirty="0"/>
              <a:t>Engineers use models to predict the effects of extreme weather and earthquakes on designs for new buildings and bridges</a:t>
            </a:r>
          </a:p>
          <a:p>
            <a:pPr lvl="0"/>
            <a:r>
              <a:rPr lang="en-GB" sz="2400" dirty="0"/>
              <a:t>Aircraft manufacturers use models to test the aerodynamics of new designs </a:t>
            </a:r>
          </a:p>
          <a:p>
            <a:r>
              <a:rPr lang="en-GB" sz="2400" dirty="0"/>
              <a:t>Weather forecasters use models of the atmosphere to predict the weather</a:t>
            </a:r>
          </a:p>
          <a:p>
            <a:pPr lvl="0"/>
            <a:r>
              <a:rPr lang="en-GB" sz="2400" dirty="0"/>
              <a:t>Businesses use financial models to investigate ways of making more profit</a:t>
            </a:r>
          </a:p>
          <a:p>
            <a:endParaRPr lang="en-GB" dirty="0"/>
          </a:p>
        </p:txBody>
      </p:sp>
    </p:spTree>
    <p:extLst>
      <p:ext uri="{BB962C8B-B14F-4D97-AF65-F5344CB8AC3E}">
        <p14:creationId xmlns:p14="http://schemas.microsoft.com/office/powerpoint/2010/main" val="165091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Spreadsheet modelling</a:t>
            </a:r>
          </a:p>
        </p:txBody>
      </p:sp>
      <p:sp>
        <p:nvSpPr>
          <p:cNvPr id="3" name="Text Placeholder 2"/>
          <p:cNvSpPr>
            <a:spLocks noGrp="1"/>
          </p:cNvSpPr>
          <p:nvPr>
            <p:ph type="body" sz="quarter" idx="14"/>
          </p:nvPr>
        </p:nvSpPr>
        <p:spPr/>
        <p:txBody>
          <a:bodyPr/>
          <a:lstStyle/>
          <a:p>
            <a:r>
              <a:rPr lang="en-GB" dirty="0"/>
              <a:t>Spreadsheets are often used to model </a:t>
            </a:r>
            <a:br>
              <a:rPr lang="en-GB" dirty="0"/>
            </a:br>
            <a:r>
              <a:rPr lang="en-GB" dirty="0"/>
              <a:t>real-life situations</a:t>
            </a:r>
          </a:p>
          <a:p>
            <a:r>
              <a:rPr lang="en-GB" dirty="0"/>
              <a:t>They can help predict the likely outcome of </a:t>
            </a:r>
            <a:br>
              <a:rPr lang="en-GB" dirty="0"/>
            </a:br>
            <a:r>
              <a:rPr lang="en-GB" dirty="0"/>
              <a:t>certain decisions</a:t>
            </a:r>
          </a:p>
          <a:p>
            <a:pPr lvl="1"/>
            <a:r>
              <a:rPr lang="en-GB" dirty="0"/>
              <a:t>“What if” I reduce the price of my product?</a:t>
            </a:r>
          </a:p>
          <a:p>
            <a:pPr lvl="1"/>
            <a:r>
              <a:rPr lang="en-GB" dirty="0"/>
              <a:t>“What if” I increase the amount I spend on advertising?</a:t>
            </a:r>
          </a:p>
        </p:txBody>
      </p:sp>
    </p:spTree>
    <p:extLst>
      <p:ext uri="{BB962C8B-B14F-4D97-AF65-F5344CB8AC3E}">
        <p14:creationId xmlns:p14="http://schemas.microsoft.com/office/powerpoint/2010/main" val="418283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1072196"/>
          </a:xfrm>
        </p:spPr>
        <p:txBody>
          <a:bodyPr/>
          <a:lstStyle/>
          <a:p>
            <a:r>
              <a:rPr lang="en-GB" sz="2800" b="0" i="1" dirty="0"/>
              <a:t>Introducing</a:t>
            </a:r>
            <a:r>
              <a:rPr lang="en-GB" sz="3200" b="0" i="1" dirty="0"/>
              <a:t> …</a:t>
            </a:r>
            <a:r>
              <a:rPr lang="en-GB" dirty="0"/>
              <a:t> </a:t>
            </a:r>
            <a:br>
              <a:rPr lang="en-GB" dirty="0"/>
            </a:br>
            <a:r>
              <a:rPr lang="en-GB" dirty="0"/>
              <a:t>The Next Big Thing</a:t>
            </a:r>
          </a:p>
        </p:txBody>
      </p:sp>
      <p:sp>
        <p:nvSpPr>
          <p:cNvPr id="3" name="Text Placeholder 2"/>
          <p:cNvSpPr>
            <a:spLocks noGrp="1"/>
          </p:cNvSpPr>
          <p:nvPr>
            <p:ph type="body" sz="quarter" idx="14"/>
          </p:nvPr>
        </p:nvSpPr>
        <p:spPr>
          <a:xfrm>
            <a:off x="743520" y="2427385"/>
            <a:ext cx="7797230" cy="3453607"/>
          </a:xfrm>
        </p:spPr>
        <p:txBody>
          <a:bodyPr/>
          <a:lstStyle/>
          <a:p>
            <a:r>
              <a:rPr lang="en-GB" sz="2400" dirty="0"/>
              <a:t>The Next Big Thing (TNBT) is a talent </a:t>
            </a:r>
            <a:br>
              <a:rPr lang="en-GB" sz="2400" dirty="0"/>
            </a:br>
            <a:r>
              <a:rPr lang="en-GB" sz="2400" dirty="0"/>
              <a:t>show that launched in the USA last year</a:t>
            </a:r>
          </a:p>
          <a:p>
            <a:r>
              <a:rPr lang="en-GB" sz="2400" dirty="0"/>
              <a:t>It was so successful that the producers are planning to launch it in the UK</a:t>
            </a:r>
          </a:p>
          <a:p>
            <a:r>
              <a:rPr lang="en-GB" sz="2400" dirty="0"/>
              <a:t>They need to do some financial planning and modelling to make sure they make a good profit</a:t>
            </a:r>
          </a:p>
          <a:p>
            <a:pPr lvl="1"/>
            <a:r>
              <a:rPr lang="en-GB" sz="1900" dirty="0"/>
              <a:t>You are going to build a spreadsheet to help them with </a:t>
            </a:r>
            <a:br>
              <a:rPr lang="en-GB" sz="1900" dirty="0"/>
            </a:br>
            <a:r>
              <a:rPr lang="en-GB" sz="1900" dirty="0"/>
              <a:t>their plans</a:t>
            </a:r>
          </a:p>
        </p:txBody>
      </p:sp>
      <p:pic>
        <p:nvPicPr>
          <p:cNvPr id="4" name="Picture 2" descr="C:\Users\Rob\Desktop\TNBT-logo-R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018" y="1104553"/>
            <a:ext cx="1849732" cy="188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9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pPr marL="457200" indent="-457200">
              <a:buFont typeface="+mj-lt"/>
              <a:buAutoNum type="arabicPeriod"/>
            </a:pPr>
            <a:r>
              <a:rPr lang="en-GB" dirty="0"/>
              <a:t>Open the Word document </a:t>
            </a:r>
            <a:r>
              <a:rPr lang="en-GB" i="1" dirty="0"/>
              <a:t>‘Worksheet 1 TNBT Series 1 Voting Figures’ </a:t>
            </a:r>
            <a:r>
              <a:rPr lang="en-GB" dirty="0"/>
              <a:t>and save onto your computer. </a:t>
            </a:r>
          </a:p>
          <a:p>
            <a:pPr marL="457200" indent="-457200">
              <a:buFont typeface="+mj-lt"/>
              <a:buAutoNum type="arabicPeriod"/>
            </a:pPr>
            <a:r>
              <a:rPr lang="en-GB" dirty="0"/>
              <a:t>Open the Excel spreadsheet </a:t>
            </a:r>
            <a:r>
              <a:rPr lang="en-GB" i="1" dirty="0"/>
              <a:t>‘TNBT Series 1 USA Voting’ </a:t>
            </a:r>
            <a:r>
              <a:rPr lang="en-GB" dirty="0"/>
              <a:t>and save onto your computer. </a:t>
            </a:r>
          </a:p>
          <a:p>
            <a:pPr marL="457200" indent="-457200">
              <a:buFont typeface="+mj-lt"/>
              <a:buAutoNum type="arabicPeriod"/>
            </a:pPr>
            <a:r>
              <a:rPr lang="en-GB" dirty="0"/>
              <a:t>Follow the instructions for number 1 and 2 on the worksheet and then re-join the class. </a:t>
            </a:r>
          </a:p>
          <a:p>
            <a:pPr marL="457200" indent="-457200">
              <a:buFont typeface="+mj-lt"/>
              <a:buAutoNum type="arabicPeriod"/>
            </a:pPr>
            <a:endParaRPr lang="en-GB" b="1" i="1" dirty="0"/>
          </a:p>
        </p:txBody>
      </p:sp>
    </p:spTree>
    <p:extLst>
      <p:ext uri="{BB962C8B-B14F-4D97-AF65-F5344CB8AC3E}">
        <p14:creationId xmlns:p14="http://schemas.microsoft.com/office/powerpoint/2010/main" val="325901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Formulae and functions</a:t>
            </a:r>
          </a:p>
        </p:txBody>
      </p:sp>
      <p:sp>
        <p:nvSpPr>
          <p:cNvPr id="3" name="Text Placeholder 2"/>
          <p:cNvSpPr>
            <a:spLocks noGrp="1"/>
          </p:cNvSpPr>
          <p:nvPr>
            <p:ph type="body" sz="quarter" idx="14"/>
          </p:nvPr>
        </p:nvSpPr>
        <p:spPr>
          <a:xfrm>
            <a:off x="724280" y="1704179"/>
            <a:ext cx="7797230" cy="4247588"/>
          </a:xfrm>
        </p:spPr>
        <p:txBody>
          <a:bodyPr/>
          <a:lstStyle/>
          <a:p>
            <a:r>
              <a:rPr lang="en-GB" sz="2200" dirty="0"/>
              <a:t>You can put </a:t>
            </a:r>
            <a:r>
              <a:rPr lang="en-GB" sz="2200" b="1" dirty="0"/>
              <a:t>text</a:t>
            </a:r>
            <a:r>
              <a:rPr lang="en-GB" sz="2200" dirty="0"/>
              <a:t>, a </a:t>
            </a:r>
            <a:r>
              <a:rPr lang="en-GB" sz="2200" b="1" dirty="0"/>
              <a:t>formula</a:t>
            </a:r>
            <a:r>
              <a:rPr lang="en-GB" sz="2200" dirty="0"/>
              <a:t> or a </a:t>
            </a:r>
            <a:r>
              <a:rPr lang="en-GB" sz="2200" b="1" dirty="0"/>
              <a:t>function</a:t>
            </a:r>
            <a:r>
              <a:rPr lang="en-GB" sz="2200" dirty="0"/>
              <a:t> in a spreadsheet cell</a:t>
            </a:r>
          </a:p>
          <a:p>
            <a:r>
              <a:rPr lang="en-GB" sz="2200" dirty="0"/>
              <a:t>Start a formula or function with an </a:t>
            </a:r>
            <a:r>
              <a:rPr lang="en-GB" sz="2200" b="1" dirty="0">
                <a:solidFill>
                  <a:srgbClr val="2DAF8C"/>
                </a:solidFill>
              </a:rPr>
              <a:t>=</a:t>
            </a:r>
            <a:r>
              <a:rPr lang="en-GB" sz="2200" dirty="0"/>
              <a:t> sign</a:t>
            </a:r>
          </a:p>
          <a:p>
            <a:pPr marL="0" indent="0">
              <a:buNone/>
            </a:pPr>
            <a:r>
              <a:rPr lang="en-GB" sz="2200" dirty="0"/>
              <a:t>	</a:t>
            </a:r>
            <a:r>
              <a:rPr lang="en-GB" sz="2200" b="1" dirty="0">
                <a:solidFill>
                  <a:srgbClr val="00682B"/>
                </a:solidFill>
              </a:rPr>
              <a:t>= C12*0.55</a:t>
            </a:r>
          </a:p>
          <a:p>
            <a:pPr marL="0" indent="0">
              <a:buNone/>
            </a:pPr>
            <a:r>
              <a:rPr lang="en-GB" sz="2200" b="1" dirty="0">
                <a:solidFill>
                  <a:srgbClr val="00682B"/>
                </a:solidFill>
              </a:rPr>
              <a:t>	= SUM(D12:D21)</a:t>
            </a:r>
          </a:p>
          <a:p>
            <a:r>
              <a:rPr lang="en-GB" sz="2200" b="0" dirty="0">
                <a:effectLst/>
                <a:latin typeface="Arial" panose="020B0604020202020204" pitchFamily="34" charset="0"/>
                <a:ea typeface="Times New Roman" panose="02020603050405020304" pitchFamily="18" charset="0"/>
                <a:cs typeface="Times New Roman" panose="02020603050405020304" pitchFamily="18" charset="0"/>
              </a:rPr>
              <a:t>In cell C12, enter a formula to calculate the income from Phone votes in Week 1. You could use the formula is</a:t>
            </a:r>
            <a:r>
              <a:rPr lang="en-GB" sz="2200" b="1" dirty="0">
                <a:effectLst/>
                <a:latin typeface="Arial" panose="020B0604020202020204" pitchFamily="34" charset="0"/>
                <a:ea typeface="Times New Roman" panose="02020603050405020304" pitchFamily="18" charset="0"/>
                <a:cs typeface="Times New Roman" panose="02020603050405020304" pitchFamily="18" charset="0"/>
              </a:rPr>
              <a:t> =B12*0.55</a:t>
            </a:r>
          </a:p>
          <a:p>
            <a:r>
              <a:rPr lang="en-GB" sz="2200" dirty="0"/>
              <a:t>You can </a:t>
            </a:r>
            <a:r>
              <a:rPr lang="en-GB" sz="2200" b="1" dirty="0"/>
              <a:t>copy</a:t>
            </a:r>
            <a:r>
              <a:rPr lang="en-GB" sz="2200" dirty="0"/>
              <a:t> and </a:t>
            </a:r>
            <a:r>
              <a:rPr lang="en-GB" sz="2200" b="1" dirty="0"/>
              <a:t>paste</a:t>
            </a:r>
            <a:r>
              <a:rPr lang="en-GB" sz="2200" dirty="0"/>
              <a:t> text, formulae and functions to other cells</a:t>
            </a:r>
          </a:p>
          <a:p>
            <a:pPr marL="0" indent="0">
              <a:buNone/>
            </a:pPr>
            <a:endParaRPr lang="en-US" sz="24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79802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spcAft>
                <a:spcPts val="1200"/>
              </a:spcAft>
            </a:pPr>
            <a:r>
              <a:rPr lang="en-GB" dirty="0"/>
              <a:t>Change the formula in cell </a:t>
            </a:r>
            <a:r>
              <a:rPr lang="en-GB" b="1" dirty="0">
                <a:solidFill>
                  <a:srgbClr val="00682B"/>
                </a:solidFill>
              </a:rPr>
              <a:t>C12</a:t>
            </a:r>
            <a:r>
              <a:rPr lang="en-GB" dirty="0">
                <a:solidFill>
                  <a:srgbClr val="00682B"/>
                </a:solidFill>
              </a:rPr>
              <a:t> </a:t>
            </a:r>
            <a:r>
              <a:rPr lang="en-GB" dirty="0"/>
              <a:t>to </a:t>
            </a:r>
            <a:r>
              <a:rPr lang="en-GB" b="1" dirty="0">
                <a:solidFill>
                  <a:srgbClr val="00682B"/>
                </a:solidFill>
              </a:rPr>
              <a:t>B12*$B$4</a:t>
            </a:r>
          </a:p>
          <a:p>
            <a:pPr>
              <a:spcAft>
                <a:spcPts val="1200"/>
              </a:spcAft>
            </a:pPr>
            <a:r>
              <a:rPr lang="en-GB" dirty="0"/>
              <a:t>The </a:t>
            </a:r>
            <a:r>
              <a:rPr lang="en-GB" b="1" dirty="0">
                <a:solidFill>
                  <a:srgbClr val="00682B"/>
                </a:solidFill>
              </a:rPr>
              <a:t>$</a:t>
            </a:r>
            <a:r>
              <a:rPr lang="en-GB" dirty="0"/>
              <a:t> signs tells Excel to use the figure in B4 all the way down column </a:t>
            </a:r>
            <a:r>
              <a:rPr lang="en-GB" b="1" dirty="0">
                <a:solidFill>
                  <a:srgbClr val="00682B"/>
                </a:solidFill>
              </a:rPr>
              <a:t>C</a:t>
            </a:r>
            <a:r>
              <a:rPr lang="en-GB" dirty="0"/>
              <a:t> when you copy the formula from cell </a:t>
            </a:r>
            <a:r>
              <a:rPr lang="en-GB" b="1" dirty="0">
                <a:solidFill>
                  <a:srgbClr val="00682B"/>
                </a:solidFill>
              </a:rPr>
              <a:t>C12</a:t>
            </a:r>
            <a:r>
              <a:rPr lang="en-GB" dirty="0"/>
              <a:t>. (It has nothing to do with US dollars in this context)</a:t>
            </a:r>
          </a:p>
          <a:p>
            <a:pPr>
              <a:spcAft>
                <a:spcPts val="1200"/>
              </a:spcAft>
            </a:pPr>
            <a:r>
              <a:rPr lang="en-GB" b="1" dirty="0">
                <a:solidFill>
                  <a:srgbClr val="00682B"/>
                </a:solidFill>
              </a:rPr>
              <a:t>$B$4 </a:t>
            </a:r>
            <a:r>
              <a:rPr lang="en-GB" dirty="0"/>
              <a:t>is known as an </a:t>
            </a:r>
            <a:r>
              <a:rPr lang="en-GB" b="1" dirty="0">
                <a:solidFill>
                  <a:srgbClr val="00682B"/>
                </a:solidFill>
              </a:rPr>
              <a:t>Absolute</a:t>
            </a:r>
            <a:r>
              <a:rPr lang="en-GB" dirty="0"/>
              <a:t> (unchanging) cell reference. Look at the formula in </a:t>
            </a:r>
            <a:r>
              <a:rPr lang="en-GB" b="1" dirty="0">
                <a:solidFill>
                  <a:srgbClr val="00682B"/>
                </a:solidFill>
              </a:rPr>
              <a:t>C21</a:t>
            </a:r>
          </a:p>
          <a:p>
            <a:pPr marL="0" indent="0">
              <a:buNone/>
            </a:pPr>
            <a:endParaRPr lang="en-GB" b="1" dirty="0">
              <a:solidFill>
                <a:srgbClr val="00682B"/>
              </a:solidFill>
            </a:endParaRPr>
          </a:p>
          <a:p>
            <a:endParaRPr lang="en-GB" dirty="0"/>
          </a:p>
        </p:txBody>
      </p:sp>
      <p:sp>
        <p:nvSpPr>
          <p:cNvPr id="7" name="Text Placeholder 6">
            <a:extLst>
              <a:ext uri="{FF2B5EF4-FFF2-40B4-BE49-F238E27FC236}">
                <a16:creationId xmlns:a16="http://schemas.microsoft.com/office/drawing/2014/main" id="{54BA7E27-F53A-4148-8AD7-F221B8E78DDD}"/>
              </a:ext>
            </a:extLst>
          </p:cNvPr>
          <p:cNvSpPr>
            <a:spLocks noGrp="1"/>
          </p:cNvSpPr>
          <p:nvPr>
            <p:ph type="body" sz="quarter" idx="13"/>
          </p:nvPr>
        </p:nvSpPr>
        <p:spPr/>
        <p:txBody>
          <a:bodyPr/>
          <a:lstStyle/>
          <a:p>
            <a:r>
              <a:rPr lang="en-GB" dirty="0"/>
              <a:t>Absolute referencing – Votes</a:t>
            </a:r>
          </a:p>
          <a:p>
            <a:endParaRPr lang="en-GB" dirty="0"/>
          </a:p>
        </p:txBody>
      </p:sp>
    </p:spTree>
    <p:extLst>
      <p:ext uri="{BB962C8B-B14F-4D97-AF65-F5344CB8AC3E}">
        <p14:creationId xmlns:p14="http://schemas.microsoft.com/office/powerpoint/2010/main" val="35007788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8" ma:contentTypeDescription="Create a new document." ma:contentTypeScope="" ma:versionID="7d7e32a136ce163c10e0b0fab176421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2ad6a626a5ca9bfe9ca720138e73002"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59DF6C-2039-447B-8DCC-9A03E241EB5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5BCE4CB-C35B-466F-97D8-A9B2985E4B1D}">
  <ds:schemaRefs>
    <ds:schemaRef ds:uri="http://schemas.microsoft.com/sharepoint/v3/contenttype/forms"/>
  </ds:schemaRefs>
</ds:datastoreItem>
</file>

<file path=customXml/itemProps3.xml><?xml version="1.0" encoding="utf-8"?>
<ds:datastoreItem xmlns:ds="http://schemas.openxmlformats.org/officeDocument/2006/customXml" ds:itemID="{B49DFB77-C271-4A22-AC79-5148D6EA3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Unit 5</Template>
  <TotalTime>82</TotalTime>
  <Words>575</Words>
  <Application>Microsoft Office PowerPoint</Application>
  <PresentationFormat>On-screen Show (4:3)</PresentationFormat>
  <Paragraphs>59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Museo900-Regular</vt:lpstr>
      <vt:lpstr>Arial</vt:lpstr>
      <vt:lpstr>Calibri</vt:lpstr>
      <vt:lpstr>Museo300-Regular</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Teddy Miller</cp:lastModifiedBy>
  <cp:revision>18</cp:revision>
  <dcterms:created xsi:type="dcterms:W3CDTF">2014-10-01T09:06:57Z</dcterms:created>
  <dcterms:modified xsi:type="dcterms:W3CDTF">2021-01-13T19:08:36Z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