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sldIdLst>
    <p:sldId id="260" r:id="rId2"/>
    <p:sldId id="264" r:id="rId3"/>
    <p:sldId id="284" r:id="rId4"/>
    <p:sldId id="288" r:id="rId5"/>
    <p:sldId id="289" r:id="rId6"/>
    <p:sldId id="286" r:id="rId7"/>
    <p:sldId id="290" r:id="rId8"/>
    <p:sldId id="305" r:id="rId9"/>
    <p:sldId id="291" r:id="rId10"/>
    <p:sldId id="292" r:id="rId11"/>
    <p:sldId id="293" r:id="rId12"/>
    <p:sldId id="295" r:id="rId13"/>
    <p:sldId id="294" r:id="rId14"/>
    <p:sldId id="296" r:id="rId15"/>
    <p:sldId id="297" r:id="rId16"/>
    <p:sldId id="298" r:id="rId17"/>
    <p:sldId id="299" r:id="rId18"/>
    <p:sldId id="283" r:id="rId19"/>
    <p:sldId id="300" r:id="rId20"/>
    <p:sldId id="301" r:id="rId21"/>
    <p:sldId id="303" r:id="rId22"/>
    <p:sldId id="302" r:id="rId23"/>
    <p:sldId id="304" r:id="rId24"/>
    <p:sldId id="263" r:id="rId25"/>
  </p:sldIdLst>
  <p:sldSz cx="9144000" cy="6858000" type="screen4x3"/>
  <p:notesSz cx="6858000" cy="9144000"/>
  <p:embeddedFontLst>
    <p:embeddedFont>
      <p:font typeface="Museo900-Regular" panose="02000000000000000000" pitchFamily="2" charset="0"/>
      <p:bold r:id="rId27"/>
    </p:embeddedFont>
    <p:embeddedFont>
      <p:font typeface="Museo 700" panose="02000000000000000000" pitchFamily="2" charset="0"/>
      <p:bold r:id="rId28"/>
    </p:embeddedFont>
    <p:embeddedFont>
      <p:font typeface="Museo 900" panose="02000000000000000000" pitchFamily="2" charset="0"/>
      <p:bold r:id="rId29"/>
    </p:embeddedFont>
    <p:embeddedFont>
      <p:font typeface="Calibri" panose="020F0502020204030204" pitchFamily="34" charset="0"/>
      <p:regular r:id="rId30"/>
      <p:bold r:id="rId31"/>
      <p:italic r:id="rId32"/>
      <p:boldItalic r:id="rId33"/>
    </p:embeddedFont>
    <p:embeddedFont>
      <p:font typeface="Museo 500" panose="02000000000000000000" pitchFamily="2" charset="0"/>
      <p:regular r:id="rId34"/>
    </p:embeddedFont>
    <p:embeddedFont>
      <p:font typeface="Museo 100" panose="02000000000000000000" pitchFamily="2" charset="0"/>
      <p:regular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4" clrIdx="0">
    <p:extLst/>
  </p:cmAuthor>
  <p:cmAuthor id="2" name="Terry Watts" initials="TW" lastIdx="3" clrIdx="1">
    <p:extLst/>
  </p:cmAuthor>
  <p:cmAuthor id="3" name="Patricia Heathcote" initials="PH" lastIdx="9" clrIdx="2">
    <p:extLst/>
  </p:cmAuthor>
  <p:cmAuthor id="4" name="Gareth McGrath" initials="GM" lastIdx="7" clrIdx="3">
    <p:extLst/>
  </p:cmAuthor>
  <p:cmAuthor id="5" name="Jane Evans" initials="JCE" lastIdx="15"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328"/>
    <a:srgbClr val="D7A764"/>
    <a:srgbClr val="B9D769"/>
    <a:srgbClr val="70BC22"/>
    <a:srgbClr val="0C4B7F"/>
    <a:srgbClr val="223E7A"/>
    <a:srgbClr val="F68D21"/>
    <a:srgbClr val="636466"/>
    <a:srgbClr val="646363"/>
    <a:srgbClr val="FEBB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04" autoAdjust="0"/>
    <p:restoredTop sz="94602" autoAdjust="0"/>
  </p:normalViewPr>
  <p:slideViewPr>
    <p:cSldViewPr snapToGrid="0" snapToObjects="1" showGuides="1">
      <p:cViewPr varScale="1">
        <p:scale>
          <a:sx n="103" d="100"/>
          <a:sy n="103" d="100"/>
        </p:scale>
        <p:origin x="1068" y="11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08/08/2016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a:t>
            </a:fld>
            <a:endParaRPr lang="en-GB" dirty="0"/>
          </a:p>
        </p:txBody>
      </p:sp>
    </p:spTree>
    <p:extLst>
      <p:ext uri="{BB962C8B-B14F-4D97-AF65-F5344CB8AC3E}">
        <p14:creationId xmlns:p14="http://schemas.microsoft.com/office/powerpoint/2010/main" val="2455272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Unit 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D68328"/>
                </a:solidFill>
                <a:latin typeface="Arial"/>
                <a:cs typeface="Arial"/>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D7A76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D7A764"/>
                </a:solidFill>
                <a:latin typeface="Arial"/>
                <a:cs typeface="Arial"/>
              </a:rPr>
              <a:t>2</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68328"/>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163520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7A76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Relational databases and normalisation</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pic>
        <p:nvPicPr>
          <p:cNvPr id="12" name="Picture 11" descr="Logo Unit 11.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Edit Master text styles</a:t>
            </a:r>
          </a:p>
        </p:txBody>
      </p:sp>
      <p:pic>
        <p:nvPicPr>
          <p:cNvPr id="9" name="Picture 8" descr="Logo Unit 11.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11" name="Picture 10" descr="Unit 11.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Relational databases and normalisation</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Edit Master text styles</a:t>
            </a:r>
          </a:p>
        </p:txBody>
      </p:sp>
      <p:pic>
        <p:nvPicPr>
          <p:cNvPr id="9" name="Picture 8" descr="Unit 11.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Relational databases and normalisation</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Edit Master text styles</a:t>
            </a:r>
          </a:p>
        </p:txBody>
      </p:sp>
      <p:pic>
        <p:nvPicPr>
          <p:cNvPr id="8" name="Picture 7"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9" name="TextBox 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Relational databases and normalisation</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9" name="Picture 8" descr="Logo Unit 11.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11" name="Picture 10" descr="Unit 11.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Relational databases and normalisation</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665605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solidFill>
                  <a:schemeClr val="accent6">
                    <a:lumMod val="60000"/>
                    <a:lumOff val="40000"/>
                  </a:schemeClr>
                </a:solidFill>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Relational databases and normalisation</a:t>
            </a:r>
            <a:endParaRPr lang="en-US" dirty="0">
              <a:latin typeface="Museo 100" panose="02000000000000000000" pitchFamily="50" charset="0"/>
            </a:endParaRPr>
          </a:p>
          <a:p>
            <a:pPr lvl="1">
              <a:spcBef>
                <a:spcPts val="1200"/>
              </a:spcBef>
            </a:pPr>
            <a:r>
              <a:rPr lang="en-US" sz="2000" dirty="0">
                <a:latin typeface="Museo 100" panose="02000000000000000000" pitchFamily="50" charset="0"/>
              </a:rPr>
              <a:t>Unit 11</a:t>
            </a:r>
          </a:p>
          <a:p>
            <a:pPr lvl="1"/>
            <a:r>
              <a:rPr lang="en-US" sz="2000" dirty="0">
                <a:latin typeface="Museo 100" panose="02000000000000000000" pitchFamily="50" charset="0"/>
              </a:rPr>
              <a:t>Databases and software development</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GB" dirty="0"/>
              <a:t>Three tables in 1NF</a:t>
            </a:r>
          </a:p>
        </p:txBody>
      </p:sp>
      <p:sp>
        <p:nvSpPr>
          <p:cNvPr id="9" name="Text Placeholder 8"/>
          <p:cNvSpPr>
            <a:spLocks noGrp="1"/>
          </p:cNvSpPr>
          <p:nvPr>
            <p:ph type="body" sz="quarter" idx="14"/>
          </p:nvPr>
        </p:nvSpPr>
        <p:spPr/>
        <p:txBody>
          <a:bodyPr/>
          <a:lstStyle/>
          <a:p>
            <a:pPr>
              <a:spcAft>
                <a:spcPts val="0"/>
              </a:spcAft>
            </a:pPr>
            <a:r>
              <a:rPr lang="en-GB" dirty="0"/>
              <a:t>An extra table in the middle is needed</a:t>
            </a:r>
            <a:endParaRPr lang="en-GB" dirty="0">
              <a:solidFill>
                <a:srgbClr val="D68328"/>
              </a:solidFill>
            </a:endParaRPr>
          </a:p>
          <a:p>
            <a:endParaRPr lang="en-GB" dirty="0">
              <a:solidFill>
                <a:srgbClr val="D68328"/>
              </a:solidFill>
            </a:endParaRPr>
          </a:p>
          <a:p>
            <a:pPr marL="0" indent="0">
              <a:buNone/>
            </a:pPr>
            <a:endParaRPr lang="en-GB" dirty="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096530525"/>
              </p:ext>
            </p:extLst>
          </p:nvPr>
        </p:nvGraphicFramePr>
        <p:xfrm>
          <a:off x="672026" y="3891098"/>
          <a:ext cx="3455073" cy="1524000"/>
        </p:xfrm>
        <a:graphic>
          <a:graphicData uri="http://schemas.openxmlformats.org/drawingml/2006/table">
            <a:tbl>
              <a:tblPr firstRow="1" bandRow="1">
                <a:tableStyleId>{5C22544A-7EE6-4342-B048-85BDC9FD1C3A}</a:tableStyleId>
              </a:tblPr>
              <a:tblGrid>
                <a:gridCol w="1090930">
                  <a:extLst>
                    <a:ext uri="{9D8B030D-6E8A-4147-A177-3AD203B41FA5}">
                      <a16:colId xmlns:a16="http://schemas.microsoft.com/office/drawing/2014/main" val="20000"/>
                    </a:ext>
                  </a:extLst>
                </a:gridCol>
                <a:gridCol w="1140143">
                  <a:extLst>
                    <a:ext uri="{9D8B030D-6E8A-4147-A177-3AD203B41FA5}">
                      <a16:colId xmlns:a16="http://schemas.microsoft.com/office/drawing/2014/main" val="20001"/>
                    </a:ext>
                  </a:extLst>
                </a:gridCol>
                <a:gridCol w="1224000">
                  <a:extLst>
                    <a:ext uri="{9D8B030D-6E8A-4147-A177-3AD203B41FA5}">
                      <a16:colId xmlns:a16="http://schemas.microsoft.com/office/drawing/2014/main" val="20002"/>
                    </a:ext>
                  </a:extLst>
                </a:gridCol>
              </a:tblGrid>
              <a:tr h="0">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MemberID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Sharpe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Norman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Bunn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Martha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Jones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Polly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M18</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Jolly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Brian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927704671"/>
              </p:ext>
            </p:extLst>
          </p:nvPr>
        </p:nvGraphicFramePr>
        <p:xfrm>
          <a:off x="4210490" y="3891098"/>
          <a:ext cx="1954930" cy="1828800"/>
        </p:xfrm>
        <a:graphic>
          <a:graphicData uri="http://schemas.openxmlformats.org/drawingml/2006/table">
            <a:tbl>
              <a:tblPr firstRow="1" bandRow="1">
                <a:tableStyleId>{5C22544A-7EE6-4342-B048-85BDC9FD1C3A}</a:tableStyleId>
              </a:tblPr>
              <a:tblGrid>
                <a:gridCol w="1090930">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tblGrid>
              <a:tr h="288000">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MemberID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4158966892"/>
              </p:ext>
            </p:extLst>
          </p:nvPr>
        </p:nvGraphicFramePr>
        <p:xfrm>
          <a:off x="6248811" y="3891098"/>
          <a:ext cx="2303836" cy="1828800"/>
        </p:xfrm>
        <a:graphic>
          <a:graphicData uri="http://schemas.openxmlformats.org/drawingml/2006/table">
            <a:tbl>
              <a:tblPr firstRow="1" bandRow="1">
                <a:tableStyleId>{5C22544A-7EE6-4342-B048-85BDC9FD1C3A}</a:tableStyleId>
              </a:tblPr>
              <a:tblGrid>
                <a:gridCol w="882968">
                  <a:extLst>
                    <a:ext uri="{9D8B030D-6E8A-4147-A177-3AD203B41FA5}">
                      <a16:colId xmlns:a16="http://schemas.microsoft.com/office/drawing/2014/main" val="20000"/>
                    </a:ext>
                  </a:extLst>
                </a:gridCol>
                <a:gridCol w="844868">
                  <a:extLst>
                    <a:ext uri="{9D8B030D-6E8A-4147-A177-3AD203B41FA5}">
                      <a16:colId xmlns:a16="http://schemas.microsoft.com/office/drawing/2014/main" val="20001"/>
                    </a:ext>
                  </a:extLst>
                </a:gridCol>
                <a:gridCol w="576000">
                  <a:extLst>
                    <a:ext uri="{9D8B030D-6E8A-4147-A177-3AD203B41FA5}">
                      <a16:colId xmlns:a16="http://schemas.microsoft.com/office/drawing/2014/main" val="20002"/>
                    </a:ext>
                  </a:extLst>
                </a:gridCol>
              </a:tblGrid>
              <a:tr h="0">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CName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Pilates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Zumba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Cycling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C120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Fitness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Thur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TextBox 3"/>
          <p:cNvSpPr txBox="1"/>
          <p:nvPr/>
        </p:nvSpPr>
        <p:spPr>
          <a:xfrm>
            <a:off x="672026" y="3510560"/>
            <a:ext cx="131527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tblMember</a:t>
            </a:r>
          </a:p>
        </p:txBody>
      </p:sp>
      <p:sp>
        <p:nvSpPr>
          <p:cNvPr id="28" name="TextBox 27"/>
          <p:cNvSpPr txBox="1"/>
          <p:nvPr/>
        </p:nvSpPr>
        <p:spPr>
          <a:xfrm>
            <a:off x="4179353" y="3510560"/>
            <a:ext cx="161328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tblEnrolment</a:t>
            </a:r>
          </a:p>
        </p:txBody>
      </p:sp>
      <p:sp>
        <p:nvSpPr>
          <p:cNvPr id="29" name="TextBox 28"/>
          <p:cNvSpPr txBox="1"/>
          <p:nvPr/>
        </p:nvSpPr>
        <p:spPr>
          <a:xfrm>
            <a:off x="6248811" y="3507011"/>
            <a:ext cx="131527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tblClass</a:t>
            </a:r>
          </a:p>
        </p:txBody>
      </p:sp>
      <p:pic>
        <p:nvPicPr>
          <p:cNvPr id="2050" name="Picture 2" descr="C:\Users\Rob\AppData\Roaming\PixelMetrics\CaptureWiz\Temp\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796" y="2271077"/>
            <a:ext cx="7448550"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765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GB" dirty="0"/>
              <a:t>Foreign keys</a:t>
            </a:r>
          </a:p>
        </p:txBody>
      </p:sp>
      <p:sp>
        <p:nvSpPr>
          <p:cNvPr id="9" name="Text Placeholder 8"/>
          <p:cNvSpPr>
            <a:spLocks noGrp="1"/>
          </p:cNvSpPr>
          <p:nvPr>
            <p:ph type="body" sz="quarter" idx="14"/>
          </p:nvPr>
        </p:nvSpPr>
        <p:spPr/>
        <p:txBody>
          <a:bodyPr/>
          <a:lstStyle/>
          <a:p>
            <a:r>
              <a:rPr lang="en-GB" dirty="0"/>
              <a:t>By examining these three tables, can you identify the names of all members enrolled on the Monday Pilates class?</a:t>
            </a:r>
          </a:p>
          <a:p>
            <a:pPr lvl="1"/>
            <a:r>
              <a:rPr lang="en-GB" dirty="0"/>
              <a:t>What is the key of the Enrolment table?</a:t>
            </a:r>
          </a:p>
          <a:p>
            <a:pPr lvl="1"/>
            <a:r>
              <a:rPr lang="en-GB" dirty="0"/>
              <a:t>Are there any foreign keys in any of the tables?</a:t>
            </a:r>
          </a:p>
          <a:p>
            <a:endParaRPr lang="en-GB" dirty="0">
              <a:solidFill>
                <a:srgbClr val="D68328"/>
              </a:solidFill>
            </a:endParaRPr>
          </a:p>
          <a:p>
            <a:pPr marL="0" indent="0">
              <a:buNone/>
            </a:pPr>
            <a:endParaRPr lang="en-GB" dirty="0"/>
          </a:p>
          <a:p>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1316070016"/>
              </p:ext>
            </p:extLst>
          </p:nvPr>
        </p:nvGraphicFramePr>
        <p:xfrm>
          <a:off x="672026" y="4335237"/>
          <a:ext cx="3455073" cy="1524000"/>
        </p:xfrm>
        <a:graphic>
          <a:graphicData uri="http://schemas.openxmlformats.org/drawingml/2006/table">
            <a:tbl>
              <a:tblPr firstRow="1" bandRow="1">
                <a:tableStyleId>{5C22544A-7EE6-4342-B048-85BDC9FD1C3A}</a:tableStyleId>
              </a:tblPr>
              <a:tblGrid>
                <a:gridCol w="1090930">
                  <a:extLst>
                    <a:ext uri="{9D8B030D-6E8A-4147-A177-3AD203B41FA5}">
                      <a16:colId xmlns:a16="http://schemas.microsoft.com/office/drawing/2014/main" val="20000"/>
                    </a:ext>
                  </a:extLst>
                </a:gridCol>
                <a:gridCol w="1140143">
                  <a:extLst>
                    <a:ext uri="{9D8B030D-6E8A-4147-A177-3AD203B41FA5}">
                      <a16:colId xmlns:a16="http://schemas.microsoft.com/office/drawing/2014/main" val="20001"/>
                    </a:ext>
                  </a:extLst>
                </a:gridCol>
                <a:gridCol w="1224000">
                  <a:extLst>
                    <a:ext uri="{9D8B030D-6E8A-4147-A177-3AD203B41FA5}">
                      <a16:colId xmlns:a16="http://schemas.microsoft.com/office/drawing/2014/main" val="20002"/>
                    </a:ext>
                  </a:extLst>
                </a:gridCol>
              </a:tblGrid>
              <a:tr h="0">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MemberID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Sharpe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Norman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Bunn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Martha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Jones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Polly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M18</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Jolly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Brian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9180305"/>
              </p:ext>
            </p:extLst>
          </p:nvPr>
        </p:nvGraphicFramePr>
        <p:xfrm>
          <a:off x="4210490" y="4335237"/>
          <a:ext cx="1954930" cy="1828800"/>
        </p:xfrm>
        <a:graphic>
          <a:graphicData uri="http://schemas.openxmlformats.org/drawingml/2006/table">
            <a:tbl>
              <a:tblPr firstRow="1" bandRow="1">
                <a:tableStyleId>{5C22544A-7EE6-4342-B048-85BDC9FD1C3A}</a:tableStyleId>
              </a:tblPr>
              <a:tblGrid>
                <a:gridCol w="1090930">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tblGrid>
              <a:tr h="288000">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MemberID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597098206"/>
              </p:ext>
            </p:extLst>
          </p:nvPr>
        </p:nvGraphicFramePr>
        <p:xfrm>
          <a:off x="6248811" y="4335237"/>
          <a:ext cx="2303836" cy="1828800"/>
        </p:xfrm>
        <a:graphic>
          <a:graphicData uri="http://schemas.openxmlformats.org/drawingml/2006/table">
            <a:tbl>
              <a:tblPr firstRow="1" bandRow="1">
                <a:tableStyleId>{5C22544A-7EE6-4342-B048-85BDC9FD1C3A}</a:tableStyleId>
              </a:tblPr>
              <a:tblGrid>
                <a:gridCol w="882968">
                  <a:extLst>
                    <a:ext uri="{9D8B030D-6E8A-4147-A177-3AD203B41FA5}">
                      <a16:colId xmlns:a16="http://schemas.microsoft.com/office/drawing/2014/main" val="20000"/>
                    </a:ext>
                  </a:extLst>
                </a:gridCol>
                <a:gridCol w="844868">
                  <a:extLst>
                    <a:ext uri="{9D8B030D-6E8A-4147-A177-3AD203B41FA5}">
                      <a16:colId xmlns:a16="http://schemas.microsoft.com/office/drawing/2014/main" val="20001"/>
                    </a:ext>
                  </a:extLst>
                </a:gridCol>
                <a:gridCol w="576000">
                  <a:extLst>
                    <a:ext uri="{9D8B030D-6E8A-4147-A177-3AD203B41FA5}">
                      <a16:colId xmlns:a16="http://schemas.microsoft.com/office/drawing/2014/main" val="20002"/>
                    </a:ext>
                  </a:extLst>
                </a:gridCol>
              </a:tblGrid>
              <a:tr h="0">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CName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Pilates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Zumba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Cycling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C120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Fitness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Thur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3" name="TextBox 12"/>
          <p:cNvSpPr txBox="1"/>
          <p:nvPr/>
        </p:nvSpPr>
        <p:spPr>
          <a:xfrm>
            <a:off x="672026" y="3954699"/>
            <a:ext cx="131527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tblMember</a:t>
            </a:r>
          </a:p>
        </p:txBody>
      </p:sp>
      <p:sp>
        <p:nvSpPr>
          <p:cNvPr id="14" name="TextBox 13"/>
          <p:cNvSpPr txBox="1"/>
          <p:nvPr/>
        </p:nvSpPr>
        <p:spPr>
          <a:xfrm>
            <a:off x="4179353" y="3954699"/>
            <a:ext cx="161328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tblEnrolment</a:t>
            </a:r>
          </a:p>
        </p:txBody>
      </p:sp>
      <p:sp>
        <p:nvSpPr>
          <p:cNvPr id="15" name="TextBox 14"/>
          <p:cNvSpPr txBox="1"/>
          <p:nvPr/>
        </p:nvSpPr>
        <p:spPr>
          <a:xfrm>
            <a:off x="6248811" y="3951150"/>
            <a:ext cx="131527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tblClass</a:t>
            </a:r>
          </a:p>
        </p:txBody>
      </p:sp>
    </p:spTree>
    <p:extLst>
      <p:ext uri="{BB962C8B-B14F-4D97-AF65-F5344CB8AC3E}">
        <p14:creationId xmlns:p14="http://schemas.microsoft.com/office/powerpoint/2010/main" val="3099692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GB" dirty="0"/>
              <a:t>Composite primary key</a:t>
            </a:r>
          </a:p>
        </p:txBody>
      </p:sp>
      <p:sp>
        <p:nvSpPr>
          <p:cNvPr id="9" name="Text Placeholder 8"/>
          <p:cNvSpPr>
            <a:spLocks noGrp="1"/>
          </p:cNvSpPr>
          <p:nvPr>
            <p:ph type="body" sz="quarter" idx="14"/>
          </p:nvPr>
        </p:nvSpPr>
        <p:spPr/>
        <p:txBody>
          <a:bodyPr/>
          <a:lstStyle/>
          <a:p>
            <a:r>
              <a:rPr lang="en-GB" dirty="0"/>
              <a:t>The key of the Enrolment table consists of the two fields MemberId and ClassID</a:t>
            </a:r>
          </a:p>
          <a:p>
            <a:pPr lvl="1"/>
            <a:r>
              <a:rPr lang="en-GB" dirty="0"/>
              <a:t>It is a composite primary key</a:t>
            </a:r>
          </a:p>
          <a:p>
            <a:pPr lvl="1"/>
            <a:r>
              <a:rPr lang="en-GB" dirty="0"/>
              <a:t>Both of these fields are also foreign keys</a:t>
            </a:r>
          </a:p>
          <a:p>
            <a:pPr lvl="1"/>
            <a:r>
              <a:rPr lang="en-GB" dirty="0"/>
              <a:t>The tables are now in first normal form (1NF)</a:t>
            </a:r>
          </a:p>
          <a:p>
            <a:endParaRPr lang="en-GB" dirty="0"/>
          </a:p>
          <a:p>
            <a:endParaRPr lang="en-GB" dirty="0"/>
          </a:p>
          <a:p>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1133163429"/>
              </p:ext>
            </p:extLst>
          </p:nvPr>
        </p:nvGraphicFramePr>
        <p:xfrm>
          <a:off x="672026" y="4335235"/>
          <a:ext cx="3455073" cy="1524000"/>
        </p:xfrm>
        <a:graphic>
          <a:graphicData uri="http://schemas.openxmlformats.org/drawingml/2006/table">
            <a:tbl>
              <a:tblPr firstRow="1" bandRow="1">
                <a:tableStyleId>{5C22544A-7EE6-4342-B048-85BDC9FD1C3A}</a:tableStyleId>
              </a:tblPr>
              <a:tblGrid>
                <a:gridCol w="1090930">
                  <a:extLst>
                    <a:ext uri="{9D8B030D-6E8A-4147-A177-3AD203B41FA5}">
                      <a16:colId xmlns:a16="http://schemas.microsoft.com/office/drawing/2014/main" val="20000"/>
                    </a:ext>
                  </a:extLst>
                </a:gridCol>
                <a:gridCol w="1140143">
                  <a:extLst>
                    <a:ext uri="{9D8B030D-6E8A-4147-A177-3AD203B41FA5}">
                      <a16:colId xmlns:a16="http://schemas.microsoft.com/office/drawing/2014/main" val="20001"/>
                    </a:ext>
                  </a:extLst>
                </a:gridCol>
                <a:gridCol w="1224000">
                  <a:extLst>
                    <a:ext uri="{9D8B030D-6E8A-4147-A177-3AD203B41FA5}">
                      <a16:colId xmlns:a16="http://schemas.microsoft.com/office/drawing/2014/main" val="20002"/>
                    </a:ext>
                  </a:extLst>
                </a:gridCol>
              </a:tblGrid>
              <a:tr h="0">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MemberID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Sharpe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Norman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Bunn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Martha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Jones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Polly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M18</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Jolly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Brian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61366106"/>
              </p:ext>
            </p:extLst>
          </p:nvPr>
        </p:nvGraphicFramePr>
        <p:xfrm>
          <a:off x="4210490" y="4335235"/>
          <a:ext cx="1954930" cy="1828800"/>
        </p:xfrm>
        <a:graphic>
          <a:graphicData uri="http://schemas.openxmlformats.org/drawingml/2006/table">
            <a:tbl>
              <a:tblPr firstRow="1" bandRow="1">
                <a:tableStyleId>{5C22544A-7EE6-4342-B048-85BDC9FD1C3A}</a:tableStyleId>
              </a:tblPr>
              <a:tblGrid>
                <a:gridCol w="1090930">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tblGrid>
              <a:tr h="288000">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MemberID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FF0000"/>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400" kern="1200" dirty="0">
                          <a:solidFill>
                            <a:srgbClr val="FF0000"/>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rgbClr val="FF0000"/>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400" kern="1200" dirty="0">
                          <a:solidFill>
                            <a:srgbClr val="FF0000"/>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rgbClr val="FF0000"/>
                          </a:solidFill>
                          <a:latin typeface="Arial" panose="020B0604020202020204" pitchFamily="34" charset="0"/>
                          <a:ea typeface="+mn-ea"/>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400" kern="1200" dirty="0">
                          <a:solidFill>
                            <a:srgbClr val="FF0000"/>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rgbClr val="FF0000"/>
                          </a:solidFill>
                          <a:latin typeface="Arial" panose="020B0604020202020204" pitchFamily="34" charset="0"/>
                          <a:ea typeface="+mn-ea"/>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l" defTabSz="457200" rtl="0" eaLnBrk="1" latinLnBrk="0" hangingPunct="1"/>
                      <a:r>
                        <a:rPr lang="en-GB" sz="1400" kern="1200" dirty="0">
                          <a:solidFill>
                            <a:srgbClr val="FF0000"/>
                          </a:solidFill>
                          <a:latin typeface="Arial" panose="020B0604020202020204" pitchFamily="34" charset="0"/>
                          <a:ea typeface="+mn-ea"/>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rgbClr val="FF0000"/>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0" algn="l" defTabSz="457200" rtl="0" eaLnBrk="1" latinLnBrk="0" hangingPunct="1"/>
                      <a:r>
                        <a:rPr lang="en-GB" sz="1400" kern="1200" dirty="0">
                          <a:solidFill>
                            <a:srgbClr val="FF0000"/>
                          </a:solidFill>
                          <a:latin typeface="Arial" panose="020B0604020202020204" pitchFamily="34" charset="0"/>
                          <a:ea typeface="+mn-ea"/>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rgbClr val="FF0000"/>
                          </a:solidFill>
                          <a:latin typeface="Arial" panose="020B0604020202020204" pitchFamily="34" charset="0"/>
                          <a:ea typeface="+mn-ea"/>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961363726"/>
              </p:ext>
            </p:extLst>
          </p:nvPr>
        </p:nvGraphicFramePr>
        <p:xfrm>
          <a:off x="6248811" y="4335235"/>
          <a:ext cx="2303836" cy="1828800"/>
        </p:xfrm>
        <a:graphic>
          <a:graphicData uri="http://schemas.openxmlformats.org/drawingml/2006/table">
            <a:tbl>
              <a:tblPr firstRow="1" bandRow="1">
                <a:tableStyleId>{5C22544A-7EE6-4342-B048-85BDC9FD1C3A}</a:tableStyleId>
              </a:tblPr>
              <a:tblGrid>
                <a:gridCol w="882968">
                  <a:extLst>
                    <a:ext uri="{9D8B030D-6E8A-4147-A177-3AD203B41FA5}">
                      <a16:colId xmlns:a16="http://schemas.microsoft.com/office/drawing/2014/main" val="20000"/>
                    </a:ext>
                  </a:extLst>
                </a:gridCol>
                <a:gridCol w="844868">
                  <a:extLst>
                    <a:ext uri="{9D8B030D-6E8A-4147-A177-3AD203B41FA5}">
                      <a16:colId xmlns:a16="http://schemas.microsoft.com/office/drawing/2014/main" val="20001"/>
                    </a:ext>
                  </a:extLst>
                </a:gridCol>
                <a:gridCol w="576000">
                  <a:extLst>
                    <a:ext uri="{9D8B030D-6E8A-4147-A177-3AD203B41FA5}">
                      <a16:colId xmlns:a16="http://schemas.microsoft.com/office/drawing/2014/main" val="20002"/>
                    </a:ext>
                  </a:extLst>
                </a:gridCol>
              </a:tblGrid>
              <a:tr h="0">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CName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Pilates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Zumba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Cycling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C120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Fitness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Thur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3" name="TextBox 12"/>
          <p:cNvSpPr txBox="1"/>
          <p:nvPr/>
        </p:nvSpPr>
        <p:spPr>
          <a:xfrm>
            <a:off x="672026" y="3954697"/>
            <a:ext cx="131527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tblMember</a:t>
            </a:r>
          </a:p>
        </p:txBody>
      </p:sp>
      <p:sp>
        <p:nvSpPr>
          <p:cNvPr id="14" name="TextBox 13"/>
          <p:cNvSpPr txBox="1"/>
          <p:nvPr/>
        </p:nvSpPr>
        <p:spPr>
          <a:xfrm>
            <a:off x="4179353" y="3954697"/>
            <a:ext cx="161328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tblEnrolment</a:t>
            </a:r>
          </a:p>
        </p:txBody>
      </p:sp>
      <p:sp>
        <p:nvSpPr>
          <p:cNvPr id="15" name="TextBox 14"/>
          <p:cNvSpPr txBox="1"/>
          <p:nvPr/>
        </p:nvSpPr>
        <p:spPr>
          <a:xfrm>
            <a:off x="6248811" y="3951148"/>
            <a:ext cx="131527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tblClass</a:t>
            </a:r>
          </a:p>
        </p:txBody>
      </p:sp>
    </p:spTree>
    <p:extLst>
      <p:ext uri="{BB962C8B-B14F-4D97-AF65-F5344CB8AC3E}">
        <p14:creationId xmlns:p14="http://schemas.microsoft.com/office/powerpoint/2010/main" val="3922488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Second normal form</a:t>
            </a:r>
          </a:p>
        </p:txBody>
      </p:sp>
      <p:sp>
        <p:nvSpPr>
          <p:cNvPr id="3" name="Text Placeholder 2"/>
          <p:cNvSpPr>
            <a:spLocks noGrp="1"/>
          </p:cNvSpPr>
          <p:nvPr>
            <p:ph type="body" sz="quarter" idx="14"/>
          </p:nvPr>
        </p:nvSpPr>
        <p:spPr/>
        <p:txBody>
          <a:bodyPr/>
          <a:lstStyle/>
          <a:p>
            <a:r>
              <a:rPr lang="en-GB" dirty="0"/>
              <a:t>A table is in second normal form (2NF) if it is in first normal form and contains no partial dependencies </a:t>
            </a:r>
          </a:p>
          <a:p>
            <a:r>
              <a:rPr lang="en-GB" dirty="0"/>
              <a:t>This can only occur if the primary key is a </a:t>
            </a:r>
            <a:br>
              <a:rPr lang="en-GB" dirty="0"/>
            </a:br>
            <a:r>
              <a:rPr lang="en-GB" b="1" dirty="0"/>
              <a:t>composite key</a:t>
            </a:r>
          </a:p>
          <a:p>
            <a:endParaRPr lang="en-GB" dirty="0"/>
          </a:p>
        </p:txBody>
      </p:sp>
      <p:sp>
        <p:nvSpPr>
          <p:cNvPr id="6" name="Text Placeholder 2"/>
          <p:cNvSpPr txBox="1">
            <a:spLocks/>
          </p:cNvSpPr>
          <p:nvPr/>
        </p:nvSpPr>
        <p:spPr>
          <a:xfrm>
            <a:off x="724280" y="3627524"/>
            <a:ext cx="4997251" cy="2593435"/>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D68328"/>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D7A764"/>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a:solidFill>
                  <a:srgbClr val="D68328"/>
                </a:solidFill>
              </a:rPr>
              <a:t>tblEnrolment</a:t>
            </a:r>
            <a:r>
              <a:rPr lang="en-GB" dirty="0"/>
              <a:t> is the only table with a composite key and it has no fields which are dependent on either part of the key</a:t>
            </a:r>
          </a:p>
          <a:p>
            <a:pPr lvl="1"/>
            <a:r>
              <a:rPr lang="en-GB" dirty="0"/>
              <a:t>The tables are therefore in second normal form </a:t>
            </a:r>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19977101"/>
              </p:ext>
            </p:extLst>
          </p:nvPr>
        </p:nvGraphicFramePr>
        <p:xfrm>
          <a:off x="6065410" y="3720690"/>
          <a:ext cx="1954930" cy="1828800"/>
        </p:xfrm>
        <a:graphic>
          <a:graphicData uri="http://schemas.openxmlformats.org/drawingml/2006/table">
            <a:tbl>
              <a:tblPr firstRow="1" bandRow="1">
                <a:tableStyleId>{5C22544A-7EE6-4342-B048-85BDC9FD1C3A}</a:tableStyleId>
              </a:tblPr>
              <a:tblGrid>
                <a:gridCol w="1090930">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tblGrid>
              <a:tr h="288000">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MemberID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FF0000"/>
                    </a:solidFill>
                  </a:tcPr>
                </a:tc>
                <a:tc>
                  <a:txBody>
                    <a:bodyPr/>
                    <a:lstStyle/>
                    <a:p>
                      <a:pPr marL="0" algn="l" defTabSz="4572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400" kern="1200" dirty="0">
                          <a:solidFill>
                            <a:schemeClr val="dk1"/>
                          </a:solidFill>
                          <a:latin typeface="Arial" panose="020B0604020202020204" pitchFamily="34" charset="0"/>
                          <a:ea typeface="+mn-ea"/>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8" name="TextBox 7"/>
          <p:cNvSpPr txBox="1"/>
          <p:nvPr/>
        </p:nvSpPr>
        <p:spPr>
          <a:xfrm>
            <a:off x="6034273" y="3340152"/>
            <a:ext cx="1613288"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tblEnrolment</a:t>
            </a:r>
          </a:p>
        </p:txBody>
      </p:sp>
    </p:spTree>
    <p:extLst>
      <p:ext uri="{BB962C8B-B14F-4D97-AF65-F5344CB8AC3E}">
        <p14:creationId xmlns:p14="http://schemas.microsoft.com/office/powerpoint/2010/main" val="3053833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Third normal form (3NF)</a:t>
            </a:r>
          </a:p>
        </p:txBody>
      </p:sp>
      <p:sp>
        <p:nvSpPr>
          <p:cNvPr id="3" name="Text Placeholder 2"/>
          <p:cNvSpPr>
            <a:spLocks noGrp="1"/>
          </p:cNvSpPr>
          <p:nvPr>
            <p:ph type="body" sz="quarter" idx="14"/>
          </p:nvPr>
        </p:nvSpPr>
        <p:spPr/>
        <p:txBody>
          <a:bodyPr/>
          <a:lstStyle/>
          <a:p>
            <a:r>
              <a:rPr lang="en-GB" dirty="0"/>
              <a:t>A table is in third normal form if it is in second normal form and contains no non-key dependencies</a:t>
            </a:r>
          </a:p>
          <a:p>
            <a:r>
              <a:rPr lang="en-GB" dirty="0"/>
              <a:t>This can be defined by saying:</a:t>
            </a:r>
            <a:br>
              <a:rPr lang="en-GB" dirty="0"/>
            </a:br>
            <a:endParaRPr lang="en-GB" dirty="0"/>
          </a:p>
          <a:p>
            <a:pPr marL="0" indent="0" algn="ctr">
              <a:buNone/>
            </a:pPr>
            <a:r>
              <a:rPr lang="en-GB" sz="3200" i="1" dirty="0">
                <a:solidFill>
                  <a:srgbClr val="D68328"/>
                </a:solidFill>
              </a:rPr>
              <a:t>“All attributes are dependent on the key, </a:t>
            </a:r>
            <a:br>
              <a:rPr lang="en-GB" sz="3200" i="1" dirty="0">
                <a:solidFill>
                  <a:srgbClr val="D68328"/>
                </a:solidFill>
              </a:rPr>
            </a:br>
            <a:r>
              <a:rPr lang="en-GB" sz="3200" i="1" dirty="0">
                <a:solidFill>
                  <a:srgbClr val="D68328"/>
                </a:solidFill>
              </a:rPr>
              <a:t>the whole key and nothing but the key”</a:t>
            </a:r>
          </a:p>
        </p:txBody>
      </p:sp>
    </p:spTree>
    <p:extLst>
      <p:ext uri="{BB962C8B-B14F-4D97-AF65-F5344CB8AC3E}">
        <p14:creationId xmlns:p14="http://schemas.microsoft.com/office/powerpoint/2010/main" val="1083306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Third normal form</a:t>
            </a:r>
          </a:p>
        </p:txBody>
      </p:sp>
      <p:sp>
        <p:nvSpPr>
          <p:cNvPr id="3" name="Text Placeholder 2"/>
          <p:cNvSpPr>
            <a:spLocks noGrp="1"/>
          </p:cNvSpPr>
          <p:nvPr>
            <p:ph type="body" sz="quarter" idx="14"/>
          </p:nvPr>
        </p:nvSpPr>
        <p:spPr/>
        <p:txBody>
          <a:bodyPr/>
          <a:lstStyle/>
          <a:p>
            <a:r>
              <a:rPr lang="en-GB" dirty="0"/>
              <a:t>To illustrate this, we will assume that the tblClass has extra fields specifying the ID and name of the instructor</a:t>
            </a:r>
          </a:p>
          <a:p>
            <a:pPr lvl="1"/>
            <a:r>
              <a:rPr lang="en-GB" dirty="0"/>
              <a:t>In the revised table, which attribute do </a:t>
            </a:r>
            <a:r>
              <a:rPr lang="en-GB" b="1" dirty="0">
                <a:solidFill>
                  <a:srgbClr val="D7A764"/>
                </a:solidFill>
              </a:rPr>
              <a:t>InstFirstname</a:t>
            </a:r>
            <a:r>
              <a:rPr lang="en-GB" dirty="0"/>
              <a:t> and </a:t>
            </a:r>
            <a:r>
              <a:rPr lang="en-GB" b="1" dirty="0">
                <a:solidFill>
                  <a:srgbClr val="D7A764"/>
                </a:solidFill>
              </a:rPr>
              <a:t>InstSurname</a:t>
            </a:r>
            <a:r>
              <a:rPr lang="en-GB" dirty="0"/>
              <a:t> depend on?</a:t>
            </a: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29054853"/>
              </p:ext>
            </p:extLst>
          </p:nvPr>
        </p:nvGraphicFramePr>
        <p:xfrm>
          <a:off x="1398137" y="4142892"/>
          <a:ext cx="6343789" cy="2011680"/>
        </p:xfrm>
        <a:graphic>
          <a:graphicData uri="http://schemas.openxmlformats.org/drawingml/2006/table">
            <a:tbl>
              <a:tblPr firstRow="1" bandRow="1">
                <a:tableStyleId>{5C22544A-7EE6-4342-B048-85BDC9FD1C3A}</a:tableStyleId>
              </a:tblPr>
              <a:tblGrid>
                <a:gridCol w="984568">
                  <a:extLst>
                    <a:ext uri="{9D8B030D-6E8A-4147-A177-3AD203B41FA5}">
                      <a16:colId xmlns:a16="http://schemas.microsoft.com/office/drawing/2014/main" val="20000"/>
                    </a:ext>
                  </a:extLst>
                </a:gridCol>
                <a:gridCol w="938530">
                  <a:extLst>
                    <a:ext uri="{9D8B030D-6E8A-4147-A177-3AD203B41FA5}">
                      <a16:colId xmlns:a16="http://schemas.microsoft.com/office/drawing/2014/main" val="20001"/>
                    </a:ext>
                  </a:extLst>
                </a:gridCol>
                <a:gridCol w="657543">
                  <a:extLst>
                    <a:ext uri="{9D8B030D-6E8A-4147-A177-3AD203B41FA5}">
                      <a16:colId xmlns:a16="http://schemas.microsoft.com/office/drawing/2014/main" val="20002"/>
                    </a:ext>
                  </a:extLst>
                </a:gridCol>
                <a:gridCol w="805180">
                  <a:extLst>
                    <a:ext uri="{9D8B030D-6E8A-4147-A177-3AD203B41FA5}">
                      <a16:colId xmlns:a16="http://schemas.microsoft.com/office/drawing/2014/main" val="820633269"/>
                    </a:ext>
                  </a:extLst>
                </a:gridCol>
                <a:gridCol w="1517968">
                  <a:extLst>
                    <a:ext uri="{9D8B030D-6E8A-4147-A177-3AD203B41FA5}">
                      <a16:colId xmlns:a16="http://schemas.microsoft.com/office/drawing/2014/main" val="2047135603"/>
                    </a:ext>
                  </a:extLst>
                </a:gridCol>
                <a:gridCol w="1440000">
                  <a:extLst>
                    <a:ext uri="{9D8B030D-6E8A-4147-A177-3AD203B41FA5}">
                      <a16:colId xmlns:a16="http://schemas.microsoft.com/office/drawing/2014/main" val="2958319284"/>
                    </a:ext>
                  </a:extLst>
                </a:gridCol>
              </a:tblGrid>
              <a:tr h="0">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CName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InstID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7A764"/>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InstFirstname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7A764"/>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InstSurname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7A764"/>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Pilates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Abbie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Milton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Zumba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Bob</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Kelly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Bob</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Kelly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Cycling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Abbie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Milton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C120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Fitness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Thur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IN34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Jumal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Khan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8" name="TextBox 7"/>
          <p:cNvSpPr txBox="1"/>
          <p:nvPr/>
        </p:nvSpPr>
        <p:spPr>
          <a:xfrm>
            <a:off x="1398137" y="3767514"/>
            <a:ext cx="131527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tblClass</a:t>
            </a:r>
          </a:p>
        </p:txBody>
      </p:sp>
    </p:spTree>
    <p:extLst>
      <p:ext uri="{BB962C8B-B14F-4D97-AF65-F5344CB8AC3E}">
        <p14:creationId xmlns:p14="http://schemas.microsoft.com/office/powerpoint/2010/main" val="3256594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Non-key dependency</a:t>
            </a:r>
          </a:p>
        </p:txBody>
      </p:sp>
      <p:sp>
        <p:nvSpPr>
          <p:cNvPr id="3" name="Text Placeholder 2"/>
          <p:cNvSpPr>
            <a:spLocks noGrp="1"/>
          </p:cNvSpPr>
          <p:nvPr>
            <p:ph type="body" sz="quarter" idx="14"/>
          </p:nvPr>
        </p:nvSpPr>
        <p:spPr/>
        <p:txBody>
          <a:bodyPr/>
          <a:lstStyle/>
          <a:p>
            <a:r>
              <a:rPr lang="en-GB" dirty="0"/>
              <a:t>This is what is meant by a non-key dependency</a:t>
            </a:r>
          </a:p>
          <a:p>
            <a:pPr lvl="1"/>
            <a:r>
              <a:rPr lang="en-GB" dirty="0"/>
              <a:t>There are four entities in this database, and each entity should have its own table</a:t>
            </a:r>
          </a:p>
        </p:txBody>
      </p:sp>
      <p:graphicFrame>
        <p:nvGraphicFramePr>
          <p:cNvPr id="19" name="Table 18"/>
          <p:cNvGraphicFramePr>
            <a:graphicFrameLocks noGrp="1"/>
          </p:cNvGraphicFramePr>
          <p:nvPr>
            <p:extLst>
              <p:ext uri="{D42A27DB-BD31-4B8C-83A1-F6EECF244321}">
                <p14:modId xmlns:p14="http://schemas.microsoft.com/office/powerpoint/2010/main" val="1552323199"/>
              </p:ext>
            </p:extLst>
          </p:nvPr>
        </p:nvGraphicFramePr>
        <p:xfrm>
          <a:off x="1398137" y="4142892"/>
          <a:ext cx="6343789" cy="2011680"/>
        </p:xfrm>
        <a:graphic>
          <a:graphicData uri="http://schemas.openxmlformats.org/drawingml/2006/table">
            <a:tbl>
              <a:tblPr firstRow="1" bandRow="1">
                <a:tableStyleId>{5C22544A-7EE6-4342-B048-85BDC9FD1C3A}</a:tableStyleId>
              </a:tblPr>
              <a:tblGrid>
                <a:gridCol w="984568">
                  <a:extLst>
                    <a:ext uri="{9D8B030D-6E8A-4147-A177-3AD203B41FA5}">
                      <a16:colId xmlns:a16="http://schemas.microsoft.com/office/drawing/2014/main" val="20000"/>
                    </a:ext>
                  </a:extLst>
                </a:gridCol>
                <a:gridCol w="938530">
                  <a:extLst>
                    <a:ext uri="{9D8B030D-6E8A-4147-A177-3AD203B41FA5}">
                      <a16:colId xmlns:a16="http://schemas.microsoft.com/office/drawing/2014/main" val="20001"/>
                    </a:ext>
                  </a:extLst>
                </a:gridCol>
                <a:gridCol w="657543">
                  <a:extLst>
                    <a:ext uri="{9D8B030D-6E8A-4147-A177-3AD203B41FA5}">
                      <a16:colId xmlns:a16="http://schemas.microsoft.com/office/drawing/2014/main" val="20002"/>
                    </a:ext>
                  </a:extLst>
                </a:gridCol>
                <a:gridCol w="805180">
                  <a:extLst>
                    <a:ext uri="{9D8B030D-6E8A-4147-A177-3AD203B41FA5}">
                      <a16:colId xmlns:a16="http://schemas.microsoft.com/office/drawing/2014/main" val="820633269"/>
                    </a:ext>
                  </a:extLst>
                </a:gridCol>
                <a:gridCol w="1517968">
                  <a:extLst>
                    <a:ext uri="{9D8B030D-6E8A-4147-A177-3AD203B41FA5}">
                      <a16:colId xmlns:a16="http://schemas.microsoft.com/office/drawing/2014/main" val="2047135603"/>
                    </a:ext>
                  </a:extLst>
                </a:gridCol>
                <a:gridCol w="1440000">
                  <a:extLst>
                    <a:ext uri="{9D8B030D-6E8A-4147-A177-3AD203B41FA5}">
                      <a16:colId xmlns:a16="http://schemas.microsoft.com/office/drawing/2014/main" val="2958319284"/>
                    </a:ext>
                  </a:extLst>
                </a:gridCol>
              </a:tblGrid>
              <a:tr h="0">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CName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InstID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FF0000"/>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InstFirstname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7A764"/>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InstSurname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7A764"/>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Pilates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rgbClr val="FF0000"/>
                          </a:solidFill>
                          <a:latin typeface="Arial" panose="020B0604020202020204" pitchFamily="34" charset="0"/>
                          <a:ea typeface="+mn-ea"/>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Abbie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Milton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Zumba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rgbClr val="FF0000"/>
                          </a:solidFill>
                          <a:latin typeface="Arial" panose="020B0604020202020204" pitchFamily="34" charset="0"/>
                          <a:ea typeface="+mn-ea"/>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Bob</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Kelly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rgbClr val="FF0000"/>
                          </a:solidFill>
                          <a:latin typeface="Arial" panose="020B0604020202020204" pitchFamily="34" charset="0"/>
                          <a:ea typeface="+mn-ea"/>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Bob</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Kelly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Cycling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rgbClr val="FF0000"/>
                          </a:solidFill>
                          <a:latin typeface="Arial" panose="020B0604020202020204" pitchFamily="34" charset="0"/>
                          <a:ea typeface="+mn-ea"/>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Abbie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Milton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C120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Fitness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Thur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rgbClr val="FF0000"/>
                          </a:solidFill>
                          <a:latin typeface="Arial" panose="020B0604020202020204" pitchFamily="34" charset="0"/>
                          <a:ea typeface="+mn-ea"/>
                          <a:cs typeface="Arial" panose="020B0604020202020204" pitchFamily="34" charset="0"/>
                        </a:rPr>
                        <a:t>IN34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Jumal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Khan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5124" name="Picture 4" descr="C:\Users\Rob\AppData\Roaming\PixelMetrics\CaptureWiz\Temp\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49" y="3091486"/>
            <a:ext cx="7624730" cy="741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360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GB" dirty="0"/>
              <a:t>Database tables in 3NF</a:t>
            </a:r>
          </a:p>
        </p:txBody>
      </p:sp>
      <p:sp>
        <p:nvSpPr>
          <p:cNvPr id="9" name="Text Placeholder 8"/>
          <p:cNvSpPr>
            <a:spLocks noGrp="1"/>
          </p:cNvSpPr>
          <p:nvPr>
            <p:ph type="body" sz="quarter" idx="14"/>
          </p:nvPr>
        </p:nvSpPr>
        <p:spPr>
          <a:xfrm>
            <a:off x="454316" y="1704179"/>
            <a:ext cx="7797230" cy="3453607"/>
          </a:xfrm>
        </p:spPr>
        <p:txBody>
          <a:bodyPr/>
          <a:lstStyle/>
          <a:p>
            <a:endParaRPr lang="en-GB" dirty="0">
              <a:solidFill>
                <a:srgbClr val="D68328"/>
              </a:solidFill>
            </a:endParaRPr>
          </a:p>
          <a:p>
            <a:pPr marL="0" indent="0">
              <a:buNone/>
            </a:pPr>
            <a:endParaRPr lang="en-GB" dirty="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277175993"/>
              </p:ext>
            </p:extLst>
          </p:nvPr>
        </p:nvGraphicFramePr>
        <p:xfrm>
          <a:off x="711856" y="1848445"/>
          <a:ext cx="3868948" cy="1676400"/>
        </p:xfrm>
        <a:graphic>
          <a:graphicData uri="http://schemas.openxmlformats.org/drawingml/2006/table">
            <a:tbl>
              <a:tblPr firstRow="1" bandRow="1">
                <a:tableStyleId>{5C22544A-7EE6-4342-B048-85BDC9FD1C3A}</a:tableStyleId>
              </a:tblPr>
              <a:tblGrid>
                <a:gridCol w="1222693">
                  <a:extLst>
                    <a:ext uri="{9D8B030D-6E8A-4147-A177-3AD203B41FA5}">
                      <a16:colId xmlns:a16="http://schemas.microsoft.com/office/drawing/2014/main" val="20000"/>
                    </a:ext>
                  </a:extLst>
                </a:gridCol>
                <a:gridCol w="1278255">
                  <a:extLst>
                    <a:ext uri="{9D8B030D-6E8A-4147-A177-3AD203B41FA5}">
                      <a16:colId xmlns:a16="http://schemas.microsoft.com/office/drawing/2014/main" val="20001"/>
                    </a:ext>
                  </a:extLst>
                </a:gridCol>
                <a:gridCol w="1368000">
                  <a:extLst>
                    <a:ext uri="{9D8B030D-6E8A-4147-A177-3AD203B41FA5}">
                      <a16:colId xmlns:a16="http://schemas.microsoft.com/office/drawing/2014/main" val="20002"/>
                    </a:ext>
                  </a:extLst>
                </a:gridCol>
              </a:tblGrid>
              <a:tr h="0">
                <a:tc>
                  <a:txBody>
                    <a:bodyPr/>
                    <a:lstStyle/>
                    <a:p>
                      <a:r>
                        <a:rPr lang="en-GB" sz="1600" b="1" dirty="0">
                          <a:latin typeface="Arial" panose="020B0604020202020204" pitchFamily="34" charset="0"/>
                          <a:cs typeface="Arial" panose="020B0604020202020204" pitchFamily="34" charset="0"/>
                        </a:rPr>
                        <a:t>MemberID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MSurname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MFirstName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600" dirty="0">
                          <a:latin typeface="Arial" panose="020B0604020202020204" pitchFamily="34" charset="0"/>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Sharpe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Norman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600" dirty="0">
                          <a:latin typeface="Arial" panose="020B0604020202020204" pitchFamily="34" charset="0"/>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Bunn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Martha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600" dirty="0">
                          <a:latin typeface="Arial" panose="020B0604020202020204" pitchFamily="34" charset="0"/>
                          <a:cs typeface="Arial" panose="020B0604020202020204" pitchFamily="34" charset="0"/>
                        </a:rPr>
                        <a:t>M16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Jones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r>
                        <a:rPr lang="en-GB" sz="1600" dirty="0">
                          <a:latin typeface="Arial" panose="020B0604020202020204" pitchFamily="34" charset="0"/>
                          <a:cs typeface="Arial" panose="020B0604020202020204" pitchFamily="34" charset="0"/>
                        </a:rPr>
                        <a:t>M18</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Brian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694922348"/>
              </p:ext>
            </p:extLst>
          </p:nvPr>
        </p:nvGraphicFramePr>
        <p:xfrm>
          <a:off x="4841734" y="4098433"/>
          <a:ext cx="2158693" cy="2011680"/>
        </p:xfrm>
        <a:graphic>
          <a:graphicData uri="http://schemas.openxmlformats.org/drawingml/2006/table">
            <a:tbl>
              <a:tblPr firstRow="1" bandRow="1">
                <a:tableStyleId>{5C22544A-7EE6-4342-B048-85BDC9FD1C3A}</a:tableStyleId>
              </a:tblPr>
              <a:tblGrid>
                <a:gridCol w="1222693">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tblGrid>
              <a:tr h="0">
                <a:tc>
                  <a:txBody>
                    <a:bodyPr/>
                    <a:lstStyle/>
                    <a:p>
                      <a:r>
                        <a:rPr lang="en-GB" sz="1600" b="1" dirty="0">
                          <a:latin typeface="Arial" panose="020B0604020202020204" pitchFamily="34" charset="0"/>
                          <a:cs typeface="Arial" panose="020B0604020202020204" pitchFamily="34" charset="0"/>
                        </a:rPr>
                        <a:t>MemberID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600" dirty="0">
                          <a:latin typeface="Arial" panose="020B0604020202020204" pitchFamily="34" charset="0"/>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600" dirty="0">
                          <a:latin typeface="Arial" panose="020B0604020202020204" pitchFamily="34" charset="0"/>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600" dirty="0">
                          <a:latin typeface="Arial" panose="020B0604020202020204" pitchFamily="34" charset="0"/>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r>
                        <a:rPr lang="en-GB" sz="1600" dirty="0">
                          <a:latin typeface="Arial" panose="020B0604020202020204" pitchFamily="34" charset="0"/>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r>
                        <a:rPr lang="en-GB" sz="1600" dirty="0">
                          <a:latin typeface="Arial" panose="020B0604020202020204" pitchFamily="34" charset="0"/>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551743597"/>
              </p:ext>
            </p:extLst>
          </p:nvPr>
        </p:nvGraphicFramePr>
        <p:xfrm>
          <a:off x="711856" y="4115801"/>
          <a:ext cx="3343649" cy="2011680"/>
        </p:xfrm>
        <a:graphic>
          <a:graphicData uri="http://schemas.openxmlformats.org/drawingml/2006/table">
            <a:tbl>
              <a:tblPr firstRow="1" bandRow="1">
                <a:tableStyleId>{5C22544A-7EE6-4342-B048-85BDC9FD1C3A}</a:tableStyleId>
              </a:tblPr>
              <a:tblGrid>
                <a:gridCol w="984568">
                  <a:extLst>
                    <a:ext uri="{9D8B030D-6E8A-4147-A177-3AD203B41FA5}">
                      <a16:colId xmlns:a16="http://schemas.microsoft.com/office/drawing/2014/main" val="20000"/>
                    </a:ext>
                  </a:extLst>
                </a:gridCol>
                <a:gridCol w="938530">
                  <a:extLst>
                    <a:ext uri="{9D8B030D-6E8A-4147-A177-3AD203B41FA5}">
                      <a16:colId xmlns:a16="http://schemas.microsoft.com/office/drawing/2014/main" val="20001"/>
                    </a:ext>
                  </a:extLst>
                </a:gridCol>
                <a:gridCol w="657543">
                  <a:extLst>
                    <a:ext uri="{9D8B030D-6E8A-4147-A177-3AD203B41FA5}">
                      <a16:colId xmlns:a16="http://schemas.microsoft.com/office/drawing/2014/main" val="20002"/>
                    </a:ext>
                  </a:extLst>
                </a:gridCol>
                <a:gridCol w="763008">
                  <a:extLst>
                    <a:ext uri="{9D8B030D-6E8A-4147-A177-3AD203B41FA5}">
                      <a16:colId xmlns:a16="http://schemas.microsoft.com/office/drawing/2014/main" val="20003"/>
                    </a:ext>
                  </a:extLst>
                </a:gridCol>
              </a:tblGrid>
              <a:tr h="0">
                <a:tc>
                  <a:txBody>
                    <a:bodyPr/>
                    <a:lstStyle/>
                    <a:p>
                      <a:r>
                        <a:rPr lang="en-GB" sz="1600" b="1" dirty="0">
                          <a:latin typeface="Arial" panose="020B0604020202020204" pitchFamily="34" charset="0"/>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CName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InstID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600" dirty="0">
                          <a:latin typeface="Arial" panose="020B0604020202020204" pitchFamily="34" charset="0"/>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Pilates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600" dirty="0">
                          <a:latin typeface="Arial" panose="020B0604020202020204" pitchFamily="34" charset="0"/>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Zumba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600" dirty="0">
                          <a:latin typeface="Arial" panose="020B0604020202020204" pitchFamily="34" charset="0"/>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r>
                        <a:rPr lang="en-GB" sz="1600" dirty="0">
                          <a:latin typeface="Arial" panose="020B0604020202020204" pitchFamily="34" charset="0"/>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Cycling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r>
                        <a:rPr lang="en-GB" sz="1600" dirty="0">
                          <a:latin typeface="Arial" panose="020B0604020202020204" pitchFamily="34" charset="0"/>
                          <a:cs typeface="Arial" panose="020B0604020202020204" pitchFamily="34" charset="0"/>
                        </a:rPr>
                        <a:t>C120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a:latin typeface="Arial" panose="020B0604020202020204" pitchFamily="34" charset="0"/>
                          <a:cs typeface="Arial" panose="020B0604020202020204" pitchFamily="34" charset="0"/>
                        </a:rPr>
                        <a:t>Fitness</a:t>
                      </a:r>
                      <a:endParaRPr lang="en-GB" sz="1600"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Thur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IN34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TextBox 3"/>
          <p:cNvSpPr txBox="1"/>
          <p:nvPr/>
        </p:nvSpPr>
        <p:spPr>
          <a:xfrm>
            <a:off x="711856" y="1479113"/>
            <a:ext cx="1315276" cy="369332"/>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r>
              <a:rPr lang="en-GB" dirty="0"/>
              <a:t>tblMember</a:t>
            </a:r>
          </a:p>
        </p:txBody>
      </p:sp>
      <p:sp>
        <p:nvSpPr>
          <p:cNvPr id="28" name="TextBox 27"/>
          <p:cNvSpPr txBox="1"/>
          <p:nvPr/>
        </p:nvSpPr>
        <p:spPr>
          <a:xfrm>
            <a:off x="4841734" y="3735977"/>
            <a:ext cx="1613288" cy="369332"/>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r>
              <a:rPr lang="en-GB" dirty="0"/>
              <a:t>tblEnrolment</a:t>
            </a:r>
          </a:p>
        </p:txBody>
      </p:sp>
      <p:sp>
        <p:nvSpPr>
          <p:cNvPr id="29" name="TextBox 28"/>
          <p:cNvSpPr txBox="1"/>
          <p:nvPr/>
        </p:nvSpPr>
        <p:spPr>
          <a:xfrm>
            <a:off x="711856" y="3734821"/>
            <a:ext cx="1315276" cy="369332"/>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r>
              <a:rPr lang="en-GB" dirty="0"/>
              <a:t>tblClass</a:t>
            </a:r>
          </a:p>
        </p:txBody>
      </p:sp>
      <p:graphicFrame>
        <p:nvGraphicFramePr>
          <p:cNvPr id="10" name="Table 9"/>
          <p:cNvGraphicFramePr>
            <a:graphicFrameLocks noGrp="1"/>
          </p:cNvGraphicFramePr>
          <p:nvPr>
            <p:extLst>
              <p:ext uri="{D42A27DB-BD31-4B8C-83A1-F6EECF244321}">
                <p14:modId xmlns:p14="http://schemas.microsoft.com/office/powerpoint/2010/main" val="1361195483"/>
              </p:ext>
            </p:extLst>
          </p:nvPr>
        </p:nvGraphicFramePr>
        <p:xfrm>
          <a:off x="4841734" y="1848445"/>
          <a:ext cx="3763148" cy="1341120"/>
        </p:xfrm>
        <a:graphic>
          <a:graphicData uri="http://schemas.openxmlformats.org/drawingml/2006/table">
            <a:tbl>
              <a:tblPr firstRow="1" bandRow="1">
                <a:tableStyleId>{5C22544A-7EE6-4342-B048-85BDC9FD1C3A}</a:tableStyleId>
              </a:tblPr>
              <a:tblGrid>
                <a:gridCol w="805180">
                  <a:extLst>
                    <a:ext uri="{9D8B030D-6E8A-4147-A177-3AD203B41FA5}">
                      <a16:colId xmlns:a16="http://schemas.microsoft.com/office/drawing/2014/main" val="20000"/>
                    </a:ext>
                  </a:extLst>
                </a:gridCol>
                <a:gridCol w="1517968">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0">
                <a:tc>
                  <a:txBody>
                    <a:bodyPr/>
                    <a:lstStyle/>
                    <a:p>
                      <a:r>
                        <a:rPr lang="en-GB" sz="1600" b="1" dirty="0">
                          <a:latin typeface="Arial" panose="020B0604020202020204" pitchFamily="34" charset="0"/>
                          <a:cs typeface="Arial" panose="020B0604020202020204" pitchFamily="34" charset="0"/>
                        </a:rPr>
                        <a:t>InstID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Instfirstname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instSurname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600" dirty="0">
                          <a:latin typeface="Arial" panose="020B0604020202020204" pitchFamily="34" charset="0"/>
                          <a:cs typeface="Arial" panose="020B0604020202020204" pitchFamily="34" charset="0"/>
                        </a:rPr>
                        <a:t>IN34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Jumal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Khan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600" dirty="0">
                          <a:latin typeface="Arial" panose="020B0604020202020204" pitchFamily="34" charset="0"/>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Abbie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Milton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600" dirty="0">
                          <a:latin typeface="Arial" panose="020B0604020202020204" pitchFamily="34" charset="0"/>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Bob</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Kelly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 name="TextBox 10"/>
          <p:cNvSpPr txBox="1"/>
          <p:nvPr/>
        </p:nvSpPr>
        <p:spPr>
          <a:xfrm>
            <a:off x="4841734" y="1479113"/>
            <a:ext cx="1719427" cy="369332"/>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r>
              <a:rPr lang="en-GB" dirty="0"/>
              <a:t>tblInstructor</a:t>
            </a:r>
          </a:p>
        </p:txBody>
      </p:sp>
    </p:spTree>
    <p:extLst>
      <p:ext uri="{BB962C8B-B14F-4D97-AF65-F5344CB8AC3E}">
        <p14:creationId xmlns:p14="http://schemas.microsoft.com/office/powerpoint/2010/main" val="513998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2</a:t>
            </a:r>
          </a:p>
        </p:txBody>
      </p:sp>
      <p:sp>
        <p:nvSpPr>
          <p:cNvPr id="3" name="Text Placeholder 2"/>
          <p:cNvSpPr>
            <a:spLocks noGrp="1"/>
          </p:cNvSpPr>
          <p:nvPr>
            <p:ph type="body" sz="quarter" idx="14"/>
          </p:nvPr>
        </p:nvSpPr>
        <p:spPr/>
        <p:txBody>
          <a:bodyPr/>
          <a:lstStyle/>
          <a:p>
            <a:pPr marL="0" indent="0">
              <a:buNone/>
            </a:pPr>
            <a:r>
              <a:rPr lang="en-GB" dirty="0"/>
              <a:t>Try the exercises on the worksheet</a:t>
            </a:r>
          </a:p>
        </p:txBody>
      </p:sp>
    </p:spTree>
    <p:extLst>
      <p:ext uri="{BB962C8B-B14F-4D97-AF65-F5344CB8AC3E}">
        <p14:creationId xmlns:p14="http://schemas.microsoft.com/office/powerpoint/2010/main" val="2461882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Importance of normalisation</a:t>
            </a:r>
          </a:p>
        </p:txBody>
      </p:sp>
      <p:sp>
        <p:nvSpPr>
          <p:cNvPr id="5" name="Text Placeholder 4"/>
          <p:cNvSpPr>
            <a:spLocks noGrp="1"/>
          </p:cNvSpPr>
          <p:nvPr>
            <p:ph type="body" sz="quarter" idx="14"/>
          </p:nvPr>
        </p:nvSpPr>
        <p:spPr/>
        <p:txBody>
          <a:bodyPr/>
          <a:lstStyle/>
          <a:p>
            <a:r>
              <a:rPr lang="en-GB" dirty="0"/>
              <a:t>The advantages of normalisation are that:</a:t>
            </a:r>
          </a:p>
          <a:p>
            <a:pPr lvl="1"/>
            <a:r>
              <a:rPr lang="en-GB" dirty="0"/>
              <a:t>It is easier to maintain and change a normalised database</a:t>
            </a:r>
          </a:p>
          <a:p>
            <a:pPr lvl="1"/>
            <a:r>
              <a:rPr lang="en-GB" dirty="0"/>
              <a:t>There is no unnecessary duplication of data</a:t>
            </a:r>
          </a:p>
          <a:p>
            <a:pPr lvl="1"/>
            <a:r>
              <a:rPr lang="en-GB" dirty="0"/>
              <a:t>Data integrity is maintained – if a person changes address, for example, the update needs to be made only once to a single table</a:t>
            </a:r>
          </a:p>
          <a:p>
            <a:pPr lvl="1"/>
            <a:r>
              <a:rPr lang="en-GB" dirty="0"/>
              <a:t>Having smaller tables with fewer fields means faster searches and savings in storage</a:t>
            </a:r>
          </a:p>
        </p:txBody>
      </p:sp>
    </p:spTree>
    <p:extLst>
      <p:ext uri="{BB962C8B-B14F-4D97-AF65-F5344CB8AC3E}">
        <p14:creationId xmlns:p14="http://schemas.microsoft.com/office/powerpoint/2010/main" val="418403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Explain the concept of a relational database</a:t>
            </a:r>
          </a:p>
          <a:p>
            <a:r>
              <a:rPr lang="en-GB" dirty="0"/>
              <a:t>Normalise relations to third normal form</a:t>
            </a:r>
          </a:p>
          <a:p>
            <a:r>
              <a:rPr lang="en-GB" dirty="0"/>
              <a:t>Understand why databases are normalised</a:t>
            </a:r>
          </a:p>
          <a:p>
            <a:endParaRPr lang="en-GB" dirty="0"/>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2584737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Importance of normalisation</a:t>
            </a:r>
          </a:p>
        </p:txBody>
      </p:sp>
      <p:sp>
        <p:nvSpPr>
          <p:cNvPr id="5" name="Text Placeholder 4"/>
          <p:cNvSpPr>
            <a:spLocks noGrp="1"/>
          </p:cNvSpPr>
          <p:nvPr>
            <p:ph type="body" sz="quarter" idx="14"/>
          </p:nvPr>
        </p:nvSpPr>
        <p:spPr>
          <a:xfrm>
            <a:off x="724280" y="1704179"/>
            <a:ext cx="7797230" cy="797283"/>
          </a:xfrm>
        </p:spPr>
        <p:txBody>
          <a:bodyPr/>
          <a:lstStyle/>
          <a:p>
            <a:r>
              <a:rPr lang="en-GB" dirty="0"/>
              <a:t>It is easier to maintain and change a normalised database</a:t>
            </a:r>
          </a:p>
          <a:p>
            <a:endParaRPr lang="en-GB" dirty="0"/>
          </a:p>
          <a:p>
            <a:endParaRPr lang="en-GB" dirty="0"/>
          </a:p>
          <a:p>
            <a:endParaRPr lang="en-GB" dirty="0"/>
          </a:p>
          <a:p>
            <a:endParaRPr lang="en-GB" dirty="0"/>
          </a:p>
          <a:p>
            <a:r>
              <a:rPr lang="en-GB" dirty="0"/>
              <a:t>Smaller tables with fewer </a:t>
            </a:r>
            <a:br>
              <a:rPr lang="en-GB" dirty="0"/>
            </a:br>
            <a:r>
              <a:rPr lang="en-GB" dirty="0"/>
              <a:t>fields means faster sorting </a:t>
            </a:r>
            <a:br>
              <a:rPr lang="en-GB" dirty="0"/>
            </a:br>
            <a:r>
              <a:rPr lang="en-GB" dirty="0"/>
              <a:t>and saves space</a:t>
            </a:r>
          </a:p>
          <a:p>
            <a:endParaRPr lang="en-GB" dirty="0"/>
          </a:p>
        </p:txBody>
      </p:sp>
      <p:sp>
        <p:nvSpPr>
          <p:cNvPr id="7" name="Text Placeholder 4"/>
          <p:cNvSpPr txBox="1">
            <a:spLocks/>
          </p:cNvSpPr>
          <p:nvPr/>
        </p:nvSpPr>
        <p:spPr>
          <a:xfrm>
            <a:off x="860024" y="5034593"/>
            <a:ext cx="4132390" cy="1132082"/>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D68328"/>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D7A764"/>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10" name="Text Placeholder 4"/>
          <p:cNvSpPr txBox="1">
            <a:spLocks/>
          </p:cNvSpPr>
          <p:nvPr/>
        </p:nvSpPr>
        <p:spPr>
          <a:xfrm>
            <a:off x="4331981" y="2892160"/>
            <a:ext cx="3793116" cy="1155656"/>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D68328"/>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D7A764"/>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dirty="0">
                <a:solidFill>
                  <a:srgbClr val="D68328"/>
                </a:solidFill>
              </a:rPr>
              <a:t>If we want to add an extra field to show the duration of each class, only one table needs to be changed</a:t>
            </a:r>
            <a:endParaRPr lang="en-GB" dirty="0">
              <a:solidFill>
                <a:srgbClr val="D68328"/>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519672879"/>
              </p:ext>
            </p:extLst>
          </p:nvPr>
        </p:nvGraphicFramePr>
        <p:xfrm>
          <a:off x="964404" y="2898702"/>
          <a:ext cx="3047684" cy="1828800"/>
        </p:xfrm>
        <a:graphic>
          <a:graphicData uri="http://schemas.openxmlformats.org/drawingml/2006/table">
            <a:tbl>
              <a:tblPr firstRow="1" bandRow="1">
                <a:tableStyleId>{5C22544A-7EE6-4342-B048-85BDC9FD1C3A}</a:tableStyleId>
              </a:tblPr>
              <a:tblGrid>
                <a:gridCol w="882968">
                  <a:extLst>
                    <a:ext uri="{9D8B030D-6E8A-4147-A177-3AD203B41FA5}">
                      <a16:colId xmlns:a16="http://schemas.microsoft.com/office/drawing/2014/main" val="20000"/>
                    </a:ext>
                  </a:extLst>
                </a:gridCol>
                <a:gridCol w="844868">
                  <a:extLst>
                    <a:ext uri="{9D8B030D-6E8A-4147-A177-3AD203B41FA5}">
                      <a16:colId xmlns:a16="http://schemas.microsoft.com/office/drawing/2014/main" val="20001"/>
                    </a:ext>
                  </a:extLst>
                </a:gridCol>
                <a:gridCol w="595630">
                  <a:extLst>
                    <a:ext uri="{9D8B030D-6E8A-4147-A177-3AD203B41FA5}">
                      <a16:colId xmlns:a16="http://schemas.microsoft.com/office/drawing/2014/main" val="20002"/>
                    </a:ext>
                  </a:extLst>
                </a:gridCol>
                <a:gridCol w="724218">
                  <a:extLst>
                    <a:ext uri="{9D8B030D-6E8A-4147-A177-3AD203B41FA5}">
                      <a16:colId xmlns:a16="http://schemas.microsoft.com/office/drawing/2014/main" val="20003"/>
                    </a:ext>
                  </a:extLst>
                </a:gridCol>
              </a:tblGrid>
              <a:tr h="0">
                <a:tc>
                  <a:txBody>
                    <a:bodyPr/>
                    <a:lstStyle/>
                    <a:p>
                      <a:r>
                        <a:rPr lang="en-GB" sz="1400" b="1" dirty="0">
                          <a:latin typeface="Arial" panose="020B0604020202020204" pitchFamily="34" charset="0"/>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400" b="1" dirty="0">
                          <a:latin typeface="Arial" panose="020B0604020202020204" pitchFamily="34" charset="0"/>
                          <a:cs typeface="Arial" panose="020B0604020202020204" pitchFamily="34" charset="0"/>
                        </a:rPr>
                        <a:t>CName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400" b="1" dirty="0">
                          <a:latin typeface="Arial" panose="020B0604020202020204" pitchFamily="34" charset="0"/>
                          <a:cs typeface="Arial" panose="020B0604020202020204" pitchFamily="34" charset="0"/>
                        </a:rPr>
                        <a:t>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400" b="1" dirty="0">
                          <a:latin typeface="Arial" panose="020B0604020202020204" pitchFamily="34" charset="0"/>
                          <a:cs typeface="Arial" panose="020B0604020202020204" pitchFamily="34" charset="0"/>
                        </a:rPr>
                        <a:t>InstID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400" dirty="0">
                          <a:latin typeface="Arial" panose="020B0604020202020204" pitchFamily="34" charset="0"/>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Pilates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400" dirty="0">
                          <a:latin typeface="Arial" panose="020B0604020202020204" pitchFamily="34" charset="0"/>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Zumba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400" dirty="0">
                          <a:latin typeface="Arial" panose="020B0604020202020204" pitchFamily="34" charset="0"/>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r>
                        <a:rPr lang="en-GB" sz="1400" dirty="0">
                          <a:latin typeface="Arial" panose="020B0604020202020204" pitchFamily="34" charset="0"/>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Cycling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r>
                        <a:rPr lang="en-GB" sz="1400" dirty="0">
                          <a:latin typeface="Arial" panose="020B0604020202020204" pitchFamily="34" charset="0"/>
                          <a:cs typeface="Arial" panose="020B0604020202020204" pitchFamily="34" charset="0"/>
                        </a:rPr>
                        <a:t>C120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a:latin typeface="Arial" panose="020B0604020202020204" pitchFamily="34" charset="0"/>
                          <a:cs typeface="Arial" panose="020B0604020202020204" pitchFamily="34" charset="0"/>
                        </a:rPr>
                        <a:t>Fitness</a:t>
                      </a:r>
                      <a:endParaRPr lang="en-GB" sz="1400"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Thur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IN34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3" name="TextBox 12"/>
          <p:cNvSpPr txBox="1"/>
          <p:nvPr/>
        </p:nvSpPr>
        <p:spPr>
          <a:xfrm>
            <a:off x="964404" y="2517722"/>
            <a:ext cx="1315276" cy="338554"/>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r>
              <a:rPr lang="en-GB" sz="1600" dirty="0"/>
              <a:t>tblClass</a:t>
            </a:r>
          </a:p>
        </p:txBody>
      </p:sp>
      <p:graphicFrame>
        <p:nvGraphicFramePr>
          <p:cNvPr id="14" name="Table 13"/>
          <p:cNvGraphicFramePr>
            <a:graphicFrameLocks noGrp="1"/>
          </p:cNvGraphicFramePr>
          <p:nvPr>
            <p:extLst>
              <p:ext uri="{D42A27DB-BD31-4B8C-83A1-F6EECF244321}">
                <p14:modId xmlns:p14="http://schemas.microsoft.com/office/powerpoint/2010/main" val="2400499423"/>
              </p:ext>
            </p:extLst>
          </p:nvPr>
        </p:nvGraphicFramePr>
        <p:xfrm>
          <a:off x="4992414" y="4968087"/>
          <a:ext cx="3375978" cy="1219200"/>
        </p:xfrm>
        <a:graphic>
          <a:graphicData uri="http://schemas.openxmlformats.org/drawingml/2006/table">
            <a:tbl>
              <a:tblPr firstRow="1" bandRow="1">
                <a:tableStyleId>{5C22544A-7EE6-4342-B048-85BDC9FD1C3A}</a:tableStyleId>
              </a:tblPr>
              <a:tblGrid>
                <a:gridCol w="724218">
                  <a:extLst>
                    <a:ext uri="{9D8B030D-6E8A-4147-A177-3AD203B41FA5}">
                      <a16:colId xmlns:a16="http://schemas.microsoft.com/office/drawing/2014/main" val="20000"/>
                    </a:ext>
                  </a:extLst>
                </a:gridCol>
                <a:gridCol w="1344930">
                  <a:extLst>
                    <a:ext uri="{9D8B030D-6E8A-4147-A177-3AD203B41FA5}">
                      <a16:colId xmlns:a16="http://schemas.microsoft.com/office/drawing/2014/main" val="20001"/>
                    </a:ext>
                  </a:extLst>
                </a:gridCol>
                <a:gridCol w="1306830">
                  <a:extLst>
                    <a:ext uri="{9D8B030D-6E8A-4147-A177-3AD203B41FA5}">
                      <a16:colId xmlns:a16="http://schemas.microsoft.com/office/drawing/2014/main" val="20002"/>
                    </a:ext>
                  </a:extLst>
                </a:gridCol>
              </a:tblGrid>
              <a:tr h="0">
                <a:tc>
                  <a:txBody>
                    <a:bodyPr/>
                    <a:lstStyle/>
                    <a:p>
                      <a:r>
                        <a:rPr lang="en-GB" sz="1400" b="1" dirty="0">
                          <a:latin typeface="Arial" panose="020B0604020202020204" pitchFamily="34" charset="0"/>
                          <a:cs typeface="Arial" panose="020B0604020202020204" pitchFamily="34" charset="0"/>
                        </a:rPr>
                        <a:t>InstID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400" b="1" dirty="0">
                          <a:latin typeface="Arial" panose="020B0604020202020204" pitchFamily="34" charset="0"/>
                          <a:cs typeface="Arial" panose="020B0604020202020204" pitchFamily="34" charset="0"/>
                        </a:rPr>
                        <a:t>Instfirstname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400" b="1" dirty="0">
                          <a:latin typeface="Arial" panose="020B0604020202020204" pitchFamily="34" charset="0"/>
                          <a:cs typeface="Arial" panose="020B0604020202020204" pitchFamily="34" charset="0"/>
                        </a:rPr>
                        <a:t>instSurname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400" dirty="0">
                          <a:latin typeface="Arial" panose="020B0604020202020204" pitchFamily="34" charset="0"/>
                          <a:cs typeface="Arial" panose="020B0604020202020204" pitchFamily="34" charset="0"/>
                        </a:rPr>
                        <a:t>IN34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Jumal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Khan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400" dirty="0">
                          <a:latin typeface="Arial" panose="020B0604020202020204" pitchFamily="34" charset="0"/>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Abbie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Milton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400" dirty="0">
                          <a:latin typeface="Arial" panose="020B0604020202020204" pitchFamily="34" charset="0"/>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Bob</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Kelly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5" name="TextBox 14"/>
          <p:cNvSpPr txBox="1"/>
          <p:nvPr/>
        </p:nvSpPr>
        <p:spPr>
          <a:xfrm>
            <a:off x="4992414" y="4598755"/>
            <a:ext cx="1719427" cy="338554"/>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r>
              <a:rPr lang="en-GB" sz="1600" dirty="0"/>
              <a:t>tblInstructor</a:t>
            </a:r>
          </a:p>
        </p:txBody>
      </p:sp>
    </p:spTree>
    <p:extLst>
      <p:ext uri="{BB962C8B-B14F-4D97-AF65-F5344CB8AC3E}">
        <p14:creationId xmlns:p14="http://schemas.microsoft.com/office/powerpoint/2010/main" val="3772305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Importance of normalisation</a:t>
            </a:r>
          </a:p>
        </p:txBody>
      </p:sp>
      <p:sp>
        <p:nvSpPr>
          <p:cNvPr id="5" name="Text Placeholder 4"/>
          <p:cNvSpPr>
            <a:spLocks noGrp="1"/>
          </p:cNvSpPr>
          <p:nvPr>
            <p:ph type="body" sz="quarter" idx="14"/>
          </p:nvPr>
        </p:nvSpPr>
        <p:spPr>
          <a:xfrm>
            <a:off x="724280" y="1704179"/>
            <a:ext cx="7797230" cy="797283"/>
          </a:xfrm>
        </p:spPr>
        <p:txBody>
          <a:bodyPr/>
          <a:lstStyle/>
          <a:p>
            <a:r>
              <a:rPr lang="en-GB" dirty="0"/>
              <a:t>Data integrity is maintained</a:t>
            </a:r>
          </a:p>
          <a:p>
            <a:endParaRPr lang="en-GB" dirty="0"/>
          </a:p>
          <a:p>
            <a:endParaRPr lang="en-GB" dirty="0"/>
          </a:p>
          <a:p>
            <a:endParaRPr lang="en-GB" dirty="0"/>
          </a:p>
          <a:p>
            <a:endParaRPr lang="en-GB" dirty="0"/>
          </a:p>
        </p:txBody>
      </p:sp>
      <p:sp>
        <p:nvSpPr>
          <p:cNvPr id="7" name="Text Placeholder 4"/>
          <p:cNvSpPr txBox="1">
            <a:spLocks/>
          </p:cNvSpPr>
          <p:nvPr/>
        </p:nvSpPr>
        <p:spPr>
          <a:xfrm>
            <a:off x="4315826" y="2620028"/>
            <a:ext cx="4132390" cy="1969345"/>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D68328"/>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D7A764"/>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dirty="0">
                <a:solidFill>
                  <a:srgbClr val="D68328"/>
                </a:solidFill>
              </a:rPr>
              <a:t>If Jumal Khan leaves, the database software will not allow the record to be deleted if the primary key is an attribute in a linked table. A new instructor first has to be allocated to class C120</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2411667801"/>
              </p:ext>
            </p:extLst>
          </p:nvPr>
        </p:nvGraphicFramePr>
        <p:xfrm>
          <a:off x="964404" y="2620028"/>
          <a:ext cx="3047684" cy="1828800"/>
        </p:xfrm>
        <a:graphic>
          <a:graphicData uri="http://schemas.openxmlformats.org/drawingml/2006/table">
            <a:tbl>
              <a:tblPr firstRow="1" bandRow="1">
                <a:tableStyleId>{5C22544A-7EE6-4342-B048-85BDC9FD1C3A}</a:tableStyleId>
              </a:tblPr>
              <a:tblGrid>
                <a:gridCol w="882968">
                  <a:extLst>
                    <a:ext uri="{9D8B030D-6E8A-4147-A177-3AD203B41FA5}">
                      <a16:colId xmlns:a16="http://schemas.microsoft.com/office/drawing/2014/main" val="20000"/>
                    </a:ext>
                  </a:extLst>
                </a:gridCol>
                <a:gridCol w="844868">
                  <a:extLst>
                    <a:ext uri="{9D8B030D-6E8A-4147-A177-3AD203B41FA5}">
                      <a16:colId xmlns:a16="http://schemas.microsoft.com/office/drawing/2014/main" val="20001"/>
                    </a:ext>
                  </a:extLst>
                </a:gridCol>
                <a:gridCol w="595630">
                  <a:extLst>
                    <a:ext uri="{9D8B030D-6E8A-4147-A177-3AD203B41FA5}">
                      <a16:colId xmlns:a16="http://schemas.microsoft.com/office/drawing/2014/main" val="20002"/>
                    </a:ext>
                  </a:extLst>
                </a:gridCol>
                <a:gridCol w="724218">
                  <a:extLst>
                    <a:ext uri="{9D8B030D-6E8A-4147-A177-3AD203B41FA5}">
                      <a16:colId xmlns:a16="http://schemas.microsoft.com/office/drawing/2014/main" val="20003"/>
                    </a:ext>
                  </a:extLst>
                </a:gridCol>
              </a:tblGrid>
              <a:tr h="0">
                <a:tc>
                  <a:txBody>
                    <a:bodyPr/>
                    <a:lstStyle/>
                    <a:p>
                      <a:r>
                        <a:rPr lang="en-GB" sz="1400" b="1" dirty="0">
                          <a:latin typeface="Arial" panose="020B0604020202020204" pitchFamily="34" charset="0"/>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400" b="1" dirty="0">
                          <a:latin typeface="Arial" panose="020B0604020202020204" pitchFamily="34" charset="0"/>
                          <a:cs typeface="Arial" panose="020B0604020202020204" pitchFamily="34" charset="0"/>
                        </a:rPr>
                        <a:t>CName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400" b="1" dirty="0">
                          <a:latin typeface="Arial" panose="020B0604020202020204" pitchFamily="34" charset="0"/>
                          <a:cs typeface="Arial" panose="020B0604020202020204" pitchFamily="34" charset="0"/>
                        </a:rPr>
                        <a:t>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400" b="1" dirty="0">
                          <a:latin typeface="Arial" panose="020B0604020202020204" pitchFamily="34" charset="0"/>
                          <a:cs typeface="Arial" panose="020B0604020202020204" pitchFamily="34" charset="0"/>
                        </a:rPr>
                        <a:t>InstID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400" dirty="0">
                          <a:latin typeface="Arial" panose="020B0604020202020204" pitchFamily="34" charset="0"/>
                          <a:cs typeface="Arial" panose="020B0604020202020204" pitchFamily="34" charset="0"/>
                        </a:rPr>
                        <a:t>C100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Pilates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400" dirty="0">
                          <a:latin typeface="Arial" panose="020B0604020202020204" pitchFamily="34" charset="0"/>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Zumba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Mon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400" dirty="0">
                          <a:latin typeface="Arial" panose="020B0604020202020204" pitchFamily="34" charset="0"/>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r>
                        <a:rPr lang="en-GB" sz="1400" dirty="0">
                          <a:latin typeface="Arial" panose="020B0604020202020204" pitchFamily="34" charset="0"/>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Cycling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r>
                        <a:rPr lang="en-GB" sz="1400" dirty="0">
                          <a:latin typeface="Arial" panose="020B0604020202020204" pitchFamily="34" charset="0"/>
                          <a:cs typeface="Arial" panose="020B0604020202020204" pitchFamily="34" charset="0"/>
                        </a:rPr>
                        <a:t>C120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a:latin typeface="Arial" panose="020B0604020202020204" pitchFamily="34" charset="0"/>
                          <a:cs typeface="Arial" panose="020B0604020202020204" pitchFamily="34" charset="0"/>
                        </a:rPr>
                        <a:t>Fitness</a:t>
                      </a:r>
                      <a:endParaRPr lang="en-GB" sz="1400"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Thur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IN34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0" name="TextBox 9"/>
          <p:cNvSpPr txBox="1"/>
          <p:nvPr/>
        </p:nvSpPr>
        <p:spPr>
          <a:xfrm>
            <a:off x="964404" y="2239048"/>
            <a:ext cx="1315276" cy="338554"/>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r>
              <a:rPr lang="en-GB" sz="1600" dirty="0"/>
              <a:t>tblClass</a:t>
            </a:r>
          </a:p>
        </p:txBody>
      </p:sp>
    </p:spTree>
    <p:extLst>
      <p:ext uri="{BB962C8B-B14F-4D97-AF65-F5344CB8AC3E}">
        <p14:creationId xmlns:p14="http://schemas.microsoft.com/office/powerpoint/2010/main" val="1967403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Importance of normalisation</a:t>
            </a:r>
          </a:p>
        </p:txBody>
      </p:sp>
      <p:sp>
        <p:nvSpPr>
          <p:cNvPr id="5" name="Text Placeholder 4"/>
          <p:cNvSpPr>
            <a:spLocks noGrp="1"/>
          </p:cNvSpPr>
          <p:nvPr>
            <p:ph type="body" sz="quarter" idx="14"/>
          </p:nvPr>
        </p:nvSpPr>
        <p:spPr>
          <a:xfrm>
            <a:off x="724280" y="1704179"/>
            <a:ext cx="7797230" cy="1123104"/>
          </a:xfrm>
        </p:spPr>
        <p:txBody>
          <a:bodyPr/>
          <a:lstStyle/>
          <a:p>
            <a:r>
              <a:rPr lang="en-GB" dirty="0"/>
              <a:t>Data integrity – if a person changes address, for example, the update needs to be made only once to a single table</a:t>
            </a:r>
          </a:p>
          <a:p>
            <a:pPr marL="0" indent="0">
              <a:buNone/>
            </a:pPr>
            <a:br>
              <a:rPr lang="en-GB" dirty="0"/>
            </a:br>
            <a:endParaRPr lang="en-GB" dirty="0"/>
          </a:p>
          <a:p>
            <a:pPr marL="0" indent="0">
              <a:buNone/>
            </a:pPr>
            <a:br>
              <a:rPr lang="en-GB" dirty="0"/>
            </a:br>
            <a:endParaRPr lang="en-GB" dirty="0"/>
          </a:p>
          <a:p>
            <a:r>
              <a:rPr lang="en-GB" dirty="0"/>
              <a:t>“Data integrity” means that there is no possibility of having two different addresses (or any other attribute) for a person or item in the database</a:t>
            </a:r>
          </a:p>
          <a:p>
            <a:endParaRPr lang="en-GB" dirty="0"/>
          </a:p>
          <a:p>
            <a:endParaRPr lang="en-GB" dirty="0"/>
          </a:p>
          <a:p>
            <a:endParaRPr lang="en-GB" dirty="0"/>
          </a:p>
          <a:p>
            <a:endParaRPr lang="en-GB" dirty="0"/>
          </a:p>
          <a:p>
            <a:endParaRPr lang="en-GB" dirty="0"/>
          </a:p>
        </p:txBody>
      </p:sp>
      <p:sp>
        <p:nvSpPr>
          <p:cNvPr id="7" name="Text Placeholder 4"/>
          <p:cNvSpPr txBox="1">
            <a:spLocks/>
          </p:cNvSpPr>
          <p:nvPr/>
        </p:nvSpPr>
        <p:spPr>
          <a:xfrm>
            <a:off x="4528134" y="3654006"/>
            <a:ext cx="4132390" cy="1132082"/>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D68328"/>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D7A764"/>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dirty="0">
                <a:solidFill>
                  <a:srgbClr val="D68328"/>
                </a:solidFill>
              </a:rPr>
              <a:t>If Abbie gets married and changes her surname to Fraser, the change is made in a single table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997484942"/>
              </p:ext>
            </p:extLst>
          </p:nvPr>
        </p:nvGraphicFramePr>
        <p:xfrm>
          <a:off x="972136" y="3367340"/>
          <a:ext cx="3375978" cy="1219200"/>
        </p:xfrm>
        <a:graphic>
          <a:graphicData uri="http://schemas.openxmlformats.org/drawingml/2006/table">
            <a:tbl>
              <a:tblPr firstRow="1" bandRow="1">
                <a:tableStyleId>{5C22544A-7EE6-4342-B048-85BDC9FD1C3A}</a:tableStyleId>
              </a:tblPr>
              <a:tblGrid>
                <a:gridCol w="724218">
                  <a:extLst>
                    <a:ext uri="{9D8B030D-6E8A-4147-A177-3AD203B41FA5}">
                      <a16:colId xmlns:a16="http://schemas.microsoft.com/office/drawing/2014/main" val="20000"/>
                    </a:ext>
                  </a:extLst>
                </a:gridCol>
                <a:gridCol w="1344930">
                  <a:extLst>
                    <a:ext uri="{9D8B030D-6E8A-4147-A177-3AD203B41FA5}">
                      <a16:colId xmlns:a16="http://schemas.microsoft.com/office/drawing/2014/main" val="20001"/>
                    </a:ext>
                  </a:extLst>
                </a:gridCol>
                <a:gridCol w="1306830">
                  <a:extLst>
                    <a:ext uri="{9D8B030D-6E8A-4147-A177-3AD203B41FA5}">
                      <a16:colId xmlns:a16="http://schemas.microsoft.com/office/drawing/2014/main" val="20002"/>
                    </a:ext>
                  </a:extLst>
                </a:gridCol>
              </a:tblGrid>
              <a:tr h="0">
                <a:tc>
                  <a:txBody>
                    <a:bodyPr/>
                    <a:lstStyle/>
                    <a:p>
                      <a:r>
                        <a:rPr lang="en-GB" sz="1400" b="1" dirty="0">
                          <a:latin typeface="Arial" panose="020B0604020202020204" pitchFamily="34" charset="0"/>
                          <a:cs typeface="Arial" panose="020B0604020202020204" pitchFamily="34" charset="0"/>
                        </a:rPr>
                        <a:t>InstID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400" b="1" dirty="0">
                          <a:latin typeface="Arial" panose="020B0604020202020204" pitchFamily="34" charset="0"/>
                          <a:cs typeface="Arial" panose="020B0604020202020204" pitchFamily="34" charset="0"/>
                        </a:rPr>
                        <a:t>Instfirstname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400" b="1" dirty="0">
                          <a:latin typeface="Arial" panose="020B0604020202020204" pitchFamily="34" charset="0"/>
                          <a:cs typeface="Arial" panose="020B0604020202020204" pitchFamily="34" charset="0"/>
                        </a:rPr>
                        <a:t>instSurname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400" dirty="0">
                          <a:latin typeface="Arial" panose="020B0604020202020204" pitchFamily="34" charset="0"/>
                          <a:cs typeface="Arial" panose="020B0604020202020204" pitchFamily="34" charset="0"/>
                        </a:rPr>
                        <a:t>IN34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Jumal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Khan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400" dirty="0">
                          <a:latin typeface="Arial" panose="020B0604020202020204" pitchFamily="34" charset="0"/>
                          <a:cs typeface="Arial" panose="020B0604020202020204" pitchFamily="34" charset="0"/>
                        </a:rPr>
                        <a:t>IN56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Abbie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Milton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400" dirty="0">
                          <a:latin typeface="Arial" panose="020B0604020202020204" pitchFamily="34" charset="0"/>
                          <a:cs typeface="Arial" panose="020B0604020202020204" pitchFamily="34" charset="0"/>
                        </a:rPr>
                        <a:t>IN67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Bob</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Kelly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Box 9"/>
          <p:cNvSpPr txBox="1"/>
          <p:nvPr/>
        </p:nvSpPr>
        <p:spPr>
          <a:xfrm>
            <a:off x="972136" y="2998008"/>
            <a:ext cx="1719427" cy="338554"/>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r>
              <a:rPr lang="en-GB" sz="1600" dirty="0"/>
              <a:t>tblInstructor</a:t>
            </a:r>
          </a:p>
        </p:txBody>
      </p:sp>
    </p:spTree>
    <p:extLst>
      <p:ext uri="{BB962C8B-B14F-4D97-AF65-F5344CB8AC3E}">
        <p14:creationId xmlns:p14="http://schemas.microsoft.com/office/powerpoint/2010/main" val="2294704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Do you know:</a:t>
            </a:r>
          </a:p>
          <a:p>
            <a:pPr lvl="1"/>
            <a:r>
              <a:rPr lang="en-GB" dirty="0"/>
              <a:t>how to normalise relations to third normal form?</a:t>
            </a:r>
          </a:p>
          <a:p>
            <a:pPr lvl="1"/>
            <a:r>
              <a:rPr lang="en-GB" dirty="0"/>
              <a:t>what properties are possessed  by a relation in third normal form?</a:t>
            </a:r>
          </a:p>
          <a:p>
            <a:r>
              <a:rPr lang="en-GB" dirty="0"/>
              <a:t>Can you state:</a:t>
            </a:r>
          </a:p>
          <a:p>
            <a:pPr lvl="1"/>
            <a:r>
              <a:rPr lang="en-GB" dirty="0"/>
              <a:t>Reasons why databases are normalised?</a:t>
            </a:r>
          </a:p>
          <a:p>
            <a:r>
              <a:rPr lang="en-GB" dirty="0"/>
              <a:t>Then you’ve cracked it!</a:t>
            </a:r>
          </a:p>
        </p:txBody>
      </p:sp>
    </p:spTree>
    <p:extLst>
      <p:ext uri="{BB962C8B-B14F-4D97-AF65-F5344CB8AC3E}">
        <p14:creationId xmlns:p14="http://schemas.microsoft.com/office/powerpoint/2010/main" val="2297470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020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GB" dirty="0"/>
              <a:t>Relational database design</a:t>
            </a:r>
          </a:p>
        </p:txBody>
      </p:sp>
      <p:sp>
        <p:nvSpPr>
          <p:cNvPr id="9" name="Text Placeholder 8"/>
          <p:cNvSpPr>
            <a:spLocks noGrp="1"/>
          </p:cNvSpPr>
          <p:nvPr>
            <p:ph type="body" sz="quarter" idx="14"/>
          </p:nvPr>
        </p:nvSpPr>
        <p:spPr>
          <a:xfrm>
            <a:off x="724280" y="1704180"/>
            <a:ext cx="7797230" cy="2694826"/>
          </a:xfrm>
        </p:spPr>
        <p:txBody>
          <a:bodyPr/>
          <a:lstStyle/>
          <a:p>
            <a:r>
              <a:rPr lang="en-GB" dirty="0"/>
              <a:t>In a relational database, data is held in tables, also known as </a:t>
            </a:r>
            <a:r>
              <a:rPr lang="en-GB" dirty="0">
                <a:solidFill>
                  <a:srgbClr val="D68328"/>
                </a:solidFill>
              </a:rPr>
              <a:t>relations</a:t>
            </a:r>
          </a:p>
          <a:p>
            <a:r>
              <a:rPr lang="en-GB" dirty="0"/>
              <a:t>One row in the table holds one record</a:t>
            </a:r>
            <a:endParaRPr lang="en-GB" dirty="0">
              <a:solidFill>
                <a:srgbClr val="D68328"/>
              </a:solidFill>
            </a:endParaRPr>
          </a:p>
          <a:p>
            <a:r>
              <a:rPr lang="en-GB" dirty="0"/>
              <a:t>Each column represents one attribute</a:t>
            </a:r>
          </a:p>
          <a:p>
            <a:r>
              <a:rPr lang="en-GB" dirty="0"/>
              <a:t>Each relation should hold data about a single </a:t>
            </a:r>
            <a:r>
              <a:rPr lang="en-GB" dirty="0">
                <a:solidFill>
                  <a:srgbClr val="D68328"/>
                </a:solidFill>
              </a:rPr>
              <a:t>entity</a:t>
            </a:r>
          </a:p>
          <a:p>
            <a:pPr marL="0" indent="0">
              <a:buNone/>
            </a:pPr>
            <a:endParaRPr lang="en-GB" dirty="0"/>
          </a:p>
          <a:p>
            <a:endParaRPr lang="en-GB" dirty="0"/>
          </a:p>
        </p:txBody>
      </p:sp>
    </p:spTree>
    <p:extLst>
      <p:ext uri="{BB962C8B-B14F-4D97-AF65-F5344CB8AC3E}">
        <p14:creationId xmlns:p14="http://schemas.microsoft.com/office/powerpoint/2010/main" val="1412214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GB" dirty="0"/>
              <a:t>Relational database design</a:t>
            </a:r>
          </a:p>
        </p:txBody>
      </p:sp>
      <p:sp>
        <p:nvSpPr>
          <p:cNvPr id="9" name="Text Placeholder 8"/>
          <p:cNvSpPr>
            <a:spLocks noGrp="1"/>
          </p:cNvSpPr>
          <p:nvPr>
            <p:ph type="body" sz="quarter" idx="14"/>
          </p:nvPr>
        </p:nvSpPr>
        <p:spPr>
          <a:xfrm>
            <a:off x="724280" y="1704180"/>
            <a:ext cx="7797230" cy="2694826"/>
          </a:xfrm>
        </p:spPr>
        <p:txBody>
          <a:bodyPr/>
          <a:lstStyle/>
          <a:p>
            <a:pPr>
              <a:spcAft>
                <a:spcPts val="1200"/>
              </a:spcAft>
            </a:pPr>
            <a:r>
              <a:rPr lang="en-GB" dirty="0"/>
              <a:t>Example: A database holds details of gym members and the classes they take</a:t>
            </a:r>
          </a:p>
          <a:p>
            <a:pPr>
              <a:spcAft>
                <a:spcPts val="1200"/>
              </a:spcAft>
            </a:pPr>
            <a:r>
              <a:rPr lang="en-GB" dirty="0"/>
              <a:t>A first attempt at designing the database might use a </a:t>
            </a:r>
            <a:r>
              <a:rPr lang="en-GB" dirty="0">
                <a:solidFill>
                  <a:srgbClr val="D68328"/>
                </a:solidFill>
              </a:rPr>
              <a:t>flat file</a:t>
            </a:r>
            <a:r>
              <a:rPr lang="en-GB" dirty="0"/>
              <a:t>, holding all the data in one table</a:t>
            </a:r>
          </a:p>
          <a:p>
            <a:pPr lvl="1"/>
            <a:endParaRPr lang="en-GB" dirty="0">
              <a:solidFill>
                <a:srgbClr val="D68328"/>
              </a:solidFill>
            </a:endParaRPr>
          </a:p>
          <a:p>
            <a:endParaRPr lang="en-GB" dirty="0">
              <a:solidFill>
                <a:srgbClr val="D68328"/>
              </a:solidFill>
            </a:endParaRPr>
          </a:p>
          <a:p>
            <a:pPr marL="0" indent="0">
              <a:buNone/>
            </a:pPr>
            <a:endParaRPr lang="en-GB" dirty="0"/>
          </a:p>
          <a:p>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399866263"/>
              </p:ext>
            </p:extLst>
          </p:nvPr>
        </p:nvGraphicFramePr>
        <p:xfrm>
          <a:off x="724280" y="3668065"/>
          <a:ext cx="7505320" cy="2407920"/>
        </p:xfrm>
        <a:graphic>
          <a:graphicData uri="http://schemas.openxmlformats.org/drawingml/2006/table">
            <a:tbl>
              <a:tblPr firstRow="1" bandRow="1">
                <a:tableStyleId>{5C22544A-7EE6-4342-B048-85BDC9FD1C3A}</a:tableStyleId>
              </a:tblPr>
              <a:tblGrid>
                <a:gridCol w="1302745">
                  <a:extLst>
                    <a:ext uri="{9D8B030D-6E8A-4147-A177-3AD203B41FA5}">
                      <a16:colId xmlns:a16="http://schemas.microsoft.com/office/drawing/2014/main" val="20000"/>
                    </a:ext>
                  </a:extLst>
                </a:gridCol>
                <a:gridCol w="1302745">
                  <a:extLst>
                    <a:ext uri="{9D8B030D-6E8A-4147-A177-3AD203B41FA5}">
                      <a16:colId xmlns:a16="http://schemas.microsoft.com/office/drawing/2014/main" val="20001"/>
                    </a:ext>
                  </a:extLst>
                </a:gridCol>
                <a:gridCol w="1461686">
                  <a:extLst>
                    <a:ext uri="{9D8B030D-6E8A-4147-A177-3AD203B41FA5}">
                      <a16:colId xmlns:a16="http://schemas.microsoft.com/office/drawing/2014/main" val="20002"/>
                    </a:ext>
                  </a:extLst>
                </a:gridCol>
                <a:gridCol w="1024128">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gridCol w="1316736">
                  <a:extLst>
                    <a:ext uri="{9D8B030D-6E8A-4147-A177-3AD203B41FA5}">
                      <a16:colId xmlns:a16="http://schemas.microsoft.com/office/drawing/2014/main" val="20005"/>
                    </a:ext>
                  </a:extLst>
                </a:gridCol>
              </a:tblGrid>
              <a:tr h="0">
                <a:tc>
                  <a:txBody>
                    <a:bodyPr/>
                    <a:lstStyle/>
                    <a:p>
                      <a:r>
                        <a:rPr lang="en-GB" sz="1600" b="1" dirty="0">
                          <a:latin typeface="Arial" panose="020B0604020202020204" pitchFamily="34" charset="0"/>
                          <a:cs typeface="Arial" panose="020B0604020202020204" pitchFamily="34" charset="0"/>
                        </a:rPr>
                        <a:t>MemberID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MSurname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MFirstName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Cname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600" dirty="0">
                          <a:latin typeface="Arial" panose="020B0604020202020204" pitchFamily="34" charset="0"/>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Sharpe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Norman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C100</a:t>
                      </a:r>
                    </a:p>
                    <a:p>
                      <a:r>
                        <a:rPr lang="en-GB" sz="1600" dirty="0">
                          <a:latin typeface="Arial" panose="020B0604020202020204" pitchFamily="34" charset="0"/>
                          <a:cs typeface="Arial" panose="020B0604020202020204" pitchFamily="34" charset="0"/>
                        </a:rPr>
                        <a:t>C103</a:t>
                      </a:r>
                    </a:p>
                    <a:p>
                      <a:r>
                        <a:rPr lang="en-GB" sz="1600" dirty="0">
                          <a:latin typeface="Arial" panose="020B0604020202020204" pitchFamily="34" charset="0"/>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Pilates</a:t>
                      </a:r>
                    </a:p>
                    <a:p>
                      <a:r>
                        <a:rPr lang="en-GB" sz="1600" dirty="0">
                          <a:latin typeface="Arial" panose="020B0604020202020204" pitchFamily="34" charset="0"/>
                          <a:cs typeface="Arial" panose="020B0604020202020204" pitchFamily="34" charset="0"/>
                        </a:rPr>
                        <a:t>Zumba</a:t>
                      </a:r>
                    </a:p>
                    <a:p>
                      <a:r>
                        <a:rPr lang="en-GB" sz="1600" dirty="0">
                          <a:latin typeface="Arial" panose="020B0604020202020204" pitchFamily="34" charset="0"/>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Monday</a:t>
                      </a:r>
                    </a:p>
                    <a:p>
                      <a:r>
                        <a:rPr lang="en-GB" sz="1600" dirty="0">
                          <a:latin typeface="Arial" panose="020B0604020202020204" pitchFamily="34" charset="0"/>
                          <a:cs typeface="Arial" panose="020B0604020202020204" pitchFamily="34" charset="0"/>
                        </a:rPr>
                        <a:t>Monday</a:t>
                      </a:r>
                    </a:p>
                    <a:p>
                      <a:r>
                        <a:rPr lang="en-GB" sz="1600" dirty="0">
                          <a:latin typeface="Arial" panose="020B0604020202020204" pitchFamily="34" charset="0"/>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600" dirty="0">
                          <a:latin typeface="Arial" panose="020B0604020202020204" pitchFamily="34" charset="0"/>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Bunn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Martha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C100</a:t>
                      </a:r>
                    </a:p>
                    <a:p>
                      <a:r>
                        <a:rPr lang="en-GB" sz="1600" dirty="0">
                          <a:latin typeface="Arial" panose="020B0604020202020204" pitchFamily="34" charset="0"/>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Pilates</a:t>
                      </a:r>
                    </a:p>
                    <a:p>
                      <a:r>
                        <a:rPr lang="en-GB" sz="1600" dirty="0">
                          <a:latin typeface="Arial" panose="020B0604020202020204" pitchFamily="34" charset="0"/>
                          <a:cs typeface="Arial" panose="020B0604020202020204" pitchFamily="34" charset="0"/>
                        </a:rPr>
                        <a:t>Cycling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Monday</a:t>
                      </a:r>
                    </a:p>
                    <a:p>
                      <a:r>
                        <a:rPr lang="en-GB" sz="1600" dirty="0">
                          <a:latin typeface="Arial" panose="020B0604020202020204" pitchFamily="34" charset="0"/>
                          <a:cs typeface="Arial" panose="020B0604020202020204" pitchFamily="34" charset="0"/>
                        </a:rPr>
                        <a:t>Wednesday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600" dirty="0">
                          <a:latin typeface="Arial" panose="020B0604020202020204" pitchFamily="34" charset="0"/>
                          <a:cs typeface="Arial" panose="020B0604020202020204" pitchFamily="34" charset="0"/>
                        </a:rPr>
                        <a:t>M16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Jones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Zumba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Monday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r>
                        <a:rPr lang="en-GB" sz="1600" dirty="0">
                          <a:latin typeface="Arial" panose="020B0604020202020204" pitchFamily="34" charset="0"/>
                          <a:cs typeface="Arial" panose="020B0604020202020204" pitchFamily="34" charset="0"/>
                        </a:rPr>
                        <a:t>M18</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Brian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53632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GB" dirty="0"/>
              <a:t>Relational database design</a:t>
            </a:r>
          </a:p>
        </p:txBody>
      </p:sp>
      <p:sp>
        <p:nvSpPr>
          <p:cNvPr id="9" name="Text Placeholder 8"/>
          <p:cNvSpPr>
            <a:spLocks noGrp="1"/>
          </p:cNvSpPr>
          <p:nvPr>
            <p:ph type="body" sz="quarter" idx="14"/>
          </p:nvPr>
        </p:nvSpPr>
        <p:spPr>
          <a:xfrm>
            <a:off x="724280" y="1704180"/>
            <a:ext cx="7797230" cy="2694826"/>
          </a:xfrm>
        </p:spPr>
        <p:txBody>
          <a:bodyPr/>
          <a:lstStyle/>
          <a:p>
            <a:pPr>
              <a:spcAft>
                <a:spcPts val="0"/>
              </a:spcAft>
            </a:pPr>
            <a:r>
              <a:rPr lang="en-GB" dirty="0"/>
              <a:t>Relationship between gym members and the classes they take is many-to-many</a:t>
            </a:r>
          </a:p>
          <a:p>
            <a:pPr lvl="1"/>
            <a:endParaRPr lang="en-GB" dirty="0">
              <a:solidFill>
                <a:srgbClr val="D68328"/>
              </a:solidFill>
            </a:endParaRPr>
          </a:p>
          <a:p>
            <a:endParaRPr lang="en-GB" dirty="0">
              <a:solidFill>
                <a:srgbClr val="D68328"/>
              </a:solidFill>
            </a:endParaRPr>
          </a:p>
          <a:p>
            <a:pPr marL="0" indent="0">
              <a:buNone/>
            </a:pPr>
            <a:endParaRPr lang="en-GB" dirty="0"/>
          </a:p>
          <a:p>
            <a:endParaRPr lang="en-GB" dirty="0"/>
          </a:p>
        </p:txBody>
      </p:sp>
      <p:pic>
        <p:nvPicPr>
          <p:cNvPr id="1026" name="Picture 2" descr="C:\Users\Rob\AppData\Roaming\PixelMetrics\CaptureWiz\Temp\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907" y="2578607"/>
            <a:ext cx="5133975" cy="8763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3722480247"/>
              </p:ext>
            </p:extLst>
          </p:nvPr>
        </p:nvGraphicFramePr>
        <p:xfrm>
          <a:off x="724280" y="3667096"/>
          <a:ext cx="7505320" cy="2407920"/>
        </p:xfrm>
        <a:graphic>
          <a:graphicData uri="http://schemas.openxmlformats.org/drawingml/2006/table">
            <a:tbl>
              <a:tblPr firstRow="1" bandRow="1">
                <a:tableStyleId>{5C22544A-7EE6-4342-B048-85BDC9FD1C3A}</a:tableStyleId>
              </a:tblPr>
              <a:tblGrid>
                <a:gridCol w="1302745">
                  <a:extLst>
                    <a:ext uri="{9D8B030D-6E8A-4147-A177-3AD203B41FA5}">
                      <a16:colId xmlns:a16="http://schemas.microsoft.com/office/drawing/2014/main" val="20000"/>
                    </a:ext>
                  </a:extLst>
                </a:gridCol>
                <a:gridCol w="1302745">
                  <a:extLst>
                    <a:ext uri="{9D8B030D-6E8A-4147-A177-3AD203B41FA5}">
                      <a16:colId xmlns:a16="http://schemas.microsoft.com/office/drawing/2014/main" val="20001"/>
                    </a:ext>
                  </a:extLst>
                </a:gridCol>
                <a:gridCol w="1461686">
                  <a:extLst>
                    <a:ext uri="{9D8B030D-6E8A-4147-A177-3AD203B41FA5}">
                      <a16:colId xmlns:a16="http://schemas.microsoft.com/office/drawing/2014/main" val="20002"/>
                    </a:ext>
                  </a:extLst>
                </a:gridCol>
                <a:gridCol w="1024128">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gridCol w="1316736">
                  <a:extLst>
                    <a:ext uri="{9D8B030D-6E8A-4147-A177-3AD203B41FA5}">
                      <a16:colId xmlns:a16="http://schemas.microsoft.com/office/drawing/2014/main" val="20005"/>
                    </a:ext>
                  </a:extLst>
                </a:gridCol>
              </a:tblGrid>
              <a:tr h="0">
                <a:tc>
                  <a:txBody>
                    <a:bodyPr/>
                    <a:lstStyle/>
                    <a:p>
                      <a:r>
                        <a:rPr lang="en-GB" sz="1600" b="1" dirty="0">
                          <a:latin typeface="Arial" panose="020B0604020202020204" pitchFamily="34" charset="0"/>
                          <a:cs typeface="Arial" panose="020B0604020202020204" pitchFamily="34" charset="0"/>
                        </a:rPr>
                        <a:t>MemberID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MSurname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MFirstName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Cname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600" dirty="0">
                          <a:latin typeface="Arial" panose="020B0604020202020204" pitchFamily="34" charset="0"/>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Sharpe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Norman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C100</a:t>
                      </a:r>
                    </a:p>
                    <a:p>
                      <a:r>
                        <a:rPr lang="en-GB" sz="1600" dirty="0">
                          <a:latin typeface="Arial" panose="020B0604020202020204" pitchFamily="34" charset="0"/>
                          <a:cs typeface="Arial" panose="020B0604020202020204" pitchFamily="34" charset="0"/>
                        </a:rPr>
                        <a:t>C103</a:t>
                      </a:r>
                    </a:p>
                    <a:p>
                      <a:r>
                        <a:rPr lang="en-GB" sz="1600" dirty="0">
                          <a:latin typeface="Arial" panose="020B0604020202020204" pitchFamily="34" charset="0"/>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Pilates</a:t>
                      </a:r>
                    </a:p>
                    <a:p>
                      <a:r>
                        <a:rPr lang="en-GB" sz="1600" dirty="0">
                          <a:latin typeface="Arial" panose="020B0604020202020204" pitchFamily="34" charset="0"/>
                          <a:cs typeface="Arial" panose="020B0604020202020204" pitchFamily="34" charset="0"/>
                        </a:rPr>
                        <a:t>Zumba</a:t>
                      </a:r>
                    </a:p>
                    <a:p>
                      <a:r>
                        <a:rPr lang="en-GB" sz="1600" dirty="0">
                          <a:latin typeface="Arial" panose="020B0604020202020204" pitchFamily="34" charset="0"/>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Monday</a:t>
                      </a:r>
                    </a:p>
                    <a:p>
                      <a:r>
                        <a:rPr lang="en-GB" sz="1600" dirty="0">
                          <a:latin typeface="Arial" panose="020B0604020202020204" pitchFamily="34" charset="0"/>
                          <a:cs typeface="Arial" panose="020B0604020202020204" pitchFamily="34" charset="0"/>
                        </a:rPr>
                        <a:t>Monday</a:t>
                      </a:r>
                    </a:p>
                    <a:p>
                      <a:r>
                        <a:rPr lang="en-GB" sz="1600" dirty="0">
                          <a:latin typeface="Arial" panose="020B0604020202020204" pitchFamily="34" charset="0"/>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600" dirty="0">
                          <a:latin typeface="Arial" panose="020B0604020202020204" pitchFamily="34" charset="0"/>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Bunn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Martha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C100</a:t>
                      </a:r>
                    </a:p>
                    <a:p>
                      <a:r>
                        <a:rPr lang="en-GB" sz="1600" dirty="0">
                          <a:latin typeface="Arial" panose="020B0604020202020204" pitchFamily="34" charset="0"/>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Pilates</a:t>
                      </a:r>
                    </a:p>
                    <a:p>
                      <a:r>
                        <a:rPr lang="en-GB" sz="1600" dirty="0">
                          <a:latin typeface="Arial" panose="020B0604020202020204" pitchFamily="34" charset="0"/>
                          <a:cs typeface="Arial" panose="020B0604020202020204" pitchFamily="34" charset="0"/>
                        </a:rPr>
                        <a:t>Cycling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Monday</a:t>
                      </a:r>
                    </a:p>
                    <a:p>
                      <a:r>
                        <a:rPr lang="en-GB" sz="1600" dirty="0">
                          <a:latin typeface="Arial" panose="020B0604020202020204" pitchFamily="34" charset="0"/>
                          <a:cs typeface="Arial" panose="020B0604020202020204" pitchFamily="34" charset="0"/>
                        </a:rPr>
                        <a:t>Wednesday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600" dirty="0">
                          <a:latin typeface="Arial" panose="020B0604020202020204" pitchFamily="34" charset="0"/>
                          <a:cs typeface="Arial" panose="020B0604020202020204" pitchFamily="34" charset="0"/>
                        </a:rPr>
                        <a:t>M16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Jones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Zumba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Monday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r>
                        <a:rPr lang="en-GB" sz="1600" dirty="0">
                          <a:latin typeface="Arial" panose="020B0604020202020204" pitchFamily="34" charset="0"/>
                          <a:cs typeface="Arial" panose="020B0604020202020204" pitchFamily="34" charset="0"/>
                        </a:rPr>
                        <a:t>M18</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Brian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08905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Normalisation</a:t>
            </a:r>
          </a:p>
        </p:txBody>
      </p:sp>
      <p:sp>
        <p:nvSpPr>
          <p:cNvPr id="3" name="Text Placeholder 2"/>
          <p:cNvSpPr>
            <a:spLocks noGrp="1"/>
          </p:cNvSpPr>
          <p:nvPr>
            <p:ph type="body" sz="quarter" idx="14"/>
          </p:nvPr>
        </p:nvSpPr>
        <p:spPr>
          <a:xfrm>
            <a:off x="724280" y="1704179"/>
            <a:ext cx="7797230" cy="4605181"/>
          </a:xfrm>
        </p:spPr>
        <p:txBody>
          <a:bodyPr/>
          <a:lstStyle/>
          <a:p>
            <a:r>
              <a:rPr lang="en-GB" dirty="0"/>
              <a:t>Normalisation is a process used to come up with the best possible design for a database</a:t>
            </a:r>
          </a:p>
          <a:p>
            <a:r>
              <a:rPr lang="en-GB" dirty="0"/>
              <a:t>Tables should be organised so that data is not duplicated in the same table or in different tables</a:t>
            </a:r>
          </a:p>
          <a:p>
            <a:r>
              <a:rPr lang="en-GB" dirty="0"/>
              <a:t>The structure should allow complex queries to be made</a:t>
            </a:r>
          </a:p>
          <a:p>
            <a:r>
              <a:rPr lang="en-GB" dirty="0"/>
              <a:t>There are three stages in normalisation, called First Normal Form (1NF), Second Normal Form (2NF) and Third Normal Form (3NF)</a:t>
            </a:r>
          </a:p>
        </p:txBody>
      </p:sp>
    </p:spTree>
    <p:extLst>
      <p:ext uri="{BB962C8B-B14F-4D97-AF65-F5344CB8AC3E}">
        <p14:creationId xmlns:p14="http://schemas.microsoft.com/office/powerpoint/2010/main" val="3492912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GB" dirty="0"/>
              <a:t>First normal form (1NF)</a:t>
            </a:r>
          </a:p>
        </p:txBody>
      </p:sp>
      <p:sp>
        <p:nvSpPr>
          <p:cNvPr id="9" name="Text Placeholder 8"/>
          <p:cNvSpPr>
            <a:spLocks noGrp="1"/>
          </p:cNvSpPr>
          <p:nvPr>
            <p:ph type="body" sz="quarter" idx="14"/>
          </p:nvPr>
        </p:nvSpPr>
        <p:spPr>
          <a:xfrm>
            <a:off x="724280" y="1704180"/>
            <a:ext cx="7797230" cy="3740179"/>
          </a:xfrm>
        </p:spPr>
        <p:txBody>
          <a:bodyPr/>
          <a:lstStyle/>
          <a:p>
            <a:r>
              <a:rPr lang="en-GB" dirty="0"/>
              <a:t>A table is in first normal form if it contains no repeating attributes or groups of attributes</a:t>
            </a:r>
          </a:p>
          <a:p>
            <a:r>
              <a:rPr lang="en-GB" dirty="0"/>
              <a:t>All attributes must be atomic – a single attribute cannot consist of two data items such as firstname and surname </a:t>
            </a:r>
          </a:p>
          <a:p>
            <a:r>
              <a:rPr lang="en-GB" dirty="0"/>
              <a:t>This would make it difficult or impossible to sort on surname</a:t>
            </a:r>
          </a:p>
          <a:p>
            <a:endParaRPr lang="en-GB" dirty="0"/>
          </a:p>
          <a:p>
            <a:pPr lvl="1"/>
            <a:endParaRPr lang="en-GB" dirty="0">
              <a:solidFill>
                <a:srgbClr val="D68328"/>
              </a:solidFill>
            </a:endParaRPr>
          </a:p>
          <a:p>
            <a:endParaRPr lang="en-GB" dirty="0">
              <a:solidFill>
                <a:srgbClr val="D68328"/>
              </a:solidFill>
            </a:endParaRPr>
          </a:p>
          <a:p>
            <a:pPr marL="0" indent="0">
              <a:buNone/>
            </a:pPr>
            <a:endParaRPr lang="en-GB" dirty="0"/>
          </a:p>
          <a:p>
            <a:endParaRPr lang="en-GB" dirty="0"/>
          </a:p>
        </p:txBody>
      </p:sp>
    </p:spTree>
    <p:extLst>
      <p:ext uri="{BB962C8B-B14F-4D97-AF65-F5344CB8AC3E}">
        <p14:creationId xmlns:p14="http://schemas.microsoft.com/office/powerpoint/2010/main" val="140321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GB" dirty="0"/>
              <a:t>First normal form (1NF)</a:t>
            </a:r>
          </a:p>
        </p:txBody>
      </p:sp>
      <p:sp>
        <p:nvSpPr>
          <p:cNvPr id="9" name="Text Placeholder 8"/>
          <p:cNvSpPr>
            <a:spLocks noGrp="1"/>
          </p:cNvSpPr>
          <p:nvPr>
            <p:ph type="body" sz="quarter" idx="14"/>
          </p:nvPr>
        </p:nvSpPr>
        <p:spPr>
          <a:xfrm>
            <a:off x="724280" y="1704180"/>
            <a:ext cx="7797230" cy="5153820"/>
          </a:xfrm>
        </p:spPr>
        <p:txBody>
          <a:bodyPr/>
          <a:lstStyle/>
          <a:p>
            <a:r>
              <a:rPr lang="en-GB" dirty="0"/>
              <a:t>Is the table below in first normal form?</a:t>
            </a:r>
          </a:p>
          <a:p>
            <a:pPr lvl="1"/>
            <a:endParaRPr lang="en-GB" dirty="0">
              <a:solidFill>
                <a:srgbClr val="D68328"/>
              </a:solidFill>
            </a:endParaRPr>
          </a:p>
          <a:p>
            <a:endParaRPr lang="en-GB" dirty="0">
              <a:solidFill>
                <a:srgbClr val="D68328"/>
              </a:solidFill>
            </a:endParaRPr>
          </a:p>
          <a:p>
            <a:pPr marL="0" indent="0">
              <a:buNone/>
            </a:pPr>
            <a:endParaRPr lang="en-GB"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24425998"/>
              </p:ext>
            </p:extLst>
          </p:nvPr>
        </p:nvGraphicFramePr>
        <p:xfrm>
          <a:off x="724280" y="2446327"/>
          <a:ext cx="7505320" cy="2407920"/>
        </p:xfrm>
        <a:graphic>
          <a:graphicData uri="http://schemas.openxmlformats.org/drawingml/2006/table">
            <a:tbl>
              <a:tblPr firstRow="1" bandRow="1">
                <a:tableStyleId>{5C22544A-7EE6-4342-B048-85BDC9FD1C3A}</a:tableStyleId>
              </a:tblPr>
              <a:tblGrid>
                <a:gridCol w="1302745">
                  <a:extLst>
                    <a:ext uri="{9D8B030D-6E8A-4147-A177-3AD203B41FA5}">
                      <a16:colId xmlns:a16="http://schemas.microsoft.com/office/drawing/2014/main" val="20000"/>
                    </a:ext>
                  </a:extLst>
                </a:gridCol>
                <a:gridCol w="1302745">
                  <a:extLst>
                    <a:ext uri="{9D8B030D-6E8A-4147-A177-3AD203B41FA5}">
                      <a16:colId xmlns:a16="http://schemas.microsoft.com/office/drawing/2014/main" val="20001"/>
                    </a:ext>
                  </a:extLst>
                </a:gridCol>
                <a:gridCol w="1461686">
                  <a:extLst>
                    <a:ext uri="{9D8B030D-6E8A-4147-A177-3AD203B41FA5}">
                      <a16:colId xmlns:a16="http://schemas.microsoft.com/office/drawing/2014/main" val="20002"/>
                    </a:ext>
                  </a:extLst>
                </a:gridCol>
                <a:gridCol w="1024128">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gridCol w="1316736">
                  <a:extLst>
                    <a:ext uri="{9D8B030D-6E8A-4147-A177-3AD203B41FA5}">
                      <a16:colId xmlns:a16="http://schemas.microsoft.com/office/drawing/2014/main" val="20005"/>
                    </a:ext>
                  </a:extLst>
                </a:gridCol>
              </a:tblGrid>
              <a:tr h="0">
                <a:tc>
                  <a:txBody>
                    <a:bodyPr/>
                    <a:lstStyle/>
                    <a:p>
                      <a:r>
                        <a:rPr lang="en-GB" sz="1600" b="1" dirty="0">
                          <a:latin typeface="Arial" panose="020B0604020202020204" pitchFamily="34" charset="0"/>
                          <a:cs typeface="Arial" panose="020B0604020202020204" pitchFamily="34" charset="0"/>
                        </a:rPr>
                        <a:t>MemberID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MSurname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MFirstName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ClassID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Cname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b="1" dirty="0">
                          <a:latin typeface="Arial" panose="020B0604020202020204" pitchFamily="34" charset="0"/>
                          <a:cs typeface="Arial" panose="020B0604020202020204" pitchFamily="34" charset="0"/>
                        </a:rPr>
                        <a:t>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600" dirty="0">
                          <a:latin typeface="Arial" panose="020B0604020202020204" pitchFamily="34" charset="0"/>
                          <a:cs typeface="Arial" panose="020B0604020202020204" pitchFamily="34" charset="0"/>
                        </a:rPr>
                        <a:t>M12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Sharpe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Norman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C100</a:t>
                      </a:r>
                    </a:p>
                    <a:p>
                      <a:r>
                        <a:rPr lang="en-GB" sz="1600" dirty="0">
                          <a:latin typeface="Arial" panose="020B0604020202020204" pitchFamily="34" charset="0"/>
                          <a:cs typeface="Arial" panose="020B0604020202020204" pitchFamily="34" charset="0"/>
                        </a:rPr>
                        <a:t>C103</a:t>
                      </a:r>
                    </a:p>
                    <a:p>
                      <a:r>
                        <a:rPr lang="en-GB" sz="1600" dirty="0">
                          <a:latin typeface="Arial" panose="020B0604020202020204" pitchFamily="34" charset="0"/>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Pilates</a:t>
                      </a:r>
                    </a:p>
                    <a:p>
                      <a:r>
                        <a:rPr lang="en-GB" sz="1600" dirty="0">
                          <a:latin typeface="Arial" panose="020B0604020202020204" pitchFamily="34" charset="0"/>
                          <a:cs typeface="Arial" panose="020B0604020202020204" pitchFamily="34" charset="0"/>
                        </a:rPr>
                        <a:t>Zumba</a:t>
                      </a:r>
                    </a:p>
                    <a:p>
                      <a:r>
                        <a:rPr lang="en-GB" sz="1600" dirty="0">
                          <a:latin typeface="Arial" panose="020B0604020202020204" pitchFamily="34" charset="0"/>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Monday</a:t>
                      </a:r>
                    </a:p>
                    <a:p>
                      <a:r>
                        <a:rPr lang="en-GB" sz="1600" dirty="0">
                          <a:latin typeface="Arial" panose="020B0604020202020204" pitchFamily="34" charset="0"/>
                          <a:cs typeface="Arial" panose="020B0604020202020204" pitchFamily="34" charset="0"/>
                        </a:rPr>
                        <a:t>Monday</a:t>
                      </a:r>
                    </a:p>
                    <a:p>
                      <a:r>
                        <a:rPr lang="en-GB" sz="1600" dirty="0">
                          <a:latin typeface="Arial" panose="020B0604020202020204" pitchFamily="34" charset="0"/>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600" dirty="0">
                          <a:latin typeface="Arial" panose="020B0604020202020204" pitchFamily="34" charset="0"/>
                          <a:cs typeface="Arial" panose="020B0604020202020204" pitchFamily="34" charset="0"/>
                        </a:rPr>
                        <a:t>M13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Bunn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Martha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C100</a:t>
                      </a:r>
                    </a:p>
                    <a:p>
                      <a:r>
                        <a:rPr lang="en-GB" sz="1600" dirty="0">
                          <a:latin typeface="Arial" panose="020B0604020202020204" pitchFamily="34" charset="0"/>
                          <a:cs typeface="Arial" panose="020B0604020202020204" pitchFamily="34" charset="0"/>
                        </a:rPr>
                        <a:t>C115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Pilates</a:t>
                      </a:r>
                    </a:p>
                    <a:p>
                      <a:r>
                        <a:rPr lang="en-GB" sz="1600" dirty="0">
                          <a:latin typeface="Arial" panose="020B0604020202020204" pitchFamily="34" charset="0"/>
                          <a:cs typeface="Arial" panose="020B0604020202020204" pitchFamily="34" charset="0"/>
                        </a:rPr>
                        <a:t>Cycling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Monday</a:t>
                      </a:r>
                    </a:p>
                    <a:p>
                      <a:r>
                        <a:rPr lang="en-GB" sz="1600" dirty="0">
                          <a:latin typeface="Arial" panose="020B0604020202020204" pitchFamily="34" charset="0"/>
                          <a:cs typeface="Arial" panose="020B0604020202020204" pitchFamily="34" charset="0"/>
                        </a:rPr>
                        <a:t>Wednesday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600" dirty="0">
                          <a:latin typeface="Arial" panose="020B0604020202020204" pitchFamily="34" charset="0"/>
                          <a:cs typeface="Arial" panose="020B0604020202020204" pitchFamily="34" charset="0"/>
                        </a:rPr>
                        <a:t>M16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Jones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C103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Zumba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Monday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r>
                        <a:rPr lang="en-GB" sz="1600" dirty="0">
                          <a:latin typeface="Arial" panose="020B0604020202020204" pitchFamily="34" charset="0"/>
                          <a:cs typeface="Arial" panose="020B0604020202020204" pitchFamily="34" charset="0"/>
                        </a:rPr>
                        <a:t>M18</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Jolly</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Brian</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C114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Yoga</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Wed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15663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GB" dirty="0"/>
              <a:t>First normal form (1NF)</a:t>
            </a:r>
          </a:p>
        </p:txBody>
      </p:sp>
      <p:sp>
        <p:nvSpPr>
          <p:cNvPr id="9" name="Text Placeholder 8"/>
          <p:cNvSpPr>
            <a:spLocks noGrp="1"/>
          </p:cNvSpPr>
          <p:nvPr>
            <p:ph type="body" sz="quarter" idx="14"/>
          </p:nvPr>
        </p:nvSpPr>
        <p:spPr>
          <a:xfrm>
            <a:off x="724280" y="1704180"/>
            <a:ext cx="7797230" cy="3526188"/>
          </a:xfrm>
        </p:spPr>
        <p:txBody>
          <a:bodyPr/>
          <a:lstStyle/>
          <a:p>
            <a:r>
              <a:rPr lang="en-GB" dirty="0">
                <a:solidFill>
                  <a:srgbClr val="FF0000"/>
                </a:solidFill>
              </a:rPr>
              <a:t>No</a:t>
            </a:r>
            <a:r>
              <a:rPr lang="en-GB" dirty="0"/>
              <a:t> – the table contains repeating groups of attributes</a:t>
            </a:r>
          </a:p>
          <a:p>
            <a:r>
              <a:rPr lang="en-GB" dirty="0"/>
              <a:t>the problem here is that the entities Member and Class are linked in a many-to-many relationship</a:t>
            </a:r>
            <a:endParaRPr lang="en-GB" dirty="0">
              <a:solidFill>
                <a:srgbClr val="D68328"/>
              </a:solidFill>
            </a:endParaRPr>
          </a:p>
          <a:p>
            <a:endParaRPr lang="en-GB" dirty="0">
              <a:solidFill>
                <a:srgbClr val="D68328"/>
              </a:solidFill>
            </a:endParaRPr>
          </a:p>
          <a:p>
            <a:pPr marL="0" indent="0">
              <a:buNone/>
            </a:pPr>
            <a:endParaRPr lang="en-GB" dirty="0"/>
          </a:p>
          <a:p>
            <a:endParaRPr lang="en-GB" dirty="0"/>
          </a:p>
        </p:txBody>
      </p:sp>
      <p:pic>
        <p:nvPicPr>
          <p:cNvPr id="16" name="Picture 2" descr="C:\Users\Rob\AppData\Roaming\PixelMetrics\CaptureWiz\Temp\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298" y="3785616"/>
            <a:ext cx="6877432" cy="117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34797"/>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11</Template>
  <TotalTime>4088</TotalTime>
  <Words>1300</Words>
  <Application>Microsoft Office PowerPoint</Application>
  <PresentationFormat>On-screen Show (4:3)</PresentationFormat>
  <Paragraphs>613</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Museo900-Regular</vt:lpstr>
      <vt:lpstr>Museo 700</vt:lpstr>
      <vt:lpstr>Museo 900</vt:lpstr>
      <vt:lpstr>Calibri</vt:lpstr>
      <vt:lpstr>Museo 500</vt:lpstr>
      <vt:lpstr>Museo 100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Heathcote</dc:creator>
  <cp:lastModifiedBy>Robert Heathcote</cp:lastModifiedBy>
  <cp:revision>120</cp:revision>
  <dcterms:created xsi:type="dcterms:W3CDTF">2016-04-20T10:44:41Z</dcterms:created>
  <dcterms:modified xsi:type="dcterms:W3CDTF">2016-08-08T15:39:37Z</dcterms:modified>
</cp:coreProperties>
</file>