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8"/>
  </p:notesMasterIdLst>
  <p:sldIdLst>
    <p:sldId id="260" r:id="rId2"/>
    <p:sldId id="262" r:id="rId3"/>
    <p:sldId id="263" r:id="rId4"/>
    <p:sldId id="264" r:id="rId5"/>
    <p:sldId id="265" r:id="rId6"/>
    <p:sldId id="266" r:id="rId7"/>
    <p:sldId id="267" r:id="rId8"/>
    <p:sldId id="268" r:id="rId9"/>
    <p:sldId id="269" r:id="rId10"/>
    <p:sldId id="270" r:id="rId11"/>
    <p:sldId id="271" r:id="rId12"/>
    <p:sldId id="272" r:id="rId13"/>
    <p:sldId id="273" r:id="rId14"/>
    <p:sldId id="275" r:id="rId15"/>
    <p:sldId id="274" r:id="rId16"/>
    <p:sldId id="276" r:id="rId17"/>
  </p:sldIdLst>
  <p:sldSz cx="9144000" cy="6858000" type="screen4x3"/>
  <p:notesSz cx="6858000" cy="9144000"/>
  <p:embeddedFontLst>
    <p:embeddedFont>
      <p:font typeface="Museo 500" panose="02000000000000000000" pitchFamily="2" charset="0"/>
      <p:regular r:id="rId19"/>
    </p:embeddedFont>
    <p:embeddedFont>
      <p:font typeface="Museo 700" panose="02000000000000000000" pitchFamily="2" charset="0"/>
      <p:bold r:id="rId20"/>
    </p:embeddedFont>
    <p:embeddedFont>
      <p:font typeface="Museo900-Regular" panose="02000000000000000000" pitchFamily="2" charset="0"/>
      <p:bold r:id="rId21"/>
    </p:embeddedFont>
    <p:embeddedFont>
      <p:font typeface="Museo 100" panose="02000000000000000000" pitchFamily="2" charset="0"/>
      <p:regular r:id="rId22"/>
    </p:embeddedFont>
    <p:embeddedFont>
      <p:font typeface="Calibri" panose="020F0502020204030204" pitchFamily="34" charset="0"/>
      <p:regular r:id="rId23"/>
      <p:bold r:id="rId24"/>
      <p:italic r:id="rId25"/>
      <p:boldItalic r:id="rId26"/>
    </p:embeddedFont>
    <p:embeddedFont>
      <p:font typeface="Museo 900" panose="02000000000000000000" pitchFamily="2" charset="0"/>
      <p:bold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EDC5"/>
    <a:srgbClr val="0BD9AA"/>
    <a:srgbClr val="B9D769"/>
    <a:srgbClr val="70BC22"/>
    <a:srgbClr val="F68D21"/>
    <a:srgbClr val="636466"/>
    <a:srgbClr val="646363"/>
    <a:srgbClr val="FEBB12"/>
    <a:srgbClr val="9D9FA2"/>
    <a:srgbClr val="7272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snapToObjects="1" showGuides="1">
      <p:cViewPr varScale="1">
        <p:scale>
          <a:sx n="107" d="100"/>
          <a:sy n="107" d="100"/>
        </p:scale>
        <p:origin x="1194" y="96"/>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20/01/2017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3" name="Group 2"/>
          <p:cNvGrpSpPr/>
          <p:nvPr userDrawn="1"/>
        </p:nvGrpSpPr>
        <p:grpSpPr>
          <a:xfrm>
            <a:off x="0" y="0"/>
            <a:ext cx="9144003" cy="6858000"/>
            <a:chOff x="0" y="0"/>
            <a:chExt cx="9144003" cy="6858000"/>
          </a:xfrm>
        </p:grpSpPr>
        <p:pic>
          <p:nvPicPr>
            <p:cNvPr id="2" name="Picture 1" descr="Unit 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noFill/>
          </p:spPr>
        </p:pic>
        <p:sp>
          <p:nvSpPr>
            <p:cNvPr id="9" name="Rectangle 8"/>
            <p:cNvSpPr/>
            <p:nvPr userDrawn="1"/>
          </p:nvSpPr>
          <p:spPr>
            <a:xfrm>
              <a:off x="6779382" y="517236"/>
              <a:ext cx="2364621" cy="738909"/>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pic>
          <p:nvPicPr>
            <p:cNvPr id="10" name="Picture 9"/>
            <p:cNvPicPr>
              <a:picLocks noChangeAspect="1"/>
            </p:cNvPicPr>
            <p:nvPr userDrawn="1"/>
          </p:nvPicPr>
          <p:blipFill>
            <a:blip r:embed="rId3"/>
            <a:stretch>
              <a:fillRect/>
            </a:stretch>
          </p:blipFill>
          <p:spPr>
            <a:xfrm>
              <a:off x="6882134" y="621048"/>
              <a:ext cx="1642741" cy="547581"/>
            </a:xfrm>
            <a:prstGeom prst="rect">
              <a:avLst/>
            </a:prstGeom>
          </p:spPr>
        </p:pic>
      </p:grpSp>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92EDC5"/>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sp>
        <p:nvSpPr>
          <p:cNvPr id="24" name="Text Placeholder 23"/>
          <p:cNvSpPr>
            <a:spLocks noGrp="1"/>
          </p:cNvSpPr>
          <p:nvPr>
            <p:ph type="body" sz="quarter" idx="12"/>
          </p:nvPr>
        </p:nvSpPr>
        <p:spPr>
          <a:xfrm>
            <a:off x="1135884" y="4100382"/>
            <a:ext cx="972000" cy="972000"/>
          </a:xfrm>
          <a:prstGeom prst="rect">
            <a:avLst/>
          </a:prstGeom>
          <a:noFill/>
          <a:ln w="114300" cmpd="sng">
            <a:solidFill>
              <a:srgbClr val="0BD9AA"/>
            </a:solidFill>
            <a:miter lim="800000"/>
          </a:ln>
        </p:spPr>
        <p:txBody>
          <a:bodyPr vert="horz" lIns="0" tIns="0" rIns="0" bIns="0" anchor="ctr" anchorCtr="0"/>
          <a:lstStyle>
            <a:lvl1pPr marL="0" indent="0" algn="ctr">
              <a:buNone/>
              <a:defRPr sz="7200" b="1">
                <a:solidFill>
                  <a:srgbClr val="0BD9AA"/>
                </a:solidFill>
                <a:latin typeface="Museo900-Regular"/>
                <a:cs typeface="Museo900-Regular"/>
              </a:defRPr>
            </a:lvl1pPr>
          </a:lstStyle>
          <a:p>
            <a:pPr lvl="0"/>
            <a:r>
              <a:rPr lang="en-US"/>
              <a:t>Click to edit Master text styles</a:t>
            </a:r>
          </a:p>
        </p:txBody>
      </p:sp>
      <p:pic>
        <p:nvPicPr>
          <p:cNvPr id="8" name="Picture 7" descr="Logo.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0BD9AA"/>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380369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92EDC5"/>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0" name="Picture 9" descr="Unit 1.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a:noFill/>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BD9AA"/>
                </a:solidFill>
                <a:latin typeface="Arial"/>
                <a:cs typeface="Arial"/>
              </a:defRPr>
            </a:lvl2pPr>
            <a:lvl3pPr marL="723900" indent="-279400">
              <a:lnSpc>
                <a:spcPct val="100000"/>
              </a:lnSpc>
              <a:buFont typeface="Arial"/>
              <a:buChar char="•"/>
              <a:defRPr lang="en-US" sz="2000" kern="1200" baseline="0" dirty="0" smtClean="0">
                <a:solidFill>
                  <a:srgbClr val="92EDC5"/>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Sound</a:t>
            </a:r>
            <a:br>
              <a:rPr lang="en-US" sz="1200" b="1" dirty="0">
                <a:solidFill>
                  <a:srgbClr val="FFFFFF"/>
                </a:solidFill>
                <a:latin typeface="Arial"/>
                <a:cs typeface="Arial"/>
              </a:rPr>
            </a:br>
            <a:r>
              <a:rPr lang="en-US" sz="1200" b="0" dirty="0">
                <a:solidFill>
                  <a:srgbClr val="FFFFFF"/>
                </a:solidFill>
                <a:latin typeface="Arial"/>
                <a:cs typeface="Arial"/>
              </a:rPr>
              <a:t>Data</a:t>
            </a:r>
            <a:r>
              <a:rPr lang="en-US" sz="1200" b="0" baseline="0" dirty="0">
                <a:solidFill>
                  <a:srgbClr val="FFFFFF"/>
                </a:solidFill>
                <a:latin typeface="Arial"/>
                <a:cs typeface="Arial"/>
              </a:rPr>
              <a:t> representation</a:t>
            </a:r>
            <a:endParaRPr lang="en-US" sz="1200" b="0" dirty="0">
              <a:solidFill>
                <a:srgbClr val="FFFFFF"/>
              </a:solidFill>
              <a:latin typeface="Arial"/>
              <a:cs typeface="Arial"/>
            </a:endParaRPr>
          </a:p>
        </p:txBody>
      </p:sp>
      <p:pic>
        <p:nvPicPr>
          <p:cNvPr id="11" name="Picture 10" descr="Logo Unit 1.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44114" cy="288000"/>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descr="Unit 1.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a:noFill/>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BD9AA"/>
                </a:solidFill>
                <a:latin typeface="Arial"/>
                <a:cs typeface="Arial"/>
              </a:defRPr>
            </a:lvl2pPr>
            <a:lvl3pPr marL="723900" indent="-279400">
              <a:lnSpc>
                <a:spcPct val="100000"/>
              </a:lnSpc>
              <a:buFont typeface="Arial"/>
              <a:buChar char="•"/>
              <a:defRPr lang="en-US" sz="2000" kern="1200" baseline="0" dirty="0" smtClean="0">
                <a:solidFill>
                  <a:srgbClr val="92EDC5"/>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Sound</a:t>
            </a:r>
            <a:br>
              <a:rPr lang="en-US" sz="1200" b="1" dirty="0">
                <a:solidFill>
                  <a:srgbClr val="FFFFFF"/>
                </a:solidFill>
                <a:latin typeface="Arial"/>
                <a:cs typeface="Arial"/>
              </a:rPr>
            </a:br>
            <a:r>
              <a:rPr lang="en-US" sz="1200" b="0" dirty="0">
                <a:solidFill>
                  <a:srgbClr val="FFFFFF"/>
                </a:solidFill>
                <a:latin typeface="Arial"/>
                <a:cs typeface="Arial"/>
              </a:rPr>
              <a:t>Data</a:t>
            </a:r>
            <a:r>
              <a:rPr lang="en-US" sz="1200" b="0" baseline="0" dirty="0">
                <a:solidFill>
                  <a:srgbClr val="FFFFFF"/>
                </a:solidFill>
                <a:latin typeface="Arial"/>
                <a:cs typeface="Arial"/>
              </a:rPr>
              <a:t> representation</a:t>
            </a:r>
            <a:endParaRPr lang="en-US" sz="1200" b="0" dirty="0">
              <a:solidFill>
                <a:srgbClr val="FFFFFF"/>
              </a:solidFill>
              <a:latin typeface="Arial"/>
              <a:cs typeface="Arial"/>
            </a:endParaRPr>
          </a:p>
        </p:txBody>
      </p:sp>
      <p:pic>
        <p:nvPicPr>
          <p:cNvPr id="14" name="Picture 13" descr="Logo Unit 1.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44114" cy="288000"/>
          </a:xfrm>
          <a:prstGeom prst="rect">
            <a:avLst/>
          </a:prstGeom>
        </p:spPr>
      </p:pic>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descr="Unit 1.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a:noFill/>
        </p:spPr>
      </p:pic>
      <p:pic>
        <p:nvPicPr>
          <p:cNvPr id="9" name="Picture 8"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BD9AA"/>
                </a:solidFill>
                <a:latin typeface="Arial"/>
                <a:cs typeface="Arial"/>
              </a:defRPr>
            </a:lvl2pPr>
            <a:lvl3pPr marL="723900" indent="-279400">
              <a:lnSpc>
                <a:spcPct val="100000"/>
              </a:lnSpc>
              <a:buFont typeface="Arial"/>
              <a:buChar char="•"/>
              <a:defRPr lang="en-US" sz="2000" kern="1200" baseline="0" dirty="0" smtClean="0">
                <a:solidFill>
                  <a:srgbClr val="92EDC5"/>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6" name="TextBox 15"/>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Sound</a:t>
            </a:r>
            <a:br>
              <a:rPr lang="en-US" sz="1200" b="1" dirty="0">
                <a:solidFill>
                  <a:srgbClr val="FFFFFF"/>
                </a:solidFill>
                <a:latin typeface="Arial"/>
                <a:cs typeface="Arial"/>
              </a:rPr>
            </a:br>
            <a:r>
              <a:rPr lang="en-US" sz="1200" b="0" dirty="0">
                <a:solidFill>
                  <a:srgbClr val="FFFFFF"/>
                </a:solidFill>
                <a:latin typeface="Arial"/>
                <a:cs typeface="Arial"/>
              </a:rPr>
              <a:t>Data</a:t>
            </a:r>
            <a:r>
              <a:rPr lang="en-US" sz="1200" b="0" baseline="0" dirty="0">
                <a:solidFill>
                  <a:srgbClr val="FFFFFF"/>
                </a:solidFill>
                <a:latin typeface="Arial"/>
                <a:cs typeface="Arial"/>
              </a:rPr>
              <a:t> representation</a:t>
            </a:r>
            <a:endParaRPr lang="en-US" sz="1200" b="0" dirty="0">
              <a:solidFill>
                <a:srgbClr val="FFFFFF"/>
              </a:solidFill>
              <a:latin typeface="Arial"/>
              <a:cs typeface="Arial"/>
            </a:endParaRP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descr="Unit 1.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a:noFill/>
        </p:spPr>
      </p:pic>
      <p:pic>
        <p:nvPicPr>
          <p:cNvPr id="8" name="Picture 7"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BD9AA"/>
                </a:solidFill>
                <a:latin typeface="Arial"/>
                <a:cs typeface="Arial"/>
              </a:defRPr>
            </a:lvl2pPr>
            <a:lvl3pPr marL="723900" indent="-279400">
              <a:lnSpc>
                <a:spcPct val="100000"/>
              </a:lnSpc>
              <a:buFont typeface="Arial"/>
              <a:buChar char="•"/>
              <a:defRPr lang="en-US" sz="2000" kern="1200" baseline="0" dirty="0" smtClean="0">
                <a:solidFill>
                  <a:srgbClr val="92EDC5"/>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1" name="TextBox 10"/>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Sound</a:t>
            </a:r>
            <a:br>
              <a:rPr lang="en-US" sz="1200" b="1" dirty="0">
                <a:solidFill>
                  <a:srgbClr val="FFFFFF"/>
                </a:solidFill>
                <a:latin typeface="Arial"/>
                <a:cs typeface="Arial"/>
              </a:rPr>
            </a:br>
            <a:r>
              <a:rPr lang="en-US" sz="1200" b="0" dirty="0">
                <a:solidFill>
                  <a:srgbClr val="FFFFFF"/>
                </a:solidFill>
                <a:latin typeface="Arial"/>
                <a:cs typeface="Arial"/>
              </a:rPr>
              <a:t>Data</a:t>
            </a:r>
            <a:r>
              <a:rPr lang="en-US" sz="1200" b="0" baseline="0" dirty="0">
                <a:solidFill>
                  <a:srgbClr val="FFFFFF"/>
                </a:solidFill>
                <a:latin typeface="Arial"/>
                <a:cs typeface="Arial"/>
              </a:rPr>
              <a:t> representation</a:t>
            </a:r>
            <a:endParaRPr lang="en-US" sz="1200" b="0" dirty="0">
              <a:solidFill>
                <a:srgbClr val="FFFFFF"/>
              </a:solidFill>
              <a:latin typeface="Arial"/>
              <a:cs typeface="Arial"/>
            </a:endParaRP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6" name="Picture 5" descr="Unit 1.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a:noFill/>
        </p:spPr>
      </p:pic>
      <p:sp>
        <p:nvSpPr>
          <p:cNvPr id="11" name="TextBox 10"/>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Sound</a:t>
            </a:r>
            <a:br>
              <a:rPr lang="en-US" sz="1200" b="1" dirty="0">
                <a:solidFill>
                  <a:srgbClr val="FFFFFF"/>
                </a:solidFill>
                <a:latin typeface="Arial"/>
                <a:cs typeface="Arial"/>
              </a:rPr>
            </a:br>
            <a:r>
              <a:rPr lang="en-US" sz="1200" b="0" dirty="0">
                <a:solidFill>
                  <a:srgbClr val="FFFFFF"/>
                </a:solidFill>
                <a:latin typeface="Arial"/>
                <a:cs typeface="Arial"/>
              </a:rPr>
              <a:t>Data</a:t>
            </a:r>
            <a:r>
              <a:rPr lang="en-US" sz="1200" b="0" baseline="0" dirty="0">
                <a:solidFill>
                  <a:srgbClr val="FFFFFF"/>
                </a:solidFill>
                <a:latin typeface="Arial"/>
                <a:cs typeface="Arial"/>
              </a:rPr>
              <a:t> representation</a:t>
            </a:r>
            <a:endParaRPr lang="en-US" sz="1200" b="0" dirty="0">
              <a:solidFill>
                <a:srgbClr val="FFFFFF"/>
              </a:solidFill>
              <a:latin typeface="Arial"/>
              <a:cs typeface="Arial"/>
            </a:endParaRPr>
          </a:p>
        </p:txBody>
      </p:sp>
      <p:pic>
        <p:nvPicPr>
          <p:cNvPr id="12" name="Picture 11" descr="Logo Unit 1.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3600" y="6339600"/>
            <a:ext cx="1444114" cy="288000"/>
          </a:xfrm>
          <a:prstGeom prst="rect">
            <a:avLst/>
          </a:prstGeom>
        </p:spPr>
      </p:pic>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2736643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sz="4000" dirty="0">
                <a:latin typeface="Museo 700" panose="02000000000000000000" pitchFamily="50" charset="0"/>
              </a:rPr>
              <a:t>Cambridge</a:t>
            </a:r>
            <a:endParaRPr lang="en-US" sz="4000" b="0" dirty="0">
              <a:latin typeface="Museo900-Regular"/>
              <a:cs typeface="Museo900-Regular"/>
            </a:endParaRPr>
          </a:p>
          <a:p>
            <a:pPr lvl="2"/>
            <a:r>
              <a:rPr lang="en-US" dirty="0">
                <a:latin typeface="Museo 500" panose="02000000000000000000" pitchFamily="50" charset="0"/>
              </a:rPr>
              <a:t>IGCSE</a:t>
            </a:r>
          </a:p>
          <a:p>
            <a:pPr lvl="3"/>
            <a:r>
              <a:rPr lang="en-US" sz="2500" dirty="0">
                <a:solidFill>
                  <a:schemeClr val="bg1"/>
                </a:solidFill>
                <a:latin typeface="Museo 100" panose="02000000000000000000" pitchFamily="50" charset="0"/>
              </a:rPr>
              <a:t>Computer Science</a:t>
            </a:r>
          </a:p>
          <a:p>
            <a:pPr lvl="3">
              <a:lnSpc>
                <a:spcPts val="3000"/>
              </a:lnSpc>
            </a:pPr>
            <a:r>
              <a:rPr lang="en-US" sz="2500">
                <a:solidFill>
                  <a:srgbClr val="92EDC5"/>
                </a:solidFill>
                <a:latin typeface="Museo 100" panose="02000000000000000000" pitchFamily="50" charset="0"/>
              </a:rPr>
              <a:t>Section 1</a:t>
            </a:r>
            <a:endParaRPr lang="en-US" sz="2500" dirty="0">
              <a:solidFill>
                <a:srgbClr val="92EDC5"/>
              </a:solidFill>
              <a:latin typeface="Museo 100" panose="02000000000000000000" pitchFamily="50" charset="0"/>
            </a:endParaRP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Sound</a:t>
            </a:r>
            <a:br>
              <a:rPr lang="en-US" dirty="0">
                <a:latin typeface="Museo 900" panose="02000000000000000000" pitchFamily="50" charset="0"/>
              </a:rPr>
            </a:br>
            <a:endParaRPr lang="en-US" dirty="0">
              <a:latin typeface="Museo 900" panose="02000000000000000000" pitchFamily="50" charset="0"/>
            </a:endParaRPr>
          </a:p>
          <a:p>
            <a:r>
              <a:rPr lang="en-US" sz="2000" dirty="0">
                <a:latin typeface="Museo 100" panose="02000000000000000000" pitchFamily="50" charset="0"/>
              </a:rPr>
              <a:t>Data representation</a:t>
            </a:r>
          </a:p>
        </p:txBody>
      </p:sp>
      <p:sp>
        <p:nvSpPr>
          <p:cNvPr id="7" name="Text Placeholder 6"/>
          <p:cNvSpPr>
            <a:spLocks noGrp="1"/>
          </p:cNvSpPr>
          <p:nvPr>
            <p:ph type="body" sz="quarter" idx="12"/>
          </p:nvPr>
        </p:nvSpPr>
        <p:spPr/>
        <p:txBody>
          <a:bodyPr/>
          <a:lstStyle/>
          <a:p>
            <a:pPr>
              <a:lnSpc>
                <a:spcPts val="4800"/>
              </a:lnSpc>
              <a:spcBef>
                <a:spcPts val="0"/>
              </a:spcBef>
            </a:pPr>
            <a:r>
              <a:rPr lang="en-US" sz="4500" kern="0" spc="-140" dirty="0">
                <a:latin typeface="Arial"/>
                <a:cs typeface="Arial"/>
              </a:rPr>
              <a:t>5</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Our hearing range</a:t>
            </a:r>
          </a:p>
          <a:p>
            <a:endParaRPr lang="en-GB"/>
          </a:p>
        </p:txBody>
      </p:sp>
      <p:sp>
        <p:nvSpPr>
          <p:cNvPr id="4" name="Text Placeholder 3"/>
          <p:cNvSpPr>
            <a:spLocks noGrp="1"/>
          </p:cNvSpPr>
          <p:nvPr>
            <p:ph type="body" sz="quarter" idx="14"/>
          </p:nvPr>
        </p:nvSpPr>
        <p:spPr/>
        <p:txBody>
          <a:bodyPr/>
          <a:lstStyle/>
          <a:p>
            <a:r>
              <a:rPr lang="en-GB"/>
              <a:t>Between 20-20,000 Hz</a:t>
            </a:r>
          </a:p>
          <a:p>
            <a:r>
              <a:rPr lang="en-GB"/>
              <a:t>Varies depending on age</a:t>
            </a:r>
          </a:p>
          <a:p>
            <a:r>
              <a:rPr lang="en-GB"/>
              <a:t>Take the test!</a:t>
            </a:r>
          </a:p>
          <a:p>
            <a:endParaRPr lang="en-GB" dirty="0"/>
          </a:p>
        </p:txBody>
      </p:sp>
      <p:pic>
        <p:nvPicPr>
          <p:cNvPr id="2"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90700" y="1968055"/>
            <a:ext cx="7353300" cy="4889945"/>
          </a:xfrm>
          <a:prstGeom prst="rect">
            <a:avLst/>
          </a:prstGeom>
        </p:spPr>
      </p:pic>
    </p:spTree>
    <p:extLst>
      <p:ext uri="{BB962C8B-B14F-4D97-AF65-F5344CB8AC3E}">
        <p14:creationId xmlns:p14="http://schemas.microsoft.com/office/powerpoint/2010/main" val="3028902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Lossy compression – MP3</a:t>
            </a:r>
          </a:p>
        </p:txBody>
      </p:sp>
      <p:sp>
        <p:nvSpPr>
          <p:cNvPr id="5" name="Text Placeholder 4"/>
          <p:cNvSpPr>
            <a:spLocks noGrp="1"/>
          </p:cNvSpPr>
          <p:nvPr>
            <p:ph type="body" sz="quarter" idx="14"/>
          </p:nvPr>
        </p:nvSpPr>
        <p:spPr/>
        <p:txBody>
          <a:bodyPr/>
          <a:lstStyle/>
          <a:p>
            <a:r>
              <a:rPr lang="en-GB"/>
              <a:t>Lossy compression removes the sounds in the frequency ranges that we can’t so easily hear or that least affect the perceived playback quality</a:t>
            </a:r>
          </a:p>
          <a:p>
            <a:r>
              <a:rPr lang="en-GB"/>
              <a:t>Lossy compression leaves out some data – this can affect the sound quality</a:t>
            </a:r>
          </a:p>
          <a:p>
            <a:endParaRPr lang="en-GB"/>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96016" y="3951867"/>
            <a:ext cx="6864360" cy="2621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053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Lossless compression</a:t>
            </a:r>
          </a:p>
          <a:p>
            <a:endParaRPr lang="en-GB" dirty="0"/>
          </a:p>
        </p:txBody>
      </p:sp>
      <p:sp>
        <p:nvSpPr>
          <p:cNvPr id="4" name="Text Placeholder 3"/>
          <p:cNvSpPr>
            <a:spLocks noGrp="1"/>
          </p:cNvSpPr>
          <p:nvPr>
            <p:ph type="body" sz="quarter" idx="14"/>
          </p:nvPr>
        </p:nvSpPr>
        <p:spPr>
          <a:xfrm>
            <a:off x="724280" y="1704179"/>
            <a:ext cx="5079620" cy="3453607"/>
          </a:xfrm>
        </p:spPr>
        <p:txBody>
          <a:bodyPr/>
          <a:lstStyle/>
          <a:p>
            <a:r>
              <a:rPr lang="en-GB" dirty="0"/>
              <a:t>Lossless compression leaves out repeated data and instead makes a note of how many times it </a:t>
            </a:r>
            <a:r>
              <a:rPr lang="en-GB"/>
              <a:t>is repeated</a:t>
            </a:r>
            <a:endParaRPr lang="en-GB" dirty="0"/>
          </a:p>
          <a:p>
            <a:r>
              <a:rPr lang="en-GB" i="1" dirty="0"/>
              <a:t>E.g. 10 x 5 takes less space to store than </a:t>
            </a:r>
          </a:p>
          <a:p>
            <a:pPr marL="0" indent="0">
              <a:buNone/>
            </a:pPr>
            <a:r>
              <a:rPr lang="en-GB" i="1" dirty="0"/>
              <a:t>	5+5+5+5+5+5+5+5+5+5</a:t>
            </a:r>
          </a:p>
          <a:p>
            <a:endParaRPr lang="en-GB" dirty="0"/>
          </a:p>
        </p:txBody>
      </p:sp>
      <p:pic>
        <p:nvPicPr>
          <p:cNvPr id="2" name="Picture 1"/>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flipH="1">
            <a:off x="5285656" y="1577005"/>
            <a:ext cx="3022601" cy="4769545"/>
          </a:xfrm>
          <a:prstGeom prst="rect">
            <a:avLst/>
          </a:prstGeom>
        </p:spPr>
      </p:pic>
    </p:spTree>
    <p:extLst>
      <p:ext uri="{BB962C8B-B14F-4D97-AF65-F5344CB8AC3E}">
        <p14:creationId xmlns:p14="http://schemas.microsoft.com/office/powerpoint/2010/main" val="2124714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File formats available</a:t>
            </a:r>
          </a:p>
          <a:p>
            <a:endParaRPr lang="en-GB" dirty="0"/>
          </a:p>
        </p:txBody>
      </p:sp>
      <p:sp>
        <p:nvSpPr>
          <p:cNvPr id="4" name="Text Placeholder 3"/>
          <p:cNvSpPr>
            <a:spLocks noGrp="1"/>
          </p:cNvSpPr>
          <p:nvPr>
            <p:ph type="body" sz="quarter" idx="14"/>
          </p:nvPr>
        </p:nvSpPr>
        <p:spPr/>
        <p:txBody>
          <a:bodyPr/>
          <a:lstStyle/>
          <a:p>
            <a:r>
              <a:rPr lang="en-GB" b="1" dirty="0">
                <a:solidFill>
                  <a:srgbClr val="0BD9AA"/>
                </a:solidFill>
              </a:rPr>
              <a:t>.WAV </a:t>
            </a:r>
            <a:r>
              <a:rPr lang="en-GB" dirty="0"/>
              <a:t>– uncompressed files</a:t>
            </a:r>
          </a:p>
          <a:p>
            <a:r>
              <a:rPr lang="en-GB" b="1" dirty="0">
                <a:solidFill>
                  <a:srgbClr val="0BD9AA"/>
                </a:solidFill>
              </a:rPr>
              <a:t>.FLAC </a:t>
            </a:r>
            <a:r>
              <a:rPr lang="en-GB" dirty="0"/>
              <a:t>or</a:t>
            </a:r>
            <a:r>
              <a:rPr lang="en-GB" b="1" dirty="0"/>
              <a:t> </a:t>
            </a:r>
            <a:r>
              <a:rPr lang="en-GB" b="1" dirty="0">
                <a:solidFill>
                  <a:srgbClr val="0BD9AA"/>
                </a:solidFill>
              </a:rPr>
              <a:t>.M4A </a:t>
            </a:r>
            <a:r>
              <a:rPr lang="en-GB" dirty="0"/>
              <a:t>lossless compression, slightly smaller files</a:t>
            </a:r>
          </a:p>
          <a:p>
            <a:r>
              <a:rPr lang="en-GB" b="1" dirty="0">
                <a:solidFill>
                  <a:srgbClr val="0BD9AA"/>
                </a:solidFill>
              </a:rPr>
              <a:t>.MP3 </a:t>
            </a:r>
            <a:r>
              <a:rPr lang="en-GB" dirty="0"/>
              <a:t>– Lossy compression, much smaller files</a:t>
            </a:r>
          </a:p>
          <a:p>
            <a:endParaRPr lang="en-GB" dirty="0"/>
          </a:p>
        </p:txBody>
      </p:sp>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11580" y="3734865"/>
            <a:ext cx="5053521" cy="2722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8499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075888" y="2266545"/>
            <a:ext cx="5068111" cy="4591455"/>
          </a:xfrm>
          <a:prstGeom prst="rect">
            <a:avLst/>
          </a:prstGeom>
        </p:spPr>
      </p:pic>
      <p:sp>
        <p:nvSpPr>
          <p:cNvPr id="2" name="Text Placeholder 1"/>
          <p:cNvSpPr>
            <a:spLocks noGrp="1"/>
          </p:cNvSpPr>
          <p:nvPr>
            <p:ph type="body" sz="quarter" idx="13"/>
          </p:nvPr>
        </p:nvSpPr>
        <p:spPr/>
        <p:txBody>
          <a:bodyPr/>
          <a:lstStyle/>
          <a:p>
            <a:r>
              <a:rPr lang="en-GB" dirty="0"/>
              <a:t>MP4 file format</a:t>
            </a:r>
          </a:p>
        </p:txBody>
      </p:sp>
      <p:sp>
        <p:nvSpPr>
          <p:cNvPr id="3" name="Text Placeholder 2"/>
          <p:cNvSpPr>
            <a:spLocks noGrp="1"/>
          </p:cNvSpPr>
          <p:nvPr>
            <p:ph type="body" sz="quarter" idx="14"/>
          </p:nvPr>
        </p:nvSpPr>
        <p:spPr>
          <a:xfrm>
            <a:off x="724280" y="1704179"/>
            <a:ext cx="4246554" cy="4443702"/>
          </a:xfrm>
        </p:spPr>
        <p:txBody>
          <a:bodyPr/>
          <a:lstStyle/>
          <a:p>
            <a:r>
              <a:rPr lang="en-GB" dirty="0"/>
              <a:t>MP4 is a digital multimedia format most commonly used to store video and audio</a:t>
            </a:r>
          </a:p>
          <a:p>
            <a:r>
              <a:rPr lang="en-GB" dirty="0"/>
              <a:t>It can also be used to store subtitles and still images</a:t>
            </a:r>
          </a:p>
          <a:p>
            <a:r>
              <a:rPr lang="en-GB" dirty="0"/>
              <a:t>It allows different multimedia streams (video, audio, text) to be combined into one file</a:t>
            </a:r>
          </a:p>
          <a:p>
            <a:endParaRPr lang="en-GB" dirty="0"/>
          </a:p>
        </p:txBody>
      </p:sp>
    </p:spTree>
    <p:extLst>
      <p:ext uri="{BB962C8B-B14F-4D97-AF65-F5344CB8AC3E}">
        <p14:creationId xmlns:p14="http://schemas.microsoft.com/office/powerpoint/2010/main" val="3038957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084466" y="1988677"/>
            <a:ext cx="4059534" cy="4361881"/>
          </a:xfrm>
          <a:prstGeom prst="rect">
            <a:avLst/>
          </a:prstGeom>
        </p:spPr>
      </p:pic>
      <p:sp>
        <p:nvSpPr>
          <p:cNvPr id="2" name="Text Placeholder 1"/>
          <p:cNvSpPr>
            <a:spLocks noGrp="1"/>
          </p:cNvSpPr>
          <p:nvPr>
            <p:ph type="body" sz="quarter" idx="13"/>
          </p:nvPr>
        </p:nvSpPr>
        <p:spPr/>
        <p:txBody>
          <a:bodyPr/>
          <a:lstStyle/>
          <a:p>
            <a:r>
              <a:rPr lang="en-GB" dirty="0"/>
              <a:t>MIDI files</a:t>
            </a:r>
          </a:p>
        </p:txBody>
      </p:sp>
      <p:sp>
        <p:nvSpPr>
          <p:cNvPr id="3" name="Text Placeholder 2"/>
          <p:cNvSpPr>
            <a:spLocks noGrp="1"/>
          </p:cNvSpPr>
          <p:nvPr>
            <p:ph type="body" sz="quarter" idx="14"/>
          </p:nvPr>
        </p:nvSpPr>
        <p:spPr/>
        <p:txBody>
          <a:bodyPr/>
          <a:lstStyle/>
          <a:p>
            <a:r>
              <a:rPr lang="en-GB" dirty="0"/>
              <a:t>MIDI stands for Musical Instrument Digital Interface</a:t>
            </a:r>
          </a:p>
          <a:p>
            <a:r>
              <a:rPr lang="en-GB" dirty="0"/>
              <a:t>A MIDI file:</a:t>
            </a:r>
          </a:p>
          <a:p>
            <a:pPr lvl="1"/>
            <a:r>
              <a:rPr lang="en-GB" dirty="0"/>
              <a:t>is not </a:t>
            </a:r>
            <a:r>
              <a:rPr lang="en-GB"/>
              <a:t>a recording </a:t>
            </a:r>
            <a:r>
              <a:rPr lang="en-GB" dirty="0"/>
              <a:t>of a live </a:t>
            </a:r>
            <a:br>
              <a:rPr lang="en-GB" dirty="0"/>
            </a:br>
            <a:r>
              <a:rPr lang="en-GB" dirty="0"/>
              <a:t>music source</a:t>
            </a:r>
          </a:p>
          <a:p>
            <a:pPr lvl="1"/>
            <a:r>
              <a:rPr lang="en-GB" dirty="0"/>
              <a:t>is a set of instructions for digital </a:t>
            </a:r>
            <a:br>
              <a:rPr lang="en-GB" dirty="0"/>
            </a:br>
            <a:r>
              <a:rPr lang="en-GB" dirty="0"/>
              <a:t>instruments to play synthesised sounds</a:t>
            </a:r>
          </a:p>
          <a:p>
            <a:pPr lvl="1"/>
            <a:r>
              <a:rPr lang="en-GB" dirty="0"/>
              <a:t>can be used to synchronise an orchestra </a:t>
            </a:r>
            <a:br>
              <a:rPr lang="en-GB" dirty="0"/>
            </a:br>
            <a:r>
              <a:rPr lang="en-GB" dirty="0"/>
              <a:t>of digital instruments to play simultaneously</a:t>
            </a:r>
          </a:p>
          <a:p>
            <a:pPr lvl="1"/>
            <a:r>
              <a:rPr lang="en-GB" dirty="0"/>
              <a:t>uses up to 1000 times less disk space than a </a:t>
            </a:r>
            <a:br>
              <a:rPr lang="en-GB" dirty="0"/>
            </a:br>
            <a:r>
              <a:rPr lang="en-GB" dirty="0"/>
              <a:t>conventional recording</a:t>
            </a:r>
          </a:p>
          <a:p>
            <a:pPr lvl="1"/>
            <a:r>
              <a:rPr lang="en-GB" dirty="0"/>
              <a:t>is commonly used for mobile phone ringtones</a:t>
            </a:r>
          </a:p>
        </p:txBody>
      </p:sp>
    </p:spTree>
    <p:extLst>
      <p:ext uri="{BB962C8B-B14F-4D97-AF65-F5344CB8AC3E}">
        <p14:creationId xmlns:p14="http://schemas.microsoft.com/office/powerpoint/2010/main" val="2305186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236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t>Objectives</a:t>
            </a:r>
          </a:p>
        </p:txBody>
      </p:sp>
      <p:sp>
        <p:nvSpPr>
          <p:cNvPr id="4" name="Text Placeholder 3"/>
          <p:cNvSpPr>
            <a:spLocks noGrp="1"/>
          </p:cNvSpPr>
          <p:nvPr>
            <p:ph type="body" sz="quarter" idx="14"/>
          </p:nvPr>
        </p:nvSpPr>
        <p:spPr/>
        <p:txBody>
          <a:bodyPr/>
          <a:lstStyle/>
          <a:p>
            <a:r>
              <a:rPr lang="en-GB" sz="2400" dirty="0"/>
              <a:t>Understand how sound is sampled and stored in digital form</a:t>
            </a:r>
          </a:p>
          <a:p>
            <a:r>
              <a:rPr lang="en-GB" sz="2400" dirty="0"/>
              <a:t>Be able to represent a short sound file in binary</a:t>
            </a:r>
          </a:p>
          <a:p>
            <a:r>
              <a:rPr lang="en-GB" sz="2400" dirty="0"/>
              <a:t>Explain how sampling intervals and resolution affect the size of a sound file</a:t>
            </a:r>
          </a:p>
          <a:p>
            <a:r>
              <a:rPr lang="en-GB" sz="2400" dirty="0"/>
              <a:t>Explain the trade-off between file size and the quality of playback</a:t>
            </a:r>
          </a:p>
          <a:p>
            <a:r>
              <a:rPr lang="en-GB" sz="2400" dirty="0"/>
              <a:t>Understand the concept of MIDI file format, MP3 and MP4 files</a:t>
            </a:r>
          </a:p>
        </p:txBody>
      </p:sp>
    </p:spTree>
    <p:extLst>
      <p:ext uri="{BB962C8B-B14F-4D97-AF65-F5344CB8AC3E}">
        <p14:creationId xmlns:p14="http://schemas.microsoft.com/office/powerpoint/2010/main" val="3957906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Analogue to Digital conversion</a:t>
            </a:r>
          </a:p>
          <a:p>
            <a:endParaRPr lang="en-GB" dirty="0"/>
          </a:p>
        </p:txBody>
      </p:sp>
      <p:sp>
        <p:nvSpPr>
          <p:cNvPr id="4" name="Text Placeholder 3"/>
          <p:cNvSpPr>
            <a:spLocks noGrp="1"/>
          </p:cNvSpPr>
          <p:nvPr>
            <p:ph type="body" sz="quarter" idx="14"/>
          </p:nvPr>
        </p:nvSpPr>
        <p:spPr/>
        <p:txBody>
          <a:bodyPr/>
          <a:lstStyle/>
          <a:p>
            <a:r>
              <a:rPr lang="en-GB"/>
              <a:t>Analogue sound signals are continuous</a:t>
            </a:r>
          </a:p>
          <a:p>
            <a:endParaRPr lang="en-GB"/>
          </a:p>
          <a:p>
            <a:endParaRPr lang="en-GB"/>
          </a:p>
          <a:p>
            <a:r>
              <a:rPr lang="en-GB"/>
              <a:t>Digital signals are discrete</a:t>
            </a:r>
          </a:p>
          <a:p>
            <a:endParaRPr lang="en-GB"/>
          </a:p>
          <a:p>
            <a:endParaRPr lang="en-GB"/>
          </a:p>
          <a:p>
            <a:r>
              <a:rPr lang="en-GB"/>
              <a:t>Sound is digitized by repeatedly measuring and recording the sound wave</a:t>
            </a:r>
          </a:p>
          <a:p>
            <a:endParaRPr lang="en-GB" dirty="0"/>
          </a:p>
        </p:txBody>
      </p:sp>
      <p:sp>
        <p:nvSpPr>
          <p:cNvPr id="10" name="Freeform 9"/>
          <p:cNvSpPr/>
          <p:nvPr/>
        </p:nvSpPr>
        <p:spPr>
          <a:xfrm>
            <a:off x="1421153" y="2243513"/>
            <a:ext cx="6781800" cy="965257"/>
          </a:xfrm>
          <a:custGeom>
            <a:avLst/>
            <a:gdLst>
              <a:gd name="connsiteX0" fmla="*/ 0 w 6781800"/>
              <a:gd name="connsiteY0" fmla="*/ 0 h 965257"/>
              <a:gd name="connsiteX1" fmla="*/ 571500 w 6781800"/>
              <a:gd name="connsiteY1" fmla="*/ 965200 h 965257"/>
              <a:gd name="connsiteX2" fmla="*/ 1143000 w 6781800"/>
              <a:gd name="connsiteY2" fmla="*/ 50800 h 965257"/>
              <a:gd name="connsiteX3" fmla="*/ 1714500 w 6781800"/>
              <a:gd name="connsiteY3" fmla="*/ 965200 h 965257"/>
              <a:gd name="connsiteX4" fmla="*/ 2247900 w 6781800"/>
              <a:gd name="connsiteY4" fmla="*/ 50800 h 965257"/>
              <a:gd name="connsiteX5" fmla="*/ 2819400 w 6781800"/>
              <a:gd name="connsiteY5" fmla="*/ 952500 h 965257"/>
              <a:gd name="connsiteX6" fmla="*/ 3378200 w 6781800"/>
              <a:gd name="connsiteY6" fmla="*/ 76200 h 965257"/>
              <a:gd name="connsiteX7" fmla="*/ 3949700 w 6781800"/>
              <a:gd name="connsiteY7" fmla="*/ 939800 h 965257"/>
              <a:gd name="connsiteX8" fmla="*/ 4521200 w 6781800"/>
              <a:gd name="connsiteY8" fmla="*/ 63500 h 965257"/>
              <a:gd name="connsiteX9" fmla="*/ 5092700 w 6781800"/>
              <a:gd name="connsiteY9" fmla="*/ 952500 h 965257"/>
              <a:gd name="connsiteX10" fmla="*/ 5638800 w 6781800"/>
              <a:gd name="connsiteY10" fmla="*/ 63500 h 965257"/>
              <a:gd name="connsiteX11" fmla="*/ 6223000 w 6781800"/>
              <a:gd name="connsiteY11" fmla="*/ 952500 h 965257"/>
              <a:gd name="connsiteX12" fmla="*/ 6781800 w 6781800"/>
              <a:gd name="connsiteY12" fmla="*/ 50800 h 96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81800" h="965257">
                <a:moveTo>
                  <a:pt x="0" y="0"/>
                </a:moveTo>
                <a:cubicBezTo>
                  <a:pt x="190500" y="478366"/>
                  <a:pt x="381000" y="956733"/>
                  <a:pt x="571500" y="965200"/>
                </a:cubicBezTo>
                <a:cubicBezTo>
                  <a:pt x="762000" y="973667"/>
                  <a:pt x="952500" y="50800"/>
                  <a:pt x="1143000" y="50800"/>
                </a:cubicBezTo>
                <a:cubicBezTo>
                  <a:pt x="1333500" y="50800"/>
                  <a:pt x="1530350" y="965200"/>
                  <a:pt x="1714500" y="965200"/>
                </a:cubicBezTo>
                <a:cubicBezTo>
                  <a:pt x="1898650" y="965200"/>
                  <a:pt x="2063750" y="52917"/>
                  <a:pt x="2247900" y="50800"/>
                </a:cubicBezTo>
                <a:cubicBezTo>
                  <a:pt x="2432050" y="48683"/>
                  <a:pt x="2631017" y="948267"/>
                  <a:pt x="2819400" y="952500"/>
                </a:cubicBezTo>
                <a:cubicBezTo>
                  <a:pt x="3007783" y="956733"/>
                  <a:pt x="3189817" y="78317"/>
                  <a:pt x="3378200" y="76200"/>
                </a:cubicBezTo>
                <a:cubicBezTo>
                  <a:pt x="3566583" y="74083"/>
                  <a:pt x="3759200" y="941917"/>
                  <a:pt x="3949700" y="939800"/>
                </a:cubicBezTo>
                <a:cubicBezTo>
                  <a:pt x="4140200" y="937683"/>
                  <a:pt x="4330700" y="61383"/>
                  <a:pt x="4521200" y="63500"/>
                </a:cubicBezTo>
                <a:cubicBezTo>
                  <a:pt x="4711700" y="65617"/>
                  <a:pt x="4906433" y="952500"/>
                  <a:pt x="5092700" y="952500"/>
                </a:cubicBezTo>
                <a:cubicBezTo>
                  <a:pt x="5278967" y="952500"/>
                  <a:pt x="5450417" y="63500"/>
                  <a:pt x="5638800" y="63500"/>
                </a:cubicBezTo>
                <a:cubicBezTo>
                  <a:pt x="5827183" y="63500"/>
                  <a:pt x="6032500" y="954617"/>
                  <a:pt x="6223000" y="952500"/>
                </a:cubicBezTo>
                <a:cubicBezTo>
                  <a:pt x="6413500" y="950383"/>
                  <a:pt x="6597650" y="500591"/>
                  <a:pt x="6781800" y="50800"/>
                </a:cubicBezTo>
              </a:path>
            </a:pathLst>
          </a:custGeom>
          <a:noFill/>
          <a:ln w="38100">
            <a:solidFill>
              <a:srgbClr val="0BD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t>
            </a:r>
          </a:p>
        </p:txBody>
      </p:sp>
      <p:grpSp>
        <p:nvGrpSpPr>
          <p:cNvPr id="7" name="Group 6"/>
          <p:cNvGrpSpPr/>
          <p:nvPr/>
        </p:nvGrpSpPr>
        <p:grpSpPr>
          <a:xfrm>
            <a:off x="1172354" y="3955447"/>
            <a:ext cx="6795532" cy="914400"/>
            <a:chOff x="1172354" y="3828447"/>
            <a:chExt cx="6795532" cy="914400"/>
          </a:xfrm>
        </p:grpSpPr>
        <p:grpSp>
          <p:nvGrpSpPr>
            <p:cNvPr id="5" name="Group 4"/>
            <p:cNvGrpSpPr/>
            <p:nvPr/>
          </p:nvGrpSpPr>
          <p:grpSpPr>
            <a:xfrm>
              <a:off x="1172354" y="3828447"/>
              <a:ext cx="6795532" cy="914400"/>
              <a:chOff x="1778000" y="4149080"/>
              <a:chExt cx="6795532" cy="914400"/>
            </a:xfrm>
          </p:grpSpPr>
          <p:cxnSp>
            <p:nvCxnSpPr>
              <p:cNvPr id="6" name="Elbow Connector 5"/>
              <p:cNvCxnSpPr/>
              <p:nvPr/>
            </p:nvCxnSpPr>
            <p:spPr>
              <a:xfrm>
                <a:off x="1778000" y="4149080"/>
                <a:ext cx="1137816" cy="914400"/>
              </a:xfrm>
              <a:prstGeom prst="bentConnector3">
                <a:avLst/>
              </a:prstGeom>
              <a:ln w="38100">
                <a:solidFill>
                  <a:srgbClr val="0BD9AA"/>
                </a:solidFill>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a:off x="2925924" y="4149080"/>
                <a:ext cx="1137816" cy="914400"/>
              </a:xfrm>
              <a:prstGeom prst="bentConnector3">
                <a:avLst/>
              </a:prstGeom>
              <a:ln w="38100">
                <a:solidFill>
                  <a:srgbClr val="0BD9AA"/>
                </a:solidFill>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a:off x="4027972" y="4149080"/>
                <a:ext cx="1137816" cy="914400"/>
              </a:xfrm>
              <a:prstGeom prst="bentConnector3">
                <a:avLst/>
              </a:prstGeom>
              <a:ln w="38100">
                <a:solidFill>
                  <a:srgbClr val="0BD9A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925924" y="4149080"/>
                <a:ext cx="0" cy="914400"/>
              </a:xfrm>
              <a:prstGeom prst="line">
                <a:avLst/>
              </a:prstGeom>
              <a:ln w="38100">
                <a:solidFill>
                  <a:srgbClr val="0BD9A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045596" y="4149080"/>
                <a:ext cx="0" cy="914400"/>
              </a:xfrm>
              <a:prstGeom prst="line">
                <a:avLst/>
              </a:prstGeom>
              <a:ln w="38100">
                <a:solidFill>
                  <a:srgbClr val="0BD9A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60084" y="4149080"/>
                <a:ext cx="0" cy="914400"/>
              </a:xfrm>
              <a:prstGeom prst="line">
                <a:avLst/>
              </a:prstGeom>
              <a:ln w="38100">
                <a:solidFill>
                  <a:srgbClr val="0BD9AA"/>
                </a:solidFill>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a:off x="5160084" y="4149080"/>
                <a:ext cx="1137816" cy="914400"/>
              </a:xfrm>
              <a:prstGeom prst="bentConnector3">
                <a:avLst/>
              </a:prstGeom>
              <a:ln w="38100">
                <a:solidFill>
                  <a:srgbClr val="0BD9A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297900" y="4149080"/>
                <a:ext cx="0" cy="914400"/>
              </a:xfrm>
              <a:prstGeom prst="line">
                <a:avLst/>
              </a:prstGeom>
              <a:ln w="38100">
                <a:solidFill>
                  <a:srgbClr val="0BD9AA"/>
                </a:solidFill>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a:off x="6297900" y="4149080"/>
                <a:ext cx="1137816" cy="914400"/>
              </a:xfrm>
              <a:prstGeom prst="bentConnector3">
                <a:avLst/>
              </a:prstGeom>
              <a:ln w="38100">
                <a:solidFill>
                  <a:srgbClr val="0BD9AA"/>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435716" y="4149080"/>
                <a:ext cx="0" cy="914400"/>
              </a:xfrm>
              <a:prstGeom prst="line">
                <a:avLst/>
              </a:prstGeom>
              <a:ln w="38100">
                <a:solidFill>
                  <a:srgbClr val="0BD9AA"/>
                </a:solidFill>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a:off x="7435716" y="4149080"/>
                <a:ext cx="1137816" cy="914400"/>
              </a:xfrm>
              <a:prstGeom prst="bentConnector3">
                <a:avLst/>
              </a:prstGeom>
              <a:ln w="38100">
                <a:solidFill>
                  <a:srgbClr val="0BD9AA"/>
                </a:solidFill>
              </a:ln>
            </p:spPr>
            <p:style>
              <a:lnRef idx="1">
                <a:schemeClr val="accent1"/>
              </a:lnRef>
              <a:fillRef idx="0">
                <a:schemeClr val="accent1"/>
              </a:fillRef>
              <a:effectRef idx="0">
                <a:schemeClr val="accent1"/>
              </a:effectRef>
              <a:fontRef idx="minor">
                <a:schemeClr val="tx1"/>
              </a:fontRef>
            </p:style>
          </p:cxnSp>
        </p:grpSp>
        <p:cxnSp>
          <p:nvCxnSpPr>
            <p:cNvPr id="19" name="Straight Connector 18"/>
            <p:cNvCxnSpPr/>
            <p:nvPr/>
          </p:nvCxnSpPr>
          <p:spPr>
            <a:xfrm>
              <a:off x="7955790" y="3828447"/>
              <a:ext cx="0" cy="914400"/>
            </a:xfrm>
            <a:prstGeom prst="line">
              <a:avLst/>
            </a:prstGeom>
            <a:ln w="38100">
              <a:solidFill>
                <a:srgbClr val="0BD9A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36464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a:t>Analogue to digital convertors</a:t>
            </a:r>
          </a:p>
          <a:p>
            <a:endParaRPr lang="en-GB"/>
          </a:p>
        </p:txBody>
      </p:sp>
      <p:sp>
        <p:nvSpPr>
          <p:cNvPr id="10" name="Text Placeholder 9"/>
          <p:cNvSpPr>
            <a:spLocks noGrp="1"/>
          </p:cNvSpPr>
          <p:nvPr>
            <p:ph type="body" sz="quarter" idx="14"/>
          </p:nvPr>
        </p:nvSpPr>
        <p:spPr/>
        <p:txBody>
          <a:bodyPr/>
          <a:lstStyle/>
          <a:p>
            <a:r>
              <a:rPr lang="en-GB" dirty="0"/>
              <a:t>Sounds must be converted into a digital form in order to be stored and processed by a computer</a:t>
            </a:r>
          </a:p>
          <a:p>
            <a:pPr lvl="1"/>
            <a:r>
              <a:rPr lang="en-GB" dirty="0"/>
              <a:t>An ADC or DAC is used to process the input or output</a:t>
            </a:r>
          </a:p>
          <a:p>
            <a:endParaRPr lang="en-GB" dirty="0"/>
          </a:p>
        </p:txBody>
      </p:sp>
      <p:sp>
        <p:nvSpPr>
          <p:cNvPr id="5" name="TextBox 4"/>
          <p:cNvSpPr txBox="1"/>
          <p:nvPr/>
        </p:nvSpPr>
        <p:spPr>
          <a:xfrm>
            <a:off x="1243807" y="5636461"/>
            <a:ext cx="2304256" cy="369332"/>
          </a:xfrm>
          <a:prstGeom prst="rect">
            <a:avLst/>
          </a:prstGeom>
          <a:noFill/>
        </p:spPr>
        <p:txBody>
          <a:bodyPr wrap="square" rtlCol="0">
            <a:spAutoFit/>
          </a:bodyPr>
          <a:lstStyle/>
          <a:p>
            <a:pPr algn="ctr"/>
            <a:r>
              <a:rPr lang="en-GB" dirty="0">
                <a:solidFill>
                  <a:srgbClr val="92EDC5"/>
                </a:solidFill>
                <a:latin typeface="Arial" panose="020B0604020202020204" pitchFamily="34" charset="0"/>
                <a:cs typeface="Arial" panose="020B0604020202020204" pitchFamily="34" charset="0"/>
              </a:rPr>
              <a:t>Analogue to Digital</a:t>
            </a:r>
          </a:p>
        </p:txBody>
      </p:sp>
      <p:sp>
        <p:nvSpPr>
          <p:cNvPr id="8" name="TextBox 7"/>
          <p:cNvSpPr txBox="1"/>
          <p:nvPr/>
        </p:nvSpPr>
        <p:spPr>
          <a:xfrm>
            <a:off x="5696823" y="5636461"/>
            <a:ext cx="2304256" cy="369332"/>
          </a:xfrm>
          <a:prstGeom prst="rect">
            <a:avLst/>
          </a:prstGeom>
          <a:noFill/>
        </p:spPr>
        <p:txBody>
          <a:bodyPr wrap="square" rtlCol="0">
            <a:spAutoFit/>
          </a:bodyPr>
          <a:lstStyle/>
          <a:p>
            <a:pPr algn="ctr"/>
            <a:r>
              <a:rPr lang="en-GB">
                <a:solidFill>
                  <a:srgbClr val="92EDC5"/>
                </a:solidFill>
                <a:latin typeface="Arial" panose="020B0604020202020204" pitchFamily="34" charset="0"/>
                <a:cs typeface="Arial" panose="020B0604020202020204" pitchFamily="34" charset="0"/>
              </a:rPr>
              <a:t>Digital to Analogue </a:t>
            </a:r>
          </a:p>
        </p:txBody>
      </p:sp>
      <p:grpSp>
        <p:nvGrpSpPr>
          <p:cNvPr id="9" name="Group 8"/>
          <p:cNvGrpSpPr/>
          <p:nvPr/>
        </p:nvGrpSpPr>
        <p:grpSpPr>
          <a:xfrm>
            <a:off x="2029237" y="2899645"/>
            <a:ext cx="5508497" cy="3495564"/>
            <a:chOff x="1150198" y="1687616"/>
            <a:chExt cx="7418478" cy="4707593"/>
          </a:xfrm>
        </p:grpSpPr>
        <p:pic>
          <p:nvPicPr>
            <p:cNvPr id="2050" name="Picture 2" descr="http://ecx.images-amazon.com/images/I/61L3fZUxrqL._SL1500_.jpg"/>
            <p:cNvPicPr>
              <a:picLocks noChangeAspect="1" noChangeArrowheads="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t="78377"/>
            <a:stretch/>
          </p:blipFill>
          <p:spPr bwMode="auto">
            <a:xfrm>
              <a:off x="1963316" y="4711848"/>
              <a:ext cx="1781374" cy="7156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28307" y="2772972"/>
              <a:ext cx="3040369" cy="2536447"/>
            </a:xfrm>
            <a:prstGeom prst="rect">
              <a:avLst/>
            </a:prstGeom>
          </p:spPr>
        </p:pic>
        <p:pic>
          <p:nvPicPr>
            <p:cNvPr id="7" name="Picture 6"/>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060179" y="1687616"/>
              <a:ext cx="3144672" cy="4707593"/>
            </a:xfrm>
            <a:prstGeom prst="rect">
              <a:avLst/>
            </a:prstGeom>
          </p:spPr>
        </p:pic>
        <p:pic>
          <p:nvPicPr>
            <p:cNvPr id="4" name="Picture 3"/>
            <p:cNvPicPr>
              <a:picLocks noChangeAspect="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150198" y="2046245"/>
              <a:ext cx="2434261" cy="2696483"/>
            </a:xfrm>
            <a:prstGeom prst="rect">
              <a:avLst/>
            </a:prstGeom>
          </p:spPr>
        </p:pic>
      </p:grpSp>
    </p:spTree>
    <p:extLst>
      <p:ext uri="{BB962C8B-B14F-4D97-AF65-F5344CB8AC3E}">
        <p14:creationId xmlns:p14="http://schemas.microsoft.com/office/powerpoint/2010/main" val="2104255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Sound sampling</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13022" y="1577005"/>
            <a:ext cx="7038986" cy="4668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16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Sound sampling</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6558" y="1615105"/>
            <a:ext cx="6891914" cy="4609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9873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5 </a:t>
            </a:r>
          </a:p>
          <a:p>
            <a:endParaRPr lang="en-GB" dirty="0"/>
          </a:p>
        </p:txBody>
      </p:sp>
      <p:sp>
        <p:nvSpPr>
          <p:cNvPr id="3" name="Text Placeholder 2"/>
          <p:cNvSpPr>
            <a:spLocks noGrp="1"/>
          </p:cNvSpPr>
          <p:nvPr>
            <p:ph type="body" sz="quarter" idx="14"/>
          </p:nvPr>
        </p:nvSpPr>
        <p:spPr/>
        <p:txBody>
          <a:bodyPr/>
          <a:lstStyle/>
          <a:p>
            <a:r>
              <a:rPr lang="en-GB"/>
              <a:t>Now do questions 1-3 on the worksheet</a:t>
            </a:r>
          </a:p>
          <a:p>
            <a:endParaRPr lang="en-GB" dirty="0"/>
          </a:p>
        </p:txBody>
      </p:sp>
    </p:spTree>
    <p:extLst>
      <p:ext uri="{BB962C8B-B14F-4D97-AF65-F5344CB8AC3E}">
        <p14:creationId xmlns:p14="http://schemas.microsoft.com/office/powerpoint/2010/main" val="550970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a:t>Digitized sound quality</a:t>
            </a:r>
          </a:p>
          <a:p>
            <a:endParaRPr lang="en-GB" dirty="0"/>
          </a:p>
        </p:txBody>
      </p:sp>
      <p:sp>
        <p:nvSpPr>
          <p:cNvPr id="4" name="Text Placeholder 3"/>
          <p:cNvSpPr>
            <a:spLocks noGrp="1"/>
          </p:cNvSpPr>
          <p:nvPr>
            <p:ph type="body" sz="quarter" idx="14"/>
          </p:nvPr>
        </p:nvSpPr>
        <p:spPr/>
        <p:txBody>
          <a:bodyPr/>
          <a:lstStyle/>
          <a:p>
            <a:r>
              <a:rPr lang="en-GB" dirty="0"/>
              <a:t>Recording quality improves:</a:t>
            </a:r>
          </a:p>
          <a:p>
            <a:pPr lvl="1"/>
            <a:r>
              <a:rPr lang="en-GB" dirty="0"/>
              <a:t>the more frequently we sample the sound</a:t>
            </a:r>
          </a:p>
          <a:p>
            <a:pPr lvl="1"/>
            <a:r>
              <a:rPr lang="en-GB" dirty="0"/>
              <a:t>the more accurately we record the wave height</a:t>
            </a:r>
          </a:p>
          <a:p>
            <a:r>
              <a:rPr lang="en-GB" dirty="0"/>
              <a:t>Increasing sampling rate and resolution means recording more data points</a:t>
            </a:r>
          </a:p>
          <a:p>
            <a:r>
              <a:rPr lang="en-GB" dirty="0"/>
              <a:t>What happens to the size of the sound file?</a:t>
            </a:r>
          </a:p>
          <a:p>
            <a:endParaRPr lang="en-GB" dirty="0"/>
          </a:p>
        </p:txBody>
      </p:sp>
    </p:spTree>
    <p:extLst>
      <p:ext uri="{BB962C8B-B14F-4D97-AF65-F5344CB8AC3E}">
        <p14:creationId xmlns:p14="http://schemas.microsoft.com/office/powerpoint/2010/main" val="432621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5 </a:t>
            </a:r>
          </a:p>
          <a:p>
            <a:endParaRPr lang="en-GB" dirty="0"/>
          </a:p>
        </p:txBody>
      </p:sp>
      <p:sp>
        <p:nvSpPr>
          <p:cNvPr id="3" name="Text Placeholder 2"/>
          <p:cNvSpPr>
            <a:spLocks noGrp="1"/>
          </p:cNvSpPr>
          <p:nvPr>
            <p:ph type="body" sz="quarter" idx="14"/>
          </p:nvPr>
        </p:nvSpPr>
        <p:spPr/>
        <p:txBody>
          <a:bodyPr/>
          <a:lstStyle/>
          <a:p>
            <a:r>
              <a:rPr lang="en-GB" dirty="0"/>
              <a:t>Now do questions 4-10 on the worksheet</a:t>
            </a:r>
          </a:p>
          <a:p>
            <a:endParaRPr lang="en-GB" dirty="0"/>
          </a:p>
        </p:txBody>
      </p:sp>
    </p:spTree>
    <p:extLst>
      <p:ext uri="{BB962C8B-B14F-4D97-AF65-F5344CB8AC3E}">
        <p14:creationId xmlns:p14="http://schemas.microsoft.com/office/powerpoint/2010/main" val="2616456898"/>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Unit 1</Template>
  <TotalTime>176</TotalTime>
  <Words>375</Words>
  <Application>Microsoft Office PowerPoint</Application>
  <PresentationFormat>On-screen Show (4:3)</PresentationFormat>
  <Paragraphs>66</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Museo 500</vt:lpstr>
      <vt:lpstr>Museo 700</vt:lpstr>
      <vt:lpstr>Museo900-Regular</vt:lpstr>
      <vt:lpstr>Museo 100</vt:lpstr>
      <vt:lpstr>Calibri</vt:lpstr>
      <vt:lpstr>Museo 900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Robert Heathcote</cp:lastModifiedBy>
  <cp:revision>20</cp:revision>
  <dcterms:created xsi:type="dcterms:W3CDTF">2015-05-05T11:07:44Z</dcterms:created>
  <dcterms:modified xsi:type="dcterms:W3CDTF">2017-01-20T11:28:15Z</dcterms:modified>
</cp:coreProperties>
</file>