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4135" r:id="rId2"/>
  </p:sldMasterIdLst>
  <p:notesMasterIdLst>
    <p:notesMasterId r:id="rId9"/>
  </p:notesMasterIdLst>
  <p:handoutMasterIdLst>
    <p:handoutMasterId r:id="rId10"/>
  </p:handoutMasterIdLst>
  <p:sldIdLst>
    <p:sldId id="265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F86"/>
    <a:srgbClr val="008B5D"/>
    <a:srgbClr val="364395"/>
    <a:srgbClr val="FBF5EA"/>
    <a:srgbClr val="F8F8F8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67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96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1E3FE-C1B3-40A7-BC60-3F6567C47634}" type="datetimeFigureOut">
              <a:rPr lang="en-GB" smtClean="0"/>
              <a:t>09/08/16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E34A4-59AA-4A91-8E2D-9AF67BF44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17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E438D2-9173-4F27-B8C3-4EFC71EE80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9664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565923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538983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277362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066572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9373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4161878"/>
      </p:ext>
    </p:extLst>
  </p:cSld>
  <p:clrMapOvr>
    <a:masterClrMapping/>
  </p:clrMapOvr>
  <p:transition>
    <p:sndAc>
      <p:stSnd>
        <p:snd r:embed="rId1" name="click.wav"/>
      </p:stSnd>
    </p:sndAc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178259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732440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721891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468161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324259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877337"/>
      </p:ext>
    </p:extLst>
  </p:cSld>
  <p:clrMapOvr>
    <a:masterClrMapping/>
  </p:clrMapOvr>
  <p:transition>
    <p:sndAc>
      <p:stSnd>
        <p:snd r:embed="rId1" name="click.wav"/>
      </p:stSnd>
    </p:sndAc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324610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865099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389274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3830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345034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568F86"/>
                </a:solidFill>
              </a:defRPr>
            </a:lvl1pPr>
            <a:lvl2pPr marL="457200" indent="0">
              <a:buFontTx/>
              <a:buNone/>
              <a:defRPr>
                <a:solidFill>
                  <a:srgbClr val="568F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0658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61950" indent="-361950"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>
                <a:solidFill>
                  <a:srgbClr val="568F86"/>
                </a:solidFill>
              </a:defRPr>
            </a:lvl1pPr>
            <a:lvl2pPr marL="457200" indent="0">
              <a:buFontTx/>
              <a:buNone/>
              <a:defRPr>
                <a:solidFill>
                  <a:srgbClr val="568F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/>
              <a:t>© Pearson Education Ltd 2015. Copying permitted for purchasing institution only.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18922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36327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854095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119300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476548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777513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299890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9548701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14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or banner area</a:t>
            </a:r>
            <a:endParaRPr lang="en-GB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4166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/>
              <a:t>Try to use a maximum of ten words per line. </a:t>
            </a:r>
          </a:p>
          <a:p>
            <a:pPr lvl="0"/>
            <a:r>
              <a:rPr lang="en-GB" altLang="en-US" dirty="0"/>
              <a:t>Set up generic formatting on this master. </a:t>
            </a:r>
          </a:p>
          <a:p>
            <a:pPr lvl="0"/>
            <a:r>
              <a:rPr lang="en-GB" altLang="en-US" dirty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/>
              <a:t>Read the PowerPoint guidelines before creating a slide show.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gray">
          <a:xfrm>
            <a:off x="0" y="6381750"/>
            <a:ext cx="9144000" cy="476250"/>
          </a:xfrm>
          <a:prstGeom prst="rect">
            <a:avLst/>
          </a:prstGeom>
          <a:solidFill>
            <a:srgbClr val="568F86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 </a:t>
            </a:r>
          </a:p>
        </p:txBody>
      </p:sp>
      <p:pic>
        <p:nvPicPr>
          <p:cNvPr id="3" name="Picture 2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763688" y="1080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CB1a</a:t>
            </a:r>
          </a:p>
        </p:txBody>
      </p:sp>
      <p:pic>
        <p:nvPicPr>
          <p:cNvPr id="14" name="Picture 13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763688" y="124404"/>
            <a:ext cx="1008112" cy="378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SB1e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</p:sldLayoutIdLst>
  <p:transition>
    <p:sndAc>
      <p:stSnd>
        <p:snd r:embed="rId14" name="click.wav"/>
      </p:stSnd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68F8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or banner area</a:t>
            </a:r>
            <a:endParaRPr lang="en-GB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6800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/>
              <a:t>Try to use a maximum of ten words per line. </a:t>
            </a:r>
          </a:p>
          <a:p>
            <a:pPr lvl="0"/>
            <a:r>
              <a:rPr lang="en-GB" altLang="en-US" dirty="0"/>
              <a:t>Set up generic formatting on this master. </a:t>
            </a:r>
          </a:p>
          <a:p>
            <a:pPr lvl="0"/>
            <a:r>
              <a:rPr lang="en-GB" altLang="en-US" dirty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/>
              <a:t>Read the PowerPoint guidelines before creating a slide show.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gray">
          <a:xfrm>
            <a:off x="0" y="6381750"/>
            <a:ext cx="9144000" cy="476250"/>
          </a:xfrm>
          <a:prstGeom prst="rect">
            <a:avLst/>
          </a:prstGeom>
          <a:solidFill>
            <a:srgbClr val="568F86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 </a:t>
            </a:r>
          </a:p>
        </p:txBody>
      </p:sp>
      <p:pic>
        <p:nvPicPr>
          <p:cNvPr id="3" name="Picture 2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763688" y="1080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CB1a</a:t>
            </a:r>
          </a:p>
        </p:txBody>
      </p:sp>
      <p:pic>
        <p:nvPicPr>
          <p:cNvPr id="14" name="Picture 13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763688" y="124404"/>
            <a:ext cx="1008112" cy="378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SB1e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2854474" y="172327"/>
            <a:ext cx="5698976" cy="3620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dirty="0"/>
              <a:t>Enzymes and nutrition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44599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  <p:sldLayoutId id="2147484147" r:id="rId12"/>
    <p:sldLayoutId id="2147484148" r:id="rId13"/>
    <p:sldLayoutId id="2147484149" r:id="rId14"/>
  </p:sldLayoutIdLst>
  <p:transition>
    <p:sndAc>
      <p:stSnd>
        <p:snd r:embed="rId16" name="click.wav"/>
      </p:stSnd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68F8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Enzymes and nutrition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</p:spPr>
        <p:txBody>
          <a:bodyPr/>
          <a:lstStyle/>
          <a:p>
            <a:pPr algn="ctr">
              <a:defRPr/>
            </a:pPr>
            <a:r>
              <a:rPr lang="en-GB"/>
              <a:t>© Pearson Education Ltd 2015. Copying permitted for purchasing institution only.</a:t>
            </a:r>
            <a:r>
              <a:rPr lang="en-GB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947230"/>
      </p:ext>
    </p:extLst>
  </p:cSld>
  <p:clrMapOvr>
    <a:masterClrMapping/>
  </p:clrMapOvr>
  <p:transition>
    <p:sndAc>
      <p:stSnd>
        <p:snd r:embed="rId2" name="click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lain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Name two substances that might be found in the 	cytoplasm of an egg cell to provide energy.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	</a:t>
            </a:r>
            <a:r>
              <a:rPr lang="en-GB" dirty="0"/>
              <a:t>carbohydrate or starch, lipid or fat or oil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dirty="0"/>
          </a:p>
          <a:p>
            <a:pPr marL="457200" indent="-457200">
              <a:buAutoNum type="arabicPlain" startAt="2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Egg cells also contain protein. Which cell structure makes proteins?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ribosome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2848550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2400"/>
              </a:spcBef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3	In which system of the body is food broken down?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/>
              <a:t>	digestive system</a:t>
            </a:r>
          </a:p>
          <a:p>
            <a:pPr marL="0" indent="0">
              <a:spcBef>
                <a:spcPts val="2400"/>
              </a:spcBef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4	Why do we need to break food down?</a:t>
            </a:r>
          </a:p>
          <a:p>
            <a:pPr marL="0" indent="0">
              <a:spcBef>
                <a:spcPts val="0"/>
              </a:spcBef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because the molecules in food are too large to cross 	cell membranes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0768029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6994" y="1844824"/>
            <a:ext cx="8207375" cy="4238476"/>
          </a:xfrm>
        </p:spPr>
        <p:txBody>
          <a:bodyPr/>
          <a:lstStyle/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5	In which organ of the body is digested food 	absorbed?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small intestine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b="1" dirty="0">
              <a:solidFill>
                <a:srgbClr val="568F86"/>
              </a:solidFill>
            </a:endParaRP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6	Which group of molecules help to digest food?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enzymes</a:t>
            </a:r>
            <a:endParaRPr lang="en-GB" dirty="0"/>
          </a:p>
          <a:p>
            <a:pPr marL="0" indent="0">
              <a:buNone/>
              <a:tabLst>
                <a:tab pos="539750" algn="l"/>
              </a:tabLst>
            </a:pPr>
            <a:endParaRPr lang="en-GB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818041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7	Give one example of the group of molecules that 	you named in Question 5. 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any suitable example, such as amylase, protease, 	lipase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>
              <a:buAutoNum type="arabicPlain" startAt="8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What does a sperm cell use enzymes for?</a:t>
            </a:r>
          </a:p>
          <a:p>
            <a:pPr marL="0" lvl="1" indent="0">
              <a:buNone/>
              <a:tabLst>
                <a:tab pos="539750" algn="l"/>
              </a:tabLst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	to digest a path through the jelly coat of the egg cell</a:t>
            </a:r>
          </a:p>
          <a:p>
            <a:pPr marL="0" lvl="1" indent="0">
              <a:buNone/>
              <a:tabLst>
                <a:tab pos="539750" algn="l"/>
              </a:tabLst>
            </a:pPr>
            <a:endParaRPr lang="en-GB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  <a:tabLst>
                <a:tab pos="534988" algn="l"/>
              </a:tabLst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6916448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</a:rPr>
              <a:t>9	Do plants contain enzymes?</a:t>
            </a:r>
          </a:p>
          <a:p>
            <a:pPr marL="0" lvl="1" indent="0">
              <a:buNone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</a:rPr>
              <a:t>	</a:t>
            </a:r>
            <a:r>
              <a:rPr lang="en-GB" dirty="0"/>
              <a:t>yes – they control many reactions inside plant cells</a:t>
            </a:r>
            <a:endParaRPr lang="en-GB" b="1" dirty="0">
              <a:solidFill>
                <a:srgbClr val="568F86"/>
              </a:solidFill>
            </a:endParaRPr>
          </a:p>
          <a:p>
            <a:pPr marL="457200" indent="-457200">
              <a:buAutoNum type="arabicPlain" startAt="10"/>
              <a:tabLst>
                <a:tab pos="534988" algn="l"/>
              </a:tabLst>
            </a:pPr>
            <a:endParaRPr lang="en-GB" b="1" dirty="0">
              <a:solidFill>
                <a:srgbClr val="568F86"/>
              </a:solidFill>
            </a:endParaRPr>
          </a:p>
          <a:p>
            <a:pPr marL="457200" indent="-457200">
              <a:buAutoNum type="arabicPlain" startAt="10"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</a:rPr>
              <a:t>Name a part of a plant where you might find enzymes.</a:t>
            </a:r>
          </a:p>
          <a:p>
            <a:pPr marL="0" indent="0">
              <a:buNone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anywhere a reaction takes place, e.g. in chloroplasts 	for photosynthesis, in mitochondria for respiration, 	where starch grains are made</a:t>
            </a:r>
            <a:endParaRPr lang="en-GB" dirty="0"/>
          </a:p>
          <a:p>
            <a:pPr marL="0" lvl="1" indent="0">
              <a:buNone/>
              <a:tabLst>
                <a:tab pos="534988" algn="l"/>
              </a:tabLst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0912978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00B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Biology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568F86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104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Times New Roman</vt:lpstr>
      <vt:lpstr>Verdana</vt:lpstr>
      <vt:lpstr>Wingdings</vt:lpstr>
      <vt:lpstr>2_Default Design</vt:lpstr>
      <vt:lpstr>3_Default Design</vt:lpstr>
      <vt:lpstr>Enzymes and nutrition</vt:lpstr>
      <vt:lpstr>Quick Quiz</vt:lpstr>
      <vt:lpstr>Quick Quiz</vt:lpstr>
      <vt:lpstr>Quick Quiz</vt:lpstr>
      <vt:lpstr>Quick Quiz</vt:lpstr>
      <vt:lpstr>Quick Quiz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Science</dc:title>
  <dc:creator>Pearson Education</dc:creator>
  <cp:lastModifiedBy>Fleur Frederick</cp:lastModifiedBy>
  <cp:revision>159</cp:revision>
  <dcterms:created xsi:type="dcterms:W3CDTF">2010-12-13T13:21:58Z</dcterms:created>
  <dcterms:modified xsi:type="dcterms:W3CDTF">2016-08-09T08:29:51Z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