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48" r:id="rId2"/>
  </p:sldMasterIdLst>
  <p:notesMasterIdLst>
    <p:notesMasterId r:id="rId12"/>
  </p:notesMasterIdLst>
  <p:sldIdLst>
    <p:sldId id="318" r:id="rId3"/>
    <p:sldId id="319" r:id="rId4"/>
    <p:sldId id="311" r:id="rId5"/>
    <p:sldId id="296" r:id="rId6"/>
    <p:sldId id="295" r:id="rId7"/>
    <p:sldId id="310" r:id="rId8"/>
    <p:sldId id="313" r:id="rId9"/>
    <p:sldId id="317" r:id="rId10"/>
    <p:sldId id="316" r:id="rId11"/>
  </p:sldIdLst>
  <p:sldSz cx="12192000" cy="6858000"/>
  <p:notesSz cx="6858000" cy="9144000"/>
  <p:custShowLst>
    <p:custShow name="Custom Show 1" id="0">
      <p:sldLst>
        <p:sld r:id="rId3"/>
        <p:sld r:id="rId4"/>
        <p:sld r:id="rId5"/>
        <p:sld r:id="rId6"/>
        <p:sld r:id="rId7"/>
        <p:sld r:id="rId8"/>
        <p:sld r:id="rId9"/>
      </p:sldLst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ith Gallick" initials="" lastIdx="12" clrIdx="0"/>
  <p:cmAuthor id="1" name="Laurice" initials="LS" lastIdx="4" clrIdx="1"/>
  <p:cmAuthor id="2" name="Laurice Suess" initials="LS" lastIdx="3" clrIdx="2"/>
  <p:cmAuthor id="3" name="Margaret" initials="M" lastIdx="5" clrIdx="3"/>
  <p:cmAuthor id="4" name="Keith Gallick" initials="KG" lastIdx="3" clrIdx="4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7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2A5696"/>
    <a:srgbClr val="A40000"/>
    <a:srgbClr val="0069A5"/>
    <a:srgbClr val="007F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49" autoAdjust="0"/>
    <p:restoredTop sz="94669" autoAdjust="0"/>
  </p:normalViewPr>
  <p:slideViewPr>
    <p:cSldViewPr snapToGrid="0">
      <p:cViewPr varScale="1">
        <p:scale>
          <a:sx n="88" d="100"/>
          <a:sy n="88" d="100"/>
        </p:scale>
        <p:origin x="102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062A6A2-F16B-4CF1-A381-0E564EF760EF}" type="datetimeFigureOut">
              <a:rPr lang="en-GB"/>
              <a:pPr>
                <a:defRPr/>
              </a:pPr>
              <a:t>18/05/2017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938B293-1DA5-47C0-A325-4DE774EE1A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8825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0196FC-0301-4743-9604-757A0990E1C8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458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50616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ECC602E-1405-4CBE-AC28-3E76F0EFC8B0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053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093657-12F5-4E05-8FF3-8008ECA938BA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254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91E3C1-6600-4D44-8F70-179966A3A102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759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699E95-CE78-4FE5-9D93-E60D6BDCBE88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022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5A21BF-262D-4BD1-B132-910AED6CF230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1122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16EDAA-60EF-410F-9C03-90819F75BBAF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312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F47108-82AF-4CB4-AE47-EB620D067C31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221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60334" y="187200"/>
            <a:ext cx="7086600" cy="622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100" b="0" i="0" kern="1200" baseline="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716" y="1598400"/>
            <a:ext cx="7693617" cy="273653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n-GB" sz="2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1"/>
          </p:nvPr>
        </p:nvSpPr>
        <p:spPr>
          <a:xfrm>
            <a:off x="9581168" y="3716908"/>
            <a:ext cx="1150937" cy="4577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/>
          </p:nvPr>
        </p:nvSpPr>
        <p:spPr>
          <a:xfrm>
            <a:off x="1365716" y="4937415"/>
            <a:ext cx="708607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rgbClr val="A400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dditi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36133"/>
            <a:ext cx="10515600" cy="123613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199"/>
            <a:ext cx="10515600" cy="34337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9A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968375"/>
          </a:xfrm>
          <a:prstGeom prst="rect">
            <a:avLst/>
          </a:prstGeom>
          <a:solidFill>
            <a:srgbClr val="0069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609600" y="185738"/>
            <a:ext cx="3843338" cy="620712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sz="3200" dirty="0" smtClean="0">
                <a:solidFill>
                  <a:schemeClr val="bg1"/>
                </a:solidFill>
              </a:rPr>
              <a:t>Exam-style question:</a:t>
            </a:r>
            <a:endParaRPr lang="en-GB" sz="3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65150" y="6478588"/>
            <a:ext cx="8953500" cy="2968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33" dirty="0">
                <a:latin typeface="+mj-lt"/>
                <a:cs typeface="+mn-cs"/>
              </a:rPr>
              <a:t>© Pearson Education Ltd. 2017. Copying permitted for purchasing institution only. This material is not copyright free.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  <p:sldLayoutId id="2147483654" r:id="rId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8.wmf"/><Relationship Id="rId18" Type="http://schemas.openxmlformats.org/officeDocument/2006/relationships/slide" Target="slide9.xml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9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2.wmf"/><Relationship Id="rId12" Type="http://schemas.openxmlformats.org/officeDocument/2006/relationships/slide" Target="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6.wmf"/><Relationship Id="rId18" Type="http://schemas.openxmlformats.org/officeDocument/2006/relationships/oleObject" Target="../embeddings/oleObject28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28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7.bin"/><Relationship Id="rId20" Type="http://schemas.openxmlformats.org/officeDocument/2006/relationships/slide" Target="slide5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5" Type="http://schemas.openxmlformats.org/officeDocument/2006/relationships/image" Target="../media/image27.wmf"/><Relationship Id="rId10" Type="http://schemas.openxmlformats.org/officeDocument/2006/relationships/oleObject" Target="../embeddings/oleObject24.bin"/><Relationship Id="rId19" Type="http://schemas.openxmlformats.org/officeDocument/2006/relationships/image" Target="../media/image29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2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6" Type="http://schemas.openxmlformats.org/officeDocument/2006/relationships/slide" Target="slide4.x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9A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7163" y="995363"/>
            <a:ext cx="9723437" cy="251460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200" err="1" smtClean="0">
                <a:solidFill>
                  <a:schemeClr val="bg1"/>
                </a:solidFill>
                <a:latin typeface="Palatino Linotype"/>
                <a:cs typeface="Palatino Linotype"/>
              </a:rPr>
              <a:t>Edexcel</a:t>
            </a:r>
            <a:r>
              <a:rPr lang="en-US" sz="3200" smtClean="0">
                <a:solidFill>
                  <a:schemeClr val="bg1"/>
                </a:solidFill>
                <a:latin typeface="Palatino Linotype"/>
                <a:cs typeface="Palatino Linotype"/>
              </a:rPr>
              <a:t> AS and A Level Mathematics</a:t>
            </a:r>
          </a:p>
          <a:p>
            <a:pPr fontAlgn="auto">
              <a:spcAft>
                <a:spcPts val="1600"/>
              </a:spcAft>
              <a:buFont typeface="Arial" panose="020B0604020202020204" pitchFamily="34" charset="0"/>
              <a:buNone/>
              <a:defRPr/>
            </a:pPr>
            <a:r>
              <a:rPr lang="en-US" b="1" smtClean="0">
                <a:solidFill>
                  <a:srgbClr val="FFFFFF"/>
                </a:solidFill>
                <a:latin typeface="Palatino Linotype"/>
                <a:cs typeface="Palatino Linotype"/>
              </a:rPr>
              <a:t>Pure Mathematics Year 1/AS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5333" smtClean="0">
                <a:solidFill>
                  <a:srgbClr val="FFFFFF"/>
                </a:solidFill>
                <a:latin typeface="Palatino Linotype"/>
                <a:cs typeface="Palatino Linotype"/>
              </a:rPr>
              <a:t>Index laws</a:t>
            </a:r>
            <a:endParaRPr lang="en-US" sz="5333">
              <a:solidFill>
                <a:srgbClr val="FFFFFF"/>
              </a:solidFill>
              <a:latin typeface="Palatino Linotype"/>
              <a:cs typeface="Palatino Linotype"/>
            </a:endParaRPr>
          </a:p>
        </p:txBody>
      </p:sp>
      <p:pic>
        <p:nvPicPr>
          <p:cNvPr id="7171" name="Picture 6" descr="Sprial geometrical design.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52950" y="3498850"/>
            <a:ext cx="3425825" cy="270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4" name="Title 2"/>
          <p:cNvSpPr>
            <a:spLocks noGrp="1"/>
          </p:cNvSpPr>
          <p:nvPr>
            <p:ph type="ctrTitle"/>
          </p:nvPr>
        </p:nvSpPr>
        <p:spPr bwMode="auto">
          <a:xfrm>
            <a:off x="4360863" y="187325"/>
            <a:ext cx="7086600" cy="6223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sz="3000" smtClean="0">
                <a:latin typeface="Arial" charset="0"/>
              </a:rPr>
              <a:t>Index laws</a:t>
            </a:r>
          </a:p>
        </p:txBody>
      </p:sp>
      <p:grpSp>
        <p:nvGrpSpPr>
          <p:cNvPr id="45075" name="Group 11"/>
          <p:cNvGrpSpPr>
            <a:grpSpLocks/>
          </p:cNvGrpSpPr>
          <p:nvPr/>
        </p:nvGrpSpPr>
        <p:grpSpPr bwMode="auto">
          <a:xfrm>
            <a:off x="1365250" y="1570038"/>
            <a:ext cx="7524750" cy="1968500"/>
            <a:chOff x="1365717" y="1569395"/>
            <a:chExt cx="7524283" cy="1968381"/>
          </a:xfrm>
        </p:grpSpPr>
        <p:sp>
          <p:nvSpPr>
            <p:cNvPr id="45101" name="TextBox 17"/>
            <p:cNvSpPr txBox="1">
              <a:spLocks noChangeArrowheads="1"/>
            </p:cNvSpPr>
            <p:nvPr/>
          </p:nvSpPr>
          <p:spPr bwMode="auto">
            <a:xfrm>
              <a:off x="1365717" y="1598784"/>
              <a:ext cx="7524283" cy="1938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ts val="3600"/>
                </a:lnSpc>
                <a:spcAft>
                  <a:spcPts val="2400"/>
                </a:spcAft>
                <a:tabLst>
                  <a:tab pos="6815138" algn="l"/>
                </a:tabLst>
              </a:pPr>
              <a:r>
                <a:rPr lang="en-GB" sz="2200" b="1">
                  <a:solidFill>
                    <a:srgbClr val="000000"/>
                  </a:solidFill>
                </a:rPr>
                <a:t>a</a:t>
              </a:r>
              <a:r>
                <a:rPr lang="en-GB" sz="2200">
                  <a:solidFill>
                    <a:srgbClr val="000000"/>
                  </a:solidFill>
                </a:rPr>
                <a:t> Find the value of   							</a:t>
              </a:r>
              <a:endParaRPr lang="en-GB" sz="2200" b="1">
                <a:solidFill>
                  <a:srgbClr val="000000"/>
                </a:solidFill>
              </a:endParaRPr>
            </a:p>
          </p:txBody>
        </p:sp>
        <p:graphicFrame>
          <p:nvGraphicFramePr>
            <p:cNvPr id="45072" name="Object 16"/>
            <p:cNvGraphicFramePr>
              <a:graphicFrameLocks noChangeAspect="1"/>
            </p:cNvGraphicFramePr>
            <p:nvPr/>
          </p:nvGraphicFramePr>
          <p:xfrm>
            <a:off x="4088728" y="1569395"/>
            <a:ext cx="600075" cy="428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106" name="Equation" r:id="rId4" imgW="596900" imgH="431800" progId="Equation.DSMT4">
                    <p:embed/>
                  </p:oleObj>
                </mc:Choice>
                <mc:Fallback>
                  <p:oleObj name="Equation" r:id="rId4" imgW="596900" imgH="431800" progId="Equation.DSMT4">
                    <p:embed/>
                    <p:pic>
                      <p:nvPicPr>
                        <p:cNvPr id="0" name="Picture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8728" y="1569395"/>
                          <a:ext cx="600075" cy="4286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383713" y="1768475"/>
            <a:ext cx="1150937" cy="458788"/>
          </a:xfrm>
        </p:spPr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b="1" dirty="0">
                <a:solidFill>
                  <a:prstClr val="black"/>
                </a:solidFill>
              </a:rPr>
              <a:t>(2 marks)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/>
          </a:p>
        </p:txBody>
      </p:sp>
      <p:grpSp>
        <p:nvGrpSpPr>
          <p:cNvPr id="45077" name="Group 10"/>
          <p:cNvGrpSpPr>
            <a:grpSpLocks/>
          </p:cNvGrpSpPr>
          <p:nvPr/>
        </p:nvGrpSpPr>
        <p:grpSpPr bwMode="auto">
          <a:xfrm>
            <a:off x="1365250" y="2144713"/>
            <a:ext cx="7524750" cy="876300"/>
            <a:chOff x="1365717" y="2145205"/>
            <a:chExt cx="7524283" cy="876300"/>
          </a:xfrm>
        </p:grpSpPr>
        <p:sp>
          <p:nvSpPr>
            <p:cNvPr id="45100" name="TextBox 36"/>
            <p:cNvSpPr txBox="1">
              <a:spLocks noChangeArrowheads="1"/>
            </p:cNvSpPr>
            <p:nvPr/>
          </p:nvSpPr>
          <p:spPr bwMode="auto">
            <a:xfrm>
              <a:off x="1365717" y="2339507"/>
              <a:ext cx="7524283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ts val="3600"/>
                </a:lnSpc>
                <a:spcAft>
                  <a:spcPts val="2400"/>
                </a:spcAft>
                <a:tabLst>
                  <a:tab pos="6815138" algn="l"/>
                </a:tabLst>
              </a:pPr>
              <a:r>
                <a:rPr lang="en-GB" sz="2200" b="1">
                  <a:solidFill>
                    <a:srgbClr val="000000"/>
                  </a:solidFill>
                </a:rPr>
                <a:t>b</a:t>
              </a:r>
              <a:r>
                <a:rPr lang="en-GB" sz="2200">
                  <a:solidFill>
                    <a:srgbClr val="000000"/>
                  </a:solidFill>
                </a:rPr>
                <a:t> Prove that	</a:t>
              </a:r>
              <a:endParaRPr lang="en-GB" sz="2200" b="1">
                <a:solidFill>
                  <a:srgbClr val="000000"/>
                </a:solidFill>
              </a:endParaRPr>
            </a:p>
          </p:txBody>
        </p:sp>
        <p:graphicFrame>
          <p:nvGraphicFramePr>
            <p:cNvPr id="45073" name="Object 17"/>
            <p:cNvGraphicFramePr>
              <a:graphicFrameLocks noChangeAspect="1"/>
            </p:cNvGraphicFramePr>
            <p:nvPr/>
          </p:nvGraphicFramePr>
          <p:xfrm>
            <a:off x="3388640" y="2145205"/>
            <a:ext cx="1400175" cy="876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107" name="Equation" r:id="rId6" imgW="1397000" imgH="876300" progId="Equation.DSMT4">
                    <p:embed/>
                  </p:oleObj>
                </mc:Choice>
                <mc:Fallback>
                  <p:oleObj name="Equation" r:id="rId6" imgW="1397000" imgH="876300" progId="Equation.DSMT4">
                    <p:embed/>
                    <p:pic>
                      <p:nvPicPr>
                        <p:cNvPr id="0" name="Picture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8640" y="2145205"/>
                          <a:ext cx="1400175" cy="876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" name="Text Placeholder 6"/>
          <p:cNvSpPr txBox="1">
            <a:spLocks/>
          </p:cNvSpPr>
          <p:nvPr/>
        </p:nvSpPr>
        <p:spPr>
          <a:xfrm>
            <a:off x="9383713" y="2495550"/>
            <a:ext cx="1150937" cy="45720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prstClr val="black"/>
                </a:solidFill>
              </a:rPr>
              <a:t>(3 marks)</a:t>
            </a:r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365250" y="4938713"/>
            <a:ext cx="756809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 dirty="0">
                <a:solidFill>
                  <a:srgbClr val="A40000"/>
                </a:solidFill>
                <a:latin typeface="Segoe Print" pitchFamily="2" charset="0"/>
              </a:rPr>
              <a:t>What do you need to do to answer </a:t>
            </a:r>
            <a:r>
              <a:rPr lang="en-GB" sz="2200" dirty="0" smtClean="0">
                <a:solidFill>
                  <a:srgbClr val="A40000"/>
                </a:solidFill>
                <a:latin typeface="Segoe Print" pitchFamily="2" charset="0"/>
              </a:rPr>
              <a:t>these questions?</a:t>
            </a:r>
            <a:endParaRPr lang="en-GB" sz="2200" dirty="0">
              <a:solidFill>
                <a:srgbClr val="A40000"/>
              </a:solidFill>
              <a:latin typeface="Segoe Print" pitchFamily="2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365250" y="5661025"/>
            <a:ext cx="53228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>
                <a:solidFill>
                  <a:srgbClr val="A40000"/>
                </a:solidFill>
                <a:latin typeface="Segoe Print" pitchFamily="2" charset="0"/>
              </a:rPr>
              <a:t>You have one minute to collaborate.</a:t>
            </a:r>
          </a:p>
        </p:txBody>
      </p:sp>
      <p:sp>
        <p:nvSpPr>
          <p:cNvPr id="27" name="Oval 26"/>
          <p:cNvSpPr/>
          <p:nvPr/>
        </p:nvSpPr>
        <p:spPr>
          <a:xfrm>
            <a:off x="10415588" y="5232400"/>
            <a:ext cx="1152525" cy="1152525"/>
          </a:xfrm>
          <a:prstGeom prst="ellipse">
            <a:avLst/>
          </a:prstGeom>
          <a:solidFill>
            <a:srgbClr val="0069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10415588" y="5232400"/>
            <a:ext cx="1152525" cy="1152525"/>
          </a:xfrm>
          <a:prstGeom prst="ellipse">
            <a:avLst/>
          </a:prstGeom>
          <a:solidFill>
            <a:srgbClr val="88BBD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10415588" y="5232400"/>
            <a:ext cx="1152525" cy="1152525"/>
          </a:xfrm>
          <a:prstGeom prst="ellipse">
            <a:avLst/>
          </a:prstGeom>
          <a:solidFill>
            <a:srgbClr val="0069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10672763" y="5489575"/>
            <a:ext cx="638175" cy="63817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2EA9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772775" y="5640388"/>
            <a:ext cx="438150" cy="3381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772775" y="5640388"/>
            <a:ext cx="438150" cy="3381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772775" y="5643563"/>
            <a:ext cx="438150" cy="3397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0771188" y="5640388"/>
            <a:ext cx="438150" cy="3381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769600" y="5640388"/>
            <a:ext cx="438150" cy="3381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772775" y="5645150"/>
            <a:ext cx="438150" cy="3381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25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766425" y="5649913"/>
            <a:ext cx="438150" cy="3381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771188" y="5635625"/>
            <a:ext cx="438150" cy="3381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0775950" y="5651500"/>
            <a:ext cx="438150" cy="3381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0772775" y="5621338"/>
            <a:ext cx="438150" cy="3381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768013" y="5630863"/>
            <a:ext cx="438150" cy="3381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0775950" y="5651500"/>
            <a:ext cx="438150" cy="3381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55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0771188" y="5640388"/>
            <a:ext cx="438150" cy="3381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60</a:t>
            </a:r>
          </a:p>
        </p:txBody>
      </p:sp>
      <p:sp>
        <p:nvSpPr>
          <p:cNvPr id="45098" name="Rectangle 29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>
              <a:solidFill>
                <a:srgbClr val="000000"/>
              </a:solidFill>
              <a:latin typeface="Segoe Print" pitchFamily="2" charset="0"/>
            </a:endParaRPr>
          </a:p>
        </p:txBody>
      </p:sp>
      <p:sp>
        <p:nvSpPr>
          <p:cNvPr id="45099" name="Rectangle 30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>
              <a:solidFill>
                <a:srgbClr val="000000"/>
              </a:solidFill>
              <a:latin typeface="Segoe Print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1" presetClass="entr" presetSubtype="1" repeatCount="1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5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5" presetClass="emph" presetSubtype="0" repeatCount="indefinite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 animBg="1"/>
      <p:bldP spid="29" grpId="0" animBg="1"/>
      <p:bldP spid="31" grpId="0" animBg="1"/>
      <p:bldP spid="32" grpId="0" animBg="1"/>
      <p:bldP spid="33" grpId="0" animBg="1"/>
      <p:bldP spid="36" grpId="0" animBg="1"/>
      <p:bldP spid="38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4389438" y="187325"/>
            <a:ext cx="7212012" cy="620713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sz="3100" dirty="0" smtClean="0">
                <a:solidFill>
                  <a:schemeClr val="bg1"/>
                </a:solidFill>
              </a:rPr>
              <a:t>Index laws</a:t>
            </a:r>
            <a:endParaRPr lang="en-GB" sz="3100" dirty="0">
              <a:solidFill>
                <a:schemeClr val="bg1"/>
              </a:solidFill>
            </a:endParaRPr>
          </a:p>
        </p:txBody>
      </p:sp>
      <p:sp>
        <p:nvSpPr>
          <p:cNvPr id="57346" name="TextBox 14"/>
          <p:cNvSpPr txBox="1">
            <a:spLocks noChangeArrowheads="1"/>
          </p:cNvSpPr>
          <p:nvPr/>
        </p:nvSpPr>
        <p:spPr bwMode="auto">
          <a:xfrm>
            <a:off x="2606675" y="1620838"/>
            <a:ext cx="7380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 smtClean="0"/>
              <a:t>To answer questions of this type I need to:</a:t>
            </a:r>
            <a:endParaRPr lang="en-GB" sz="2400" dirty="0"/>
          </a:p>
        </p:txBody>
      </p:sp>
      <p:sp>
        <p:nvSpPr>
          <p:cNvPr id="57347" name="TextBox 34"/>
          <p:cNvSpPr txBox="1">
            <a:spLocks noChangeArrowheads="1"/>
          </p:cNvSpPr>
          <p:nvPr/>
        </p:nvSpPr>
        <p:spPr bwMode="auto">
          <a:xfrm>
            <a:off x="2606675" y="2627313"/>
            <a:ext cx="4810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200" b="1"/>
              <a:t>1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308350" y="2627313"/>
            <a:ext cx="77739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200" dirty="0">
                <a:solidFill>
                  <a:srgbClr val="A40000"/>
                </a:solidFill>
                <a:latin typeface="Segoe Print" pitchFamily="2" charset="0"/>
              </a:rPr>
              <a:t>u</a:t>
            </a:r>
            <a:r>
              <a:rPr lang="en-GB" sz="2200" dirty="0" smtClean="0">
                <a:solidFill>
                  <a:srgbClr val="A40000"/>
                </a:solidFill>
                <a:latin typeface="Segoe Print" pitchFamily="2" charset="0"/>
              </a:rPr>
              <a:t>se </a:t>
            </a:r>
            <a:r>
              <a:rPr lang="en-GB" sz="2200" dirty="0">
                <a:solidFill>
                  <a:srgbClr val="A40000"/>
                </a:solidFill>
                <a:latin typeface="Segoe Print" pitchFamily="2" charset="0"/>
              </a:rPr>
              <a:t>the laws of </a:t>
            </a:r>
            <a:r>
              <a:rPr lang="en-GB" sz="2200" dirty="0" smtClean="0">
                <a:solidFill>
                  <a:srgbClr val="A40000"/>
                </a:solidFill>
                <a:latin typeface="Segoe Print" pitchFamily="2" charset="0"/>
              </a:rPr>
              <a:t>indices</a:t>
            </a:r>
            <a:endParaRPr lang="en-GB" sz="2200" dirty="0">
              <a:solidFill>
                <a:srgbClr val="A40000"/>
              </a:solidFill>
              <a:latin typeface="Segoe Print" pitchFamily="2" charset="0"/>
            </a:endParaRPr>
          </a:p>
        </p:txBody>
      </p:sp>
      <p:sp>
        <p:nvSpPr>
          <p:cNvPr id="57349" name="TextBox 38"/>
          <p:cNvSpPr txBox="1">
            <a:spLocks noChangeArrowheads="1"/>
          </p:cNvSpPr>
          <p:nvPr/>
        </p:nvSpPr>
        <p:spPr bwMode="auto">
          <a:xfrm>
            <a:off x="2606675" y="3441700"/>
            <a:ext cx="48101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200" b="1"/>
              <a:t>2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265488" y="3460750"/>
            <a:ext cx="56848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200" dirty="0" smtClean="0">
                <a:solidFill>
                  <a:srgbClr val="A40000"/>
                </a:solidFill>
                <a:latin typeface="Segoe Print" pitchFamily="2" charset="0"/>
              </a:rPr>
              <a:t>simplify </a:t>
            </a:r>
            <a:endParaRPr lang="en-GB" sz="2200" dirty="0">
              <a:solidFill>
                <a:srgbClr val="A40000"/>
              </a:solidFill>
              <a:latin typeface="Segoe Print" pitchFamily="2" charset="0"/>
            </a:endParaRPr>
          </a:p>
        </p:txBody>
      </p:sp>
      <p:sp>
        <p:nvSpPr>
          <p:cNvPr id="57351" name="TextBox 37"/>
          <p:cNvSpPr txBox="1">
            <a:spLocks noChangeArrowheads="1"/>
          </p:cNvSpPr>
          <p:nvPr/>
        </p:nvSpPr>
        <p:spPr bwMode="auto">
          <a:xfrm>
            <a:off x="2606675" y="4189413"/>
            <a:ext cx="481013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200" b="1"/>
              <a:t>3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308350" y="4187825"/>
            <a:ext cx="62214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200" dirty="0">
                <a:solidFill>
                  <a:srgbClr val="A40000"/>
                </a:solidFill>
                <a:latin typeface="Segoe Print" pitchFamily="2" charset="0"/>
              </a:rPr>
              <a:t>s</a:t>
            </a:r>
            <a:r>
              <a:rPr lang="en-GB" sz="2200" dirty="0" smtClean="0">
                <a:solidFill>
                  <a:srgbClr val="A40000"/>
                </a:solidFill>
                <a:latin typeface="Segoe Print" pitchFamily="2" charset="0"/>
              </a:rPr>
              <a:t>how </a:t>
            </a:r>
            <a:r>
              <a:rPr lang="en-GB" sz="2200" dirty="0">
                <a:solidFill>
                  <a:srgbClr val="A40000"/>
                </a:solidFill>
                <a:latin typeface="Segoe Print" pitchFamily="2" charset="0"/>
              </a:rPr>
              <a:t>that the LHS is equal to the RHS.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8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389438" y="187325"/>
            <a:ext cx="7212012" cy="620713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sz="3100" dirty="0" smtClean="0">
                <a:solidFill>
                  <a:schemeClr val="bg1"/>
                </a:solidFill>
              </a:rPr>
              <a:t>Index laws</a:t>
            </a:r>
            <a:endParaRPr lang="en-GB" sz="3100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7700" y="1362075"/>
            <a:ext cx="341313" cy="4302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b="1" dirty="0">
                <a:latin typeface="+mj-lt"/>
                <a:cs typeface="+mn-cs"/>
              </a:rPr>
              <a:t>a</a:t>
            </a:r>
          </a:p>
        </p:txBody>
      </p:sp>
      <p:graphicFrame>
        <p:nvGraphicFramePr>
          <p:cNvPr id="46208" name="Object 128"/>
          <p:cNvGraphicFramePr>
            <a:graphicFrameLocks noChangeAspect="1"/>
          </p:cNvGraphicFramePr>
          <p:nvPr/>
        </p:nvGraphicFramePr>
        <p:xfrm>
          <a:off x="1593850" y="1289050"/>
          <a:ext cx="596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20" name="Equation" r:id="rId4" imgW="596880" imgH="431640" progId="Equation.DSMT4">
                  <p:embed/>
                </p:oleObj>
              </mc:Choice>
              <mc:Fallback>
                <p:oleObj name="Equation" r:id="rId4" imgW="596880" imgH="431640" progId="Equation.DSMT4">
                  <p:embed/>
                  <p:pic>
                    <p:nvPicPr>
                      <p:cNvPr id="0" name="Picture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850" y="1289050"/>
                        <a:ext cx="5969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29"/>
          <p:cNvGraphicFramePr>
            <a:graphicFrameLocks noChangeAspect="1"/>
          </p:cNvGraphicFramePr>
          <p:nvPr/>
        </p:nvGraphicFramePr>
        <p:xfrm>
          <a:off x="1773238" y="2030413"/>
          <a:ext cx="15621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21" name="Equation" r:id="rId6" imgW="1562040" imgH="774360" progId="Equation.DSMT4">
                  <p:embed/>
                </p:oleObj>
              </mc:Choice>
              <mc:Fallback>
                <p:oleObj name="Equation" r:id="rId6" imgW="1562040" imgH="774360" progId="Equation.DSMT4">
                  <p:embed/>
                  <p:pic>
                    <p:nvPicPr>
                      <p:cNvPr id="0" name="Picture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3238" y="2030413"/>
                        <a:ext cx="15621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5237163" y="2039938"/>
            <a:ext cx="3382962" cy="723900"/>
            <a:chOff x="5236932" y="2039600"/>
            <a:chExt cx="3383416" cy="723900"/>
          </a:xfrm>
        </p:grpSpPr>
        <p:sp>
          <p:nvSpPr>
            <p:cNvPr id="46224" name="TextBox 9"/>
            <p:cNvSpPr txBox="1">
              <a:spLocks noChangeArrowheads="1"/>
            </p:cNvSpPr>
            <p:nvPr/>
          </p:nvSpPr>
          <p:spPr bwMode="auto">
            <a:xfrm>
              <a:off x="5236932" y="2191873"/>
              <a:ext cx="2119491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200">
                  <a:solidFill>
                    <a:srgbClr val="A40000"/>
                  </a:solidFill>
                  <a:latin typeface="Segoe Print" pitchFamily="2" charset="0"/>
                </a:rPr>
                <a:t>Use the rule  </a:t>
              </a:r>
            </a:p>
          </p:txBody>
        </p:sp>
        <p:graphicFrame>
          <p:nvGraphicFramePr>
            <p:cNvPr id="46210" name="Object 130"/>
            <p:cNvGraphicFramePr>
              <a:graphicFrameLocks noChangeAspect="1"/>
            </p:cNvGraphicFramePr>
            <p:nvPr/>
          </p:nvGraphicFramePr>
          <p:xfrm>
            <a:off x="7134448" y="2039600"/>
            <a:ext cx="1485900" cy="723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22" name="Equation" r:id="rId8" imgW="1485720" imgH="723600" progId="Equation.DSMT4">
                    <p:embed/>
                  </p:oleObj>
                </mc:Choice>
                <mc:Fallback>
                  <p:oleObj name="Equation" r:id="rId8" imgW="1485720" imgH="723600" progId="Equation.DSMT4">
                    <p:embed/>
                    <p:pic>
                      <p:nvPicPr>
                        <p:cNvPr id="0" name="Picture 1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34448" y="2039600"/>
                          <a:ext cx="1485900" cy="723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0" name="Object 131"/>
          <p:cNvGraphicFramePr>
            <a:graphicFrameLocks noChangeAspect="1"/>
          </p:cNvGraphicFramePr>
          <p:nvPr/>
        </p:nvGraphicFramePr>
        <p:xfrm>
          <a:off x="2471738" y="3189288"/>
          <a:ext cx="12192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23" name="Equation" r:id="rId10" imgW="1218960" imgH="850680" progId="Equation.DSMT4">
                  <p:embed/>
                </p:oleObj>
              </mc:Choice>
              <mc:Fallback>
                <p:oleObj name="Equation" r:id="rId10" imgW="1218960" imgH="850680" progId="Equation.DSMT4">
                  <p:embed/>
                  <p:pic>
                    <p:nvPicPr>
                      <p:cNvPr id="0" name="Picture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1738" y="3189288"/>
                        <a:ext cx="121920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5246688" y="3111500"/>
            <a:ext cx="3870325" cy="706438"/>
            <a:chOff x="5246680" y="3110772"/>
            <a:chExt cx="3869549" cy="706682"/>
          </a:xfrm>
        </p:grpSpPr>
        <p:sp>
          <p:nvSpPr>
            <p:cNvPr id="46223" name="TextBox 15"/>
            <p:cNvSpPr txBox="1">
              <a:spLocks noChangeArrowheads="1"/>
            </p:cNvSpPr>
            <p:nvPr/>
          </p:nvSpPr>
          <p:spPr bwMode="auto">
            <a:xfrm>
              <a:off x="5246680" y="3386567"/>
              <a:ext cx="3869549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2200">
                  <a:solidFill>
                    <a:srgbClr val="A40000"/>
                  </a:solidFill>
                  <a:latin typeface="Segoe Print" pitchFamily="2" charset="0"/>
                </a:rPr>
                <a:t>Use the rule  </a:t>
              </a:r>
            </a:p>
          </p:txBody>
        </p:sp>
        <p:graphicFrame>
          <p:nvGraphicFramePr>
            <p:cNvPr id="46212" name="Object 132"/>
            <p:cNvGraphicFramePr>
              <a:graphicFrameLocks noChangeAspect="1"/>
            </p:cNvGraphicFramePr>
            <p:nvPr/>
          </p:nvGraphicFramePr>
          <p:xfrm>
            <a:off x="7134448" y="3110772"/>
            <a:ext cx="1739900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24" name="Equation" r:id="rId12" imgW="1739880" imgH="634680" progId="Equation.DSMT4">
                    <p:embed/>
                  </p:oleObj>
                </mc:Choice>
                <mc:Fallback>
                  <p:oleObj name="Equation" r:id="rId12" imgW="1739880" imgH="634680" progId="Equation.DSMT4">
                    <p:embed/>
                    <p:pic>
                      <p:nvPicPr>
                        <p:cNvPr id="0" name="Picture 1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34448" y="3110772"/>
                          <a:ext cx="1739900" cy="635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1" name="Object 133"/>
          <p:cNvGraphicFramePr>
            <a:graphicFrameLocks noChangeAspect="1"/>
          </p:cNvGraphicFramePr>
          <p:nvPr/>
        </p:nvGraphicFramePr>
        <p:xfrm>
          <a:off x="2471738" y="4406900"/>
          <a:ext cx="1282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25" name="Equation" r:id="rId14" imgW="1282680" imgH="736560" progId="Equation.DSMT4">
                  <p:embed/>
                </p:oleObj>
              </mc:Choice>
              <mc:Fallback>
                <p:oleObj name="Equation" r:id="rId14" imgW="1282680" imgH="736560" progId="Equation.DSMT4">
                  <p:embed/>
                  <p:pic>
                    <p:nvPicPr>
                      <p:cNvPr id="0" name="Picture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1738" y="4406900"/>
                        <a:ext cx="12827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5237163" y="4352925"/>
            <a:ext cx="3290887" cy="638175"/>
            <a:chOff x="5236932" y="4352512"/>
            <a:chExt cx="3290722" cy="637870"/>
          </a:xfrm>
        </p:grpSpPr>
        <p:sp>
          <p:nvSpPr>
            <p:cNvPr id="46222" name="TextBox 16"/>
            <p:cNvSpPr txBox="1">
              <a:spLocks noChangeArrowheads="1"/>
            </p:cNvSpPr>
            <p:nvPr/>
          </p:nvSpPr>
          <p:spPr bwMode="auto">
            <a:xfrm>
              <a:off x="5236932" y="4559495"/>
              <a:ext cx="2119491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200">
                  <a:solidFill>
                    <a:srgbClr val="A40000"/>
                  </a:solidFill>
                  <a:latin typeface="Segoe Print" pitchFamily="2" charset="0"/>
                </a:rPr>
                <a:t>Use the rule  </a:t>
              </a:r>
            </a:p>
          </p:txBody>
        </p:sp>
        <p:graphicFrame>
          <p:nvGraphicFramePr>
            <p:cNvPr id="46214" name="Object 134"/>
            <p:cNvGraphicFramePr>
              <a:graphicFrameLocks noChangeAspect="1"/>
            </p:cNvGraphicFramePr>
            <p:nvPr/>
          </p:nvGraphicFramePr>
          <p:xfrm>
            <a:off x="7181454" y="4352512"/>
            <a:ext cx="1346200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26" name="Equation" r:id="rId16" imgW="1346040" imgH="545760" progId="Equation.DSMT4">
                    <p:embed/>
                  </p:oleObj>
                </mc:Choice>
                <mc:Fallback>
                  <p:oleObj name="Equation" r:id="rId16" imgW="1346040" imgH="545760" progId="Equation.DSMT4">
                    <p:embed/>
                    <p:pic>
                      <p:nvPicPr>
                        <p:cNvPr id="0" name="Picture 1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81454" y="4352512"/>
                          <a:ext cx="1346200" cy="546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593850" y="5610225"/>
            <a:ext cx="77739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200" dirty="0"/>
              <a:t>This can be simplified further.</a:t>
            </a:r>
          </a:p>
        </p:txBody>
      </p:sp>
      <p:sp>
        <p:nvSpPr>
          <p:cNvPr id="18" name="Rounded Rectangle 17">
            <a:hlinkClick r:id="rId18" action="ppaction://hlinksldjump"/>
          </p:cNvPr>
          <p:cNvSpPr/>
          <p:nvPr/>
        </p:nvSpPr>
        <p:spPr>
          <a:xfrm>
            <a:off x="9621838" y="5738813"/>
            <a:ext cx="2359025" cy="604837"/>
          </a:xfrm>
          <a:prstGeom prst="roundRect">
            <a:avLst>
              <a:gd name="adj" fmla="val 50000"/>
            </a:avLst>
          </a:prstGeom>
          <a:solidFill>
            <a:srgbClr val="0069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Laws of indices</a:t>
            </a:r>
          </a:p>
        </p:txBody>
      </p:sp>
      <p:sp>
        <p:nvSpPr>
          <p:cNvPr id="22" name="Text Placeholder 6"/>
          <p:cNvSpPr txBox="1">
            <a:spLocks/>
          </p:cNvSpPr>
          <p:nvPr/>
        </p:nvSpPr>
        <p:spPr>
          <a:xfrm>
            <a:off x="10225881" y="4560007"/>
            <a:ext cx="1150937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prstClr val="black"/>
                </a:solidFill>
              </a:rPr>
              <a:t>(1)</a:t>
            </a:r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389438" y="187325"/>
            <a:ext cx="7212012" cy="620713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sz="3100" dirty="0" smtClean="0">
                <a:solidFill>
                  <a:schemeClr val="bg1"/>
                </a:solidFill>
              </a:rPr>
              <a:t>Index laws</a:t>
            </a:r>
            <a:endParaRPr lang="en-GB" sz="3100" dirty="0">
              <a:solidFill>
                <a:schemeClr val="bg1"/>
              </a:solidFill>
            </a:endParaRPr>
          </a:p>
        </p:txBody>
      </p:sp>
      <p:graphicFrame>
        <p:nvGraphicFramePr>
          <p:cNvPr id="47145" name="Object 41"/>
          <p:cNvGraphicFramePr>
            <a:graphicFrameLocks noChangeAspect="1"/>
          </p:cNvGraphicFramePr>
          <p:nvPr/>
        </p:nvGraphicFramePr>
        <p:xfrm>
          <a:off x="1792288" y="1265238"/>
          <a:ext cx="990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9" name="Equation" r:id="rId4" imgW="990360" imgH="736560" progId="Equation.DSMT4">
                  <p:embed/>
                </p:oleObj>
              </mc:Choice>
              <mc:Fallback>
                <p:oleObj name="Equation" r:id="rId4" imgW="990360" imgH="736560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2288" y="1265238"/>
                        <a:ext cx="9906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42"/>
          <p:cNvGraphicFramePr>
            <a:graphicFrameLocks noChangeAspect="1"/>
          </p:cNvGraphicFramePr>
          <p:nvPr/>
        </p:nvGraphicFramePr>
        <p:xfrm>
          <a:off x="1792288" y="2514600"/>
          <a:ext cx="17653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10" name="Equation" r:id="rId6" imgW="1765080" imgH="736560" progId="Equation.DSMT4">
                  <p:embed/>
                </p:oleObj>
              </mc:Choice>
              <mc:Fallback>
                <p:oleObj name="Equation" r:id="rId6" imgW="1765080" imgH="736560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2288" y="2514600"/>
                        <a:ext cx="17653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189538" y="2744788"/>
            <a:ext cx="38623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200">
                <a:solidFill>
                  <a:srgbClr val="A40000"/>
                </a:solidFill>
                <a:latin typeface="Segoe Print" pitchFamily="2" charset="0"/>
              </a:rPr>
              <a:t>The cube root of 27 is 3.</a:t>
            </a:r>
          </a:p>
        </p:txBody>
      </p:sp>
      <p:graphicFrame>
        <p:nvGraphicFramePr>
          <p:cNvPr id="3" name="Object 43"/>
          <p:cNvGraphicFramePr>
            <a:graphicFrameLocks noChangeAspect="1"/>
          </p:cNvGraphicFramePr>
          <p:nvPr/>
        </p:nvGraphicFramePr>
        <p:xfrm>
          <a:off x="2782888" y="3476625"/>
          <a:ext cx="7747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11" name="Equation" r:id="rId8" imgW="774360" imgH="647640" progId="Equation.DSMT4">
                  <p:embed/>
                </p:oleObj>
              </mc:Choice>
              <mc:Fallback>
                <p:oleObj name="Equation" r:id="rId8" imgW="774360" imgH="647640" progId="Equation.DSMT4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2888" y="3476625"/>
                        <a:ext cx="7747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720850" y="4487863"/>
            <a:ext cx="7772400" cy="660400"/>
            <a:chOff x="1263217" y="4599307"/>
            <a:chExt cx="7772780" cy="660400"/>
          </a:xfrm>
        </p:grpSpPr>
        <p:sp>
          <p:nvSpPr>
            <p:cNvPr id="47153" name="TextBox 8"/>
            <p:cNvSpPr txBox="1">
              <a:spLocks noChangeArrowheads="1"/>
            </p:cNvSpPr>
            <p:nvPr/>
          </p:nvSpPr>
          <p:spPr bwMode="auto">
            <a:xfrm>
              <a:off x="1263217" y="4714064"/>
              <a:ext cx="777278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2200"/>
                <a:t>So the value of          </a:t>
              </a:r>
              <a:endParaRPr lang="en-GB" sz="2200">
                <a:solidFill>
                  <a:srgbClr val="800000"/>
                </a:solidFill>
                <a:latin typeface="Segoe Print" pitchFamily="2" charset="0"/>
              </a:endParaRPr>
            </a:p>
          </p:txBody>
        </p:sp>
        <p:graphicFrame>
          <p:nvGraphicFramePr>
            <p:cNvPr id="47148" name="Object 44"/>
            <p:cNvGraphicFramePr>
              <a:graphicFrameLocks noChangeAspect="1"/>
            </p:cNvGraphicFramePr>
            <p:nvPr/>
          </p:nvGraphicFramePr>
          <p:xfrm>
            <a:off x="3310362" y="4599307"/>
            <a:ext cx="1422400" cy="660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212" name="Equation" r:id="rId10" imgW="1422360" imgH="660240" progId="Equation.DSMT4">
                    <p:embed/>
                  </p:oleObj>
                </mc:Choice>
                <mc:Fallback>
                  <p:oleObj name="Equation" r:id="rId10" imgW="1422360" imgH="660240" progId="Equation.DSMT4">
                    <p:embed/>
                    <p:pic>
                      <p:nvPicPr>
                        <p:cNvPr id="0" name="Picture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0362" y="4599307"/>
                          <a:ext cx="1422400" cy="660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" name="Rounded Rectangle 16">
            <a:hlinkClick r:id="rId12" action="ppaction://hlinksldjump"/>
          </p:cNvPr>
          <p:cNvSpPr/>
          <p:nvPr/>
        </p:nvSpPr>
        <p:spPr>
          <a:xfrm>
            <a:off x="9496425" y="5443538"/>
            <a:ext cx="2357438" cy="604837"/>
          </a:xfrm>
          <a:prstGeom prst="roundRect">
            <a:avLst>
              <a:gd name="adj" fmla="val 50000"/>
            </a:avLst>
          </a:prstGeom>
          <a:solidFill>
            <a:srgbClr val="0069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Practice questions</a:t>
            </a:r>
          </a:p>
        </p:txBody>
      </p:sp>
      <p:sp>
        <p:nvSpPr>
          <p:cNvPr id="11" name="Text Placeholder 6"/>
          <p:cNvSpPr txBox="1">
            <a:spLocks/>
          </p:cNvSpPr>
          <p:nvPr/>
        </p:nvSpPr>
        <p:spPr>
          <a:xfrm>
            <a:off x="10264193" y="4621537"/>
            <a:ext cx="1150937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prstClr val="black"/>
                </a:solidFill>
              </a:rPr>
              <a:t>(1)</a:t>
            </a:r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 txBox="1">
            <a:spLocks/>
          </p:cNvSpPr>
          <p:nvPr/>
        </p:nvSpPr>
        <p:spPr>
          <a:xfrm>
            <a:off x="4389438" y="187325"/>
            <a:ext cx="7212012" cy="620713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sz="3100" dirty="0" smtClean="0">
                <a:solidFill>
                  <a:schemeClr val="bg1"/>
                </a:solidFill>
              </a:rPr>
              <a:t>Index laws</a:t>
            </a:r>
            <a:endParaRPr lang="en-GB" sz="31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2300" y="1460500"/>
            <a:ext cx="357188" cy="4302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b="1" dirty="0">
                <a:latin typeface="+mj-lt"/>
                <a:cs typeface="+mn-cs"/>
              </a:rPr>
              <a:t>b</a:t>
            </a:r>
          </a:p>
        </p:txBody>
      </p:sp>
      <p:graphicFrame>
        <p:nvGraphicFramePr>
          <p:cNvPr id="48178" name="Object 50"/>
          <p:cNvGraphicFramePr>
            <a:graphicFrameLocks noChangeAspect="1"/>
          </p:cNvGraphicFramePr>
          <p:nvPr/>
        </p:nvGraphicFramePr>
        <p:xfrm>
          <a:off x="1484313" y="1316038"/>
          <a:ext cx="13970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2" name="Equation" r:id="rId4" imgW="1396800" imgH="876240" progId="Equation.DSMT4">
                  <p:embed/>
                </p:oleObj>
              </mc:Choice>
              <mc:Fallback>
                <p:oleObj name="Equation" r:id="rId4" imgW="1396800" imgH="87624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4313" y="1316038"/>
                        <a:ext cx="139700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466850" y="2400300"/>
            <a:ext cx="7772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200"/>
              <a:t>Start with the left-hand side (LHS).</a:t>
            </a:r>
          </a:p>
        </p:txBody>
      </p:sp>
      <p:graphicFrame>
        <p:nvGraphicFramePr>
          <p:cNvPr id="4" name="Object 51"/>
          <p:cNvGraphicFramePr>
            <a:graphicFrameLocks noChangeAspect="1"/>
          </p:cNvGraphicFramePr>
          <p:nvPr/>
        </p:nvGraphicFramePr>
        <p:xfrm>
          <a:off x="1735138" y="2989263"/>
          <a:ext cx="25654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3" name="Equation" r:id="rId6" imgW="2565360" imgH="876240" progId="Equation.DSMT4">
                  <p:embed/>
                </p:oleObj>
              </mc:Choice>
              <mc:Fallback>
                <p:oleObj name="Equation" r:id="rId6" imgW="2565360" imgH="87624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5138" y="2989263"/>
                        <a:ext cx="256540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5741988" y="3076575"/>
            <a:ext cx="3695700" cy="463550"/>
            <a:chOff x="5741837" y="3077308"/>
            <a:chExt cx="3695202" cy="463552"/>
          </a:xfrm>
        </p:grpSpPr>
        <p:sp>
          <p:nvSpPr>
            <p:cNvPr id="48188" name="TextBox 34"/>
            <p:cNvSpPr txBox="1">
              <a:spLocks noChangeArrowheads="1"/>
            </p:cNvSpPr>
            <p:nvPr/>
          </p:nvSpPr>
          <p:spPr bwMode="auto">
            <a:xfrm>
              <a:off x="5741837" y="3109973"/>
              <a:ext cx="2007281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200">
                  <a:solidFill>
                    <a:srgbClr val="A40000"/>
                  </a:solidFill>
                  <a:latin typeface="Segoe Print" pitchFamily="2" charset="0"/>
                </a:rPr>
                <a:t>Use the rule </a:t>
              </a:r>
            </a:p>
          </p:txBody>
        </p:sp>
        <p:graphicFrame>
          <p:nvGraphicFramePr>
            <p:cNvPr id="48180" name="Object 52"/>
            <p:cNvGraphicFramePr>
              <a:graphicFrameLocks noChangeAspect="1"/>
            </p:cNvGraphicFramePr>
            <p:nvPr/>
          </p:nvGraphicFramePr>
          <p:xfrm>
            <a:off x="7636814" y="3077308"/>
            <a:ext cx="1800225" cy="422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244" name="Equation" r:id="rId8" imgW="1803240" imgH="419040" progId="Equation.DSMT4">
                    <p:embed/>
                  </p:oleObj>
                </mc:Choice>
                <mc:Fallback>
                  <p:oleObj name="Equation" r:id="rId8" imgW="1803240" imgH="419040" progId="Equation.DSMT4">
                    <p:embed/>
                    <p:pic>
                      <p:nvPicPr>
                        <p:cNvPr id="0" name="Picture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36814" y="3077308"/>
                          <a:ext cx="1800225" cy="4222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484313" y="4279900"/>
            <a:ext cx="56864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200" dirty="0"/>
              <a:t>Simplify the numerator.</a:t>
            </a:r>
          </a:p>
        </p:txBody>
      </p:sp>
      <p:graphicFrame>
        <p:nvGraphicFramePr>
          <p:cNvPr id="14" name="Object 53"/>
          <p:cNvGraphicFramePr>
            <a:graphicFrameLocks noChangeAspect="1"/>
          </p:cNvGraphicFramePr>
          <p:nvPr/>
        </p:nvGraphicFramePr>
        <p:xfrm>
          <a:off x="2678113" y="4883150"/>
          <a:ext cx="2501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5" name="Equation" r:id="rId10" imgW="2501640" imgH="736560" progId="Equation.DSMT4">
                  <p:embed/>
                </p:oleObj>
              </mc:Choice>
              <mc:Fallback>
                <p:oleObj name="Equation" r:id="rId10" imgW="2501640" imgH="73656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4883150"/>
                        <a:ext cx="25019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741988" y="5005388"/>
            <a:ext cx="35464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>
                <a:solidFill>
                  <a:srgbClr val="A40000"/>
                </a:solidFill>
                <a:latin typeface="Segoe Print" pitchFamily="2" charset="0"/>
              </a:rPr>
              <a:t>The cube root of 8 is 2.</a:t>
            </a:r>
          </a:p>
        </p:txBody>
      </p:sp>
      <p:sp>
        <p:nvSpPr>
          <p:cNvPr id="13" name="Text Placeholder 6"/>
          <p:cNvSpPr txBox="1">
            <a:spLocks/>
          </p:cNvSpPr>
          <p:nvPr/>
        </p:nvSpPr>
        <p:spPr>
          <a:xfrm>
            <a:off x="10261154" y="3109240"/>
            <a:ext cx="1150937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prstClr val="black"/>
                </a:solidFill>
              </a:rPr>
              <a:t>(1)</a:t>
            </a:r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  <p:bldP spid="24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389438" y="187325"/>
            <a:ext cx="7212012" cy="620713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sz="3100" dirty="0" smtClean="0">
                <a:solidFill>
                  <a:schemeClr val="bg1"/>
                </a:solidFill>
              </a:rPr>
              <a:t>Index laws</a:t>
            </a:r>
            <a:endParaRPr lang="en-GB" sz="3100" dirty="0">
              <a:solidFill>
                <a:schemeClr val="bg1"/>
              </a:solidFill>
            </a:endParaRPr>
          </a:p>
        </p:txBody>
      </p:sp>
      <p:sp>
        <p:nvSpPr>
          <p:cNvPr id="49180" name="TextBox 11"/>
          <p:cNvSpPr txBox="1">
            <a:spLocks noChangeArrowheads="1"/>
          </p:cNvSpPr>
          <p:nvPr/>
        </p:nvSpPr>
        <p:spPr bwMode="auto">
          <a:xfrm>
            <a:off x="703263" y="1435100"/>
            <a:ext cx="52451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200"/>
              <a:t>Simplify the denominator.  </a:t>
            </a:r>
          </a:p>
        </p:txBody>
      </p:sp>
      <p:graphicFrame>
        <p:nvGraphicFramePr>
          <p:cNvPr id="2" name="Object 24"/>
          <p:cNvGraphicFramePr>
            <a:graphicFrameLocks noChangeAspect="1"/>
          </p:cNvGraphicFramePr>
          <p:nvPr/>
        </p:nvGraphicFramePr>
        <p:xfrm>
          <a:off x="1138238" y="2492375"/>
          <a:ext cx="2489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4" name="Equation" r:id="rId4" imgW="2489040" imgH="863280" progId="Equation.DSMT4">
                  <p:embed/>
                </p:oleObj>
              </mc:Choice>
              <mc:Fallback>
                <p:oleObj name="Equation" r:id="rId4" imgW="2489040" imgH="86328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8238" y="2492375"/>
                        <a:ext cx="24892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5"/>
          <p:cNvGraphicFramePr>
            <a:graphicFrameLocks noChangeAspect="1"/>
          </p:cNvGraphicFramePr>
          <p:nvPr/>
        </p:nvGraphicFramePr>
        <p:xfrm>
          <a:off x="2171700" y="3465513"/>
          <a:ext cx="965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5" name="Equation" r:id="rId6" imgW="965160" imgH="685800" progId="Equation.DSMT4">
                  <p:embed/>
                </p:oleObj>
              </mc:Choice>
              <mc:Fallback>
                <p:oleObj name="Equation" r:id="rId6" imgW="965160" imgH="6858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1700" y="3465513"/>
                        <a:ext cx="9652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389438" y="3584575"/>
            <a:ext cx="403701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>
                <a:solidFill>
                  <a:srgbClr val="A40000"/>
                </a:solidFill>
                <a:latin typeface="Segoe Print" pitchFamily="2" charset="0"/>
              </a:rPr>
              <a:t>The square root of 16 is 4.</a:t>
            </a:r>
          </a:p>
        </p:txBody>
      </p:sp>
      <p:graphicFrame>
        <p:nvGraphicFramePr>
          <p:cNvPr id="13" name="Object 26"/>
          <p:cNvGraphicFramePr>
            <a:graphicFrameLocks noChangeAspect="1"/>
          </p:cNvGraphicFramePr>
          <p:nvPr/>
        </p:nvGraphicFramePr>
        <p:xfrm>
          <a:off x="2184400" y="4464050"/>
          <a:ext cx="558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6" name="Equation" r:id="rId8" imgW="558720" imgH="253800" progId="Equation.DSMT4">
                  <p:embed/>
                </p:oleObj>
              </mc:Choice>
              <mc:Fallback>
                <p:oleObj name="Equation" r:id="rId8" imgW="558720" imgH="2538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0" y="4464050"/>
                        <a:ext cx="5588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389438" y="4416425"/>
            <a:ext cx="1174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>
                <a:solidFill>
                  <a:srgbClr val="A40000"/>
                </a:solidFill>
                <a:latin typeface="Segoe Print" pitchFamily="2" charset="0"/>
              </a:rPr>
              <a:t>Cancel.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03263" y="5260975"/>
            <a:ext cx="58499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200" dirty="0"/>
              <a:t>So the LHS is the same as the RHS.</a:t>
            </a:r>
          </a:p>
        </p:txBody>
      </p:sp>
      <p:sp>
        <p:nvSpPr>
          <p:cNvPr id="12" name="Text Placeholder 6"/>
          <p:cNvSpPr txBox="1">
            <a:spLocks/>
          </p:cNvSpPr>
          <p:nvPr/>
        </p:nvSpPr>
        <p:spPr>
          <a:xfrm>
            <a:off x="10261149" y="4433239"/>
            <a:ext cx="1150937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prstClr val="black"/>
                </a:solidFill>
              </a:rPr>
              <a:t>(1)</a:t>
            </a:r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4" name="Text Placeholder 6"/>
          <p:cNvSpPr txBox="1">
            <a:spLocks/>
          </p:cNvSpPr>
          <p:nvPr/>
        </p:nvSpPr>
        <p:spPr>
          <a:xfrm>
            <a:off x="10261150" y="2618998"/>
            <a:ext cx="1150937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prstClr val="black"/>
                </a:solidFill>
              </a:rPr>
              <a:t>(1)</a:t>
            </a:r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9" grpId="0"/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389438" y="187325"/>
            <a:ext cx="7212012" cy="620713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sz="3100" dirty="0" smtClean="0">
                <a:solidFill>
                  <a:schemeClr val="bg1"/>
                </a:solidFill>
              </a:rPr>
              <a:t>Practice questions</a:t>
            </a:r>
            <a:endParaRPr lang="en-GB" sz="3100" dirty="0">
              <a:solidFill>
                <a:schemeClr val="bg1"/>
              </a:solidFill>
            </a:endParaRPr>
          </a:p>
        </p:txBody>
      </p:sp>
      <p:grpSp>
        <p:nvGrpSpPr>
          <p:cNvPr id="50266" name="Group 52"/>
          <p:cNvGrpSpPr>
            <a:grpSpLocks/>
          </p:cNvGrpSpPr>
          <p:nvPr/>
        </p:nvGrpSpPr>
        <p:grpSpPr bwMode="auto">
          <a:xfrm>
            <a:off x="1425575" y="1555750"/>
            <a:ext cx="10512425" cy="1331913"/>
            <a:chOff x="1424873" y="1556146"/>
            <a:chExt cx="10512492" cy="1331735"/>
          </a:xfrm>
        </p:grpSpPr>
        <p:sp>
          <p:nvSpPr>
            <p:cNvPr id="50271" name="TextBox 43"/>
            <p:cNvSpPr txBox="1">
              <a:spLocks noChangeArrowheads="1"/>
            </p:cNvSpPr>
            <p:nvPr/>
          </p:nvSpPr>
          <p:spPr bwMode="auto">
            <a:xfrm>
              <a:off x="1451355" y="1556146"/>
              <a:ext cx="1048601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2200"/>
                <a:t>Given that </a:t>
              </a:r>
            </a:p>
          </p:txBody>
        </p:sp>
        <p:graphicFrame>
          <p:nvGraphicFramePr>
            <p:cNvPr id="50257" name="Object 81"/>
            <p:cNvGraphicFramePr>
              <a:graphicFrameLocks noChangeAspect="1"/>
            </p:cNvGraphicFramePr>
            <p:nvPr/>
          </p:nvGraphicFramePr>
          <p:xfrm>
            <a:off x="3010037" y="1581388"/>
            <a:ext cx="977900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385" name="Equation" r:id="rId4" imgW="977760" imgH="368280" progId="Equation.DSMT4">
                    <p:embed/>
                  </p:oleObj>
                </mc:Choice>
                <mc:Fallback>
                  <p:oleObj name="Equation" r:id="rId4" imgW="977760" imgH="368280" progId="Equation.DSMT4">
                    <p:embed/>
                    <p:pic>
                      <p:nvPicPr>
                        <p:cNvPr id="0" name="Picture 8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0037" y="1581388"/>
                          <a:ext cx="977900" cy="368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0272" name="TextBox 45"/>
            <p:cNvSpPr txBox="1">
              <a:spLocks noChangeArrowheads="1"/>
            </p:cNvSpPr>
            <p:nvPr/>
          </p:nvSpPr>
          <p:spPr bwMode="auto">
            <a:xfrm>
              <a:off x="1424873" y="2003498"/>
              <a:ext cx="550800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2200"/>
                <a:t>write each of these expressions in the form</a:t>
              </a:r>
            </a:p>
          </p:txBody>
        </p:sp>
        <p:graphicFrame>
          <p:nvGraphicFramePr>
            <p:cNvPr id="50258" name="Object 82"/>
            <p:cNvGraphicFramePr>
              <a:graphicFrameLocks noChangeAspect="1"/>
            </p:cNvGraphicFramePr>
            <p:nvPr/>
          </p:nvGraphicFramePr>
          <p:xfrm>
            <a:off x="6928228" y="2030480"/>
            <a:ext cx="4064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386" name="Equation" r:id="rId6" imgW="406080" imgH="317160" progId="Equation.DSMT4">
                    <p:embed/>
                  </p:oleObj>
                </mc:Choice>
                <mc:Fallback>
                  <p:oleObj name="Equation" r:id="rId6" imgW="406080" imgH="317160" progId="Equation.DSMT4">
                    <p:embed/>
                    <p:pic>
                      <p:nvPicPr>
                        <p:cNvPr id="0" name="Picture 8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28228" y="2030480"/>
                          <a:ext cx="406400" cy="317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0273" name="TextBox 44"/>
            <p:cNvSpPr txBox="1">
              <a:spLocks noChangeArrowheads="1"/>
            </p:cNvSpPr>
            <p:nvPr/>
          </p:nvSpPr>
          <p:spPr bwMode="auto">
            <a:xfrm>
              <a:off x="1424873" y="2333883"/>
              <a:ext cx="5688000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ts val="3600"/>
                </a:lnSpc>
                <a:spcBef>
                  <a:spcPts val="600"/>
                </a:spcBef>
              </a:pPr>
              <a:r>
                <a:rPr lang="en-GB" sz="2200"/>
                <a:t>where </a:t>
              </a:r>
              <a:r>
                <a:rPr lang="en-GB" sz="2200" i="1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GB" sz="2200"/>
                <a:t> and </a:t>
              </a:r>
              <a:r>
                <a:rPr lang="en-GB" sz="2200" i="1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GB" sz="2200"/>
                <a:t> are constants.</a:t>
              </a:r>
            </a:p>
          </p:txBody>
        </p:sp>
      </p:grpSp>
      <p:sp>
        <p:nvSpPr>
          <p:cNvPr id="25" name="Subtitle 3"/>
          <p:cNvSpPr txBox="1">
            <a:spLocks/>
          </p:cNvSpPr>
          <p:nvPr/>
        </p:nvSpPr>
        <p:spPr bwMode="auto">
          <a:xfrm>
            <a:off x="1390650" y="3028950"/>
            <a:ext cx="4410075" cy="257492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GB" sz="2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ts val="5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2600" b="1" dirty="0" smtClean="0"/>
              <a:t>a</a:t>
            </a:r>
          </a:p>
          <a:p>
            <a:pPr fontAlgn="auto">
              <a:lnSpc>
                <a:spcPts val="5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2600" b="1" dirty="0" smtClean="0"/>
              <a:t>b</a:t>
            </a:r>
          </a:p>
          <a:p>
            <a:pPr fontAlgn="auto">
              <a:lnSpc>
                <a:spcPts val="5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2600" b="1" dirty="0"/>
              <a:t>c</a:t>
            </a:r>
            <a:endParaRPr sz="2600" b="1" dirty="0" smtClean="0"/>
          </a:p>
          <a:p>
            <a:pPr fontAlgn="auto">
              <a:spcAft>
                <a:spcPts val="0"/>
              </a:spcAft>
              <a:defRPr/>
            </a:pPr>
            <a:r>
              <a:rPr dirty="0" smtClean="0"/>
              <a:t>	</a:t>
            </a:r>
            <a:endParaRPr dirty="0"/>
          </a:p>
        </p:txBody>
      </p:sp>
      <p:graphicFrame>
        <p:nvGraphicFramePr>
          <p:cNvPr id="50259" name="Object 83"/>
          <p:cNvGraphicFramePr>
            <a:graphicFrameLocks noChangeAspect="1"/>
          </p:cNvGraphicFramePr>
          <p:nvPr/>
        </p:nvGraphicFramePr>
        <p:xfrm>
          <a:off x="1966004" y="3136574"/>
          <a:ext cx="330159" cy="546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87" name="Equation" r:id="rId8" imgW="330120" imgH="545760" progId="Equation.DSMT4">
                  <p:embed/>
                </p:oleObj>
              </mc:Choice>
              <mc:Fallback>
                <p:oleObj name="Equation" r:id="rId8" imgW="330120" imgH="545760" progId="Equation.DSMT4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6004" y="3136574"/>
                        <a:ext cx="330159" cy="5462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928587"/>
              </p:ext>
            </p:extLst>
          </p:nvPr>
        </p:nvGraphicFramePr>
        <p:xfrm>
          <a:off x="3322639" y="3114675"/>
          <a:ext cx="711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88" name="Equation" r:id="rId10" imgW="711000" imgH="495000" progId="Equation.DSMT4">
                  <p:embed/>
                </p:oleObj>
              </mc:Choice>
              <mc:Fallback>
                <p:oleObj name="Equation" r:id="rId10" imgW="711000" imgH="495000" progId="Equation.DSMT4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2639" y="3114675"/>
                        <a:ext cx="7112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60" name="Object 84"/>
          <p:cNvGraphicFramePr>
            <a:graphicFrameLocks noChangeAspect="1"/>
          </p:cNvGraphicFramePr>
          <p:nvPr/>
        </p:nvGraphicFramePr>
        <p:xfrm>
          <a:off x="1966004" y="3995208"/>
          <a:ext cx="533334" cy="368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89" name="Equation" r:id="rId12" imgW="533160" imgH="368280" progId="Equation.DSMT4">
                  <p:embed/>
                </p:oleObj>
              </mc:Choice>
              <mc:Fallback>
                <p:oleObj name="Equation" r:id="rId12" imgW="533160" imgH="368280" progId="Equation.DSMT4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6004" y="3995208"/>
                        <a:ext cx="533334" cy="3683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3583569"/>
              </p:ext>
            </p:extLst>
          </p:nvPr>
        </p:nvGraphicFramePr>
        <p:xfrm>
          <a:off x="3292475" y="3822700"/>
          <a:ext cx="8763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90" name="Equation" r:id="rId14" imgW="876240" imgH="647640" progId="Equation.DSMT4">
                  <p:embed/>
                </p:oleObj>
              </mc:Choice>
              <mc:Fallback>
                <p:oleObj name="Equation" r:id="rId14" imgW="876240" imgH="647640" progId="Equation.DSMT4">
                  <p:embed/>
                  <p:pic>
                    <p:nvPicPr>
                      <p:cNvPr id="0" name="Picture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2475" y="3822700"/>
                        <a:ext cx="876300" cy="647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61" name="Object 85"/>
          <p:cNvGraphicFramePr>
            <a:graphicFrameLocks noChangeAspect="1"/>
          </p:cNvGraphicFramePr>
          <p:nvPr/>
        </p:nvGraphicFramePr>
        <p:xfrm>
          <a:off x="1966004" y="4662293"/>
          <a:ext cx="571430" cy="393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91" name="Equation" r:id="rId16" imgW="571320" imgH="393480" progId="Equation.DSMT4">
                  <p:embed/>
                </p:oleObj>
              </mc:Choice>
              <mc:Fallback>
                <p:oleObj name="Equation" r:id="rId16" imgW="571320" imgH="393480" progId="Equation.DSMT4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6004" y="4662293"/>
                        <a:ext cx="571430" cy="3937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874315"/>
              </p:ext>
            </p:extLst>
          </p:nvPr>
        </p:nvGraphicFramePr>
        <p:xfrm>
          <a:off x="3300869" y="4676775"/>
          <a:ext cx="685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92" name="Equation" r:id="rId18" imgW="685800" imgH="317160" progId="Equation.DSMT4">
                  <p:embed/>
                </p:oleObj>
              </mc:Choice>
              <mc:Fallback>
                <p:oleObj name="Equation" r:id="rId18" imgW="685800" imgH="317160" progId="Equation.DSMT4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0869" y="4676775"/>
                        <a:ext cx="6858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ounded Rectangle 6">
            <a:hlinkClick r:id="rId20" action="ppaction://hlinksldjump"/>
          </p:cNvPr>
          <p:cNvSpPr/>
          <p:nvPr/>
        </p:nvSpPr>
        <p:spPr>
          <a:xfrm>
            <a:off x="9242425" y="5575300"/>
            <a:ext cx="2359025" cy="604838"/>
          </a:xfrm>
          <a:prstGeom prst="roundRect">
            <a:avLst>
              <a:gd name="adj" fmla="val 50000"/>
            </a:avLst>
          </a:prstGeom>
          <a:solidFill>
            <a:srgbClr val="0069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Return to main question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389438" y="187325"/>
            <a:ext cx="7212012" cy="620713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sz="3100" dirty="0" smtClean="0">
                <a:solidFill>
                  <a:schemeClr val="bg1"/>
                </a:solidFill>
              </a:rPr>
              <a:t>Laws of indices</a:t>
            </a:r>
            <a:endParaRPr lang="en-GB" sz="3100" dirty="0">
              <a:solidFill>
                <a:schemeClr val="bg1"/>
              </a:solidFill>
            </a:endParaRPr>
          </a:p>
        </p:txBody>
      </p:sp>
      <p:sp>
        <p:nvSpPr>
          <p:cNvPr id="43034" name="TextBox 3"/>
          <p:cNvSpPr txBox="1">
            <a:spLocks noChangeArrowheads="1"/>
          </p:cNvSpPr>
          <p:nvPr/>
        </p:nvSpPr>
        <p:spPr bwMode="auto">
          <a:xfrm>
            <a:off x="576263" y="1235075"/>
            <a:ext cx="104854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/>
              <a:t>You can use the laws of indices to simplify powers of the same base.</a:t>
            </a:r>
          </a:p>
        </p:txBody>
      </p:sp>
      <p:graphicFrame>
        <p:nvGraphicFramePr>
          <p:cNvPr id="4303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681316"/>
              </p:ext>
            </p:extLst>
          </p:nvPr>
        </p:nvGraphicFramePr>
        <p:xfrm>
          <a:off x="1990219" y="2485374"/>
          <a:ext cx="1879600" cy="173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1" name="Equation" r:id="rId4" imgW="1879560" imgH="1739880" progId="Equation.DSMT4">
                  <p:embed/>
                </p:oleObj>
              </mc:Choice>
              <mc:Fallback>
                <p:oleObj name="Equation" r:id="rId4" imgW="1879560" imgH="173988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0219" y="2485374"/>
                        <a:ext cx="1879600" cy="1739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ounded Rectangle 14">
            <a:hlinkClick r:id="rId6" action="ppaction://hlinksldjump"/>
          </p:cNvPr>
          <p:cNvSpPr/>
          <p:nvPr/>
        </p:nvSpPr>
        <p:spPr>
          <a:xfrm>
            <a:off x="9309100" y="5530850"/>
            <a:ext cx="2359025" cy="604838"/>
          </a:xfrm>
          <a:prstGeom prst="roundRect">
            <a:avLst>
              <a:gd name="adj" fmla="val 50000"/>
            </a:avLst>
          </a:prstGeom>
          <a:solidFill>
            <a:srgbClr val="0069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Return to main question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1076317"/>
              </p:ext>
            </p:extLst>
          </p:nvPr>
        </p:nvGraphicFramePr>
        <p:xfrm>
          <a:off x="5604290" y="2349333"/>
          <a:ext cx="1270000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2" name="Equation" r:id="rId7" imgW="1269720" imgH="1854000" progId="Equation.DSMT4">
                  <p:embed/>
                </p:oleObj>
              </mc:Choice>
              <mc:Fallback>
                <p:oleObj name="Equation" r:id="rId7" imgW="1269720" imgH="18540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4290" y="2349333"/>
                        <a:ext cx="1270000" cy="185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backgrou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llaborative exam style question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400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SQ">
      <a:majorFont>
        <a:latin typeface="Arial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8040</TotalTime>
  <Words>246</Words>
  <Application>Microsoft Office PowerPoint</Application>
  <PresentationFormat>Widescreen</PresentationFormat>
  <Paragraphs>78</Paragraphs>
  <Slides>9</Slides>
  <Notes>9</Notes>
  <HiddenSlides>0</HiddenSlides>
  <MMClips>0</MMClips>
  <ScaleCrop>false</ScaleCrop>
  <HeadingPairs>
    <vt:vector size="10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  <vt:variant>
        <vt:lpstr>Custom Shows</vt:lpstr>
      </vt:variant>
      <vt:variant>
        <vt:i4>1</vt:i4>
      </vt:variant>
    </vt:vector>
  </HeadingPairs>
  <TitlesOfParts>
    <vt:vector size="19" baseType="lpstr">
      <vt:lpstr>Arial</vt:lpstr>
      <vt:lpstr>Calibri</vt:lpstr>
      <vt:lpstr>Calibri Light</vt:lpstr>
      <vt:lpstr>Palatino Linotype</vt:lpstr>
      <vt:lpstr>Segoe Print</vt:lpstr>
      <vt:lpstr>Times New Roman</vt:lpstr>
      <vt:lpstr>Title background</vt:lpstr>
      <vt:lpstr>Collaborative exam style question</vt:lpstr>
      <vt:lpstr>Equation</vt:lpstr>
      <vt:lpstr>PowerPoint Presentation</vt:lpstr>
      <vt:lpstr>Index laws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Custom Show 1</vt:lpstr>
    </vt:vector>
  </TitlesOfParts>
  <Company>Pearson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Collaborative exam style question: Index laws</dc:title>
  <dc:subject>A level Maths</dc:subject>
  <dc:creator>Pearson Education</dc:creator>
  <cp:lastModifiedBy>Sriharan, Shan</cp:lastModifiedBy>
  <cp:revision>209</cp:revision>
  <dcterms:created xsi:type="dcterms:W3CDTF">2016-12-19T16:09:35Z</dcterms:created>
  <dcterms:modified xsi:type="dcterms:W3CDTF">2017-05-18T13:26:33Z</dcterms:modified>
</cp:coreProperties>
</file>