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embeddedFontLst>
    <p:embeddedFont>
      <p:font typeface="Museo900-Regular" panose="02000000000000000000" pitchFamily="2" charset="0"/>
      <p:bold r:id="rId25"/>
    </p:embeddedFont>
    <p:embeddedFont>
      <p:font typeface="Museo 900" panose="02000000000000000000" pitchFamily="2" charset="0"/>
      <p:bold r:id="rId26"/>
    </p:embeddedFont>
    <p:embeddedFont>
      <p:font typeface="Museo 500" panose="02000000000000000000" pitchFamily="2" charset="0"/>
      <p:regular r:id="rId27"/>
    </p:embeddedFont>
    <p:embeddedFont>
      <p:font typeface="Museo 100" panose="02000000000000000000" pitchFamily="2" charset="0"/>
      <p:regular r:id="rId28"/>
    </p:embeddedFont>
    <p:embeddedFont>
      <p:font typeface="Museo 700" panose="02000000000000000000" pitchFamily="2" charset="0"/>
      <p:bold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AB4"/>
    <a:srgbClr val="36A7D4"/>
    <a:srgbClr val="843754"/>
    <a:srgbClr val="E35999"/>
    <a:srgbClr val="EE3127"/>
    <a:srgbClr val="A41E21"/>
    <a:srgbClr val="238296"/>
    <a:srgbClr val="5C89A4"/>
    <a:srgbClr val="D1919B"/>
    <a:srgbClr val="C39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948" y="114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nit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36A7D4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36A7D4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36A7D4"/>
                </a:solidFill>
                <a:latin typeface="Arial"/>
                <a:cs typeface="Arial"/>
              </a:rPr>
              <a:t>3</a:t>
            </a:r>
            <a:endParaRPr lang="en-US" sz="4500" b="1" dirty="0">
              <a:solidFill>
                <a:srgbClr val="36A7D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246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36A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Unit 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46AB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36A7D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196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Iteration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1 Fundamentals of programming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4" name="Picture 43" descr="Logo Unit 1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Unit 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6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46AB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36A7D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Iteration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1 Fundamentals of programming</a:t>
            </a:r>
          </a:p>
        </p:txBody>
      </p:sp>
      <p:pic>
        <p:nvPicPr>
          <p:cNvPr id="70" name="Picture 69" descr="Logo Unit 1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55" name="Picture 54" descr="Unit 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46AB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36A7D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Iteration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1 Fundamentals of programming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Unit 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46AB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36A7D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Iteration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1 Fundamentals of programming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1</a:t>
            </a: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Iteration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</a:t>
            </a:r>
            <a:r>
              <a:rPr lang="en-US" sz="2000" dirty="0">
                <a:latin typeface="Museo 100" panose="02000000000000000000" pitchFamily="50" charset="0"/>
              </a:rPr>
              <a:t>1</a:t>
            </a:r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Fundamentals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of </a:t>
            </a:r>
            <a:r>
              <a:rPr lang="en-US" sz="2000" dirty="0">
                <a:latin typeface="Museo 100" panose="02000000000000000000" pitchFamily="50" charset="0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Infinite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80"/>
            <a:ext cx="7816471" cy="1577863"/>
          </a:xfrm>
        </p:spPr>
        <p:txBody>
          <a:bodyPr/>
          <a:lstStyle/>
          <a:p>
            <a:r>
              <a:rPr lang="en-GB" dirty="0" smtClean="0"/>
              <a:t>You may cause an infinite loop if you make a coding error</a:t>
            </a:r>
          </a:p>
          <a:p>
            <a:r>
              <a:rPr lang="en-GB" dirty="0" smtClean="0"/>
              <a:t>What is the problem with this algorithm?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14189" y="3532153"/>
            <a:ext cx="5636649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OUTPUT “Enter age”</a:t>
            </a:r>
          </a:p>
          <a:p>
            <a:r>
              <a:rPr lang="en-GB" dirty="0"/>
              <a:t>age </a:t>
            </a:r>
            <a:r>
              <a:rPr lang="en-GB" dirty="0">
                <a:sym typeface="Wingdings" panose="05000000000000000000" pitchFamily="2" charset="2"/>
              </a:rPr>
              <a:t>USERINPUT</a:t>
            </a:r>
            <a:endParaRPr lang="en-GB" dirty="0"/>
          </a:p>
          <a:p>
            <a:r>
              <a:rPr lang="en-GB" dirty="0" smtClean="0"/>
              <a:t>WHILE </a:t>
            </a:r>
            <a:r>
              <a:rPr lang="en-GB" dirty="0"/>
              <a:t>age &lt; 11 or age &gt; 18 </a:t>
            </a:r>
          </a:p>
          <a:p>
            <a:r>
              <a:rPr lang="en-GB" dirty="0"/>
              <a:t>	OUTPUT “Invalid data. Re-enter age”</a:t>
            </a:r>
          </a:p>
          <a:p>
            <a:r>
              <a:rPr lang="en-GB" dirty="0"/>
              <a:t>ENDWHILE</a:t>
            </a:r>
          </a:p>
          <a:p>
            <a:r>
              <a:rPr lang="en-GB" dirty="0"/>
              <a:t>OUTPUT “Valid data”</a:t>
            </a:r>
          </a:p>
        </p:txBody>
      </p:sp>
    </p:spTree>
    <p:extLst>
      <p:ext uri="{BB962C8B-B14F-4D97-AF65-F5344CB8AC3E}">
        <p14:creationId xmlns:p14="http://schemas.microsoft.com/office/powerpoint/2010/main" val="4624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Infinite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80"/>
            <a:ext cx="7816471" cy="1577863"/>
          </a:xfrm>
        </p:spPr>
        <p:txBody>
          <a:bodyPr/>
          <a:lstStyle/>
          <a:p>
            <a:r>
              <a:rPr lang="en-GB" dirty="0" smtClean="0"/>
              <a:t>Infinite loops are often used in 2D games</a:t>
            </a:r>
          </a:p>
          <a:p>
            <a:pPr lvl="1"/>
            <a:r>
              <a:rPr lang="en-GB" dirty="0" smtClean="0"/>
              <a:t>An “outer” </a:t>
            </a:r>
            <a:r>
              <a:rPr lang="en-GB" dirty="0" smtClean="0">
                <a:solidFill>
                  <a:srgbClr val="246AB4"/>
                </a:solidFill>
              </a:rPr>
              <a:t>WHILE True… ENDWHILE </a:t>
            </a:r>
            <a:r>
              <a:rPr lang="en-GB" dirty="0" smtClean="0"/>
              <a:t>loop runs the game</a:t>
            </a:r>
          </a:p>
          <a:p>
            <a:pPr lvl="1"/>
            <a:r>
              <a:rPr lang="en-GB" dirty="0" smtClean="0"/>
              <a:t>A brief pause can be included to slow the loop down, so that a sprite </a:t>
            </a:r>
            <a:r>
              <a:rPr lang="en-GB" dirty="0" err="1" smtClean="0"/>
              <a:t>x,y</a:t>
            </a:r>
            <a:r>
              <a:rPr lang="en-GB" dirty="0" smtClean="0"/>
              <a:t> position can be updated about 25 times a second for smooth animation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29944" y="4008401"/>
            <a:ext cx="3805139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WHILE True</a:t>
            </a:r>
          </a:p>
          <a:p>
            <a:r>
              <a:rPr lang="en-GB" dirty="0"/>
              <a:t>	</a:t>
            </a:r>
            <a:r>
              <a:rPr lang="en-GB" dirty="0" err="1"/>
              <a:t>updatePlayerPosition</a:t>
            </a:r>
            <a:r>
              <a:rPr lang="en-GB" dirty="0"/>
              <a:t>()</a:t>
            </a:r>
          </a:p>
          <a:p>
            <a:r>
              <a:rPr lang="en-GB" dirty="0"/>
              <a:t>	</a:t>
            </a:r>
            <a:r>
              <a:rPr lang="en-GB" dirty="0" err="1"/>
              <a:t>checkForCollision</a:t>
            </a:r>
            <a:r>
              <a:rPr lang="en-GB" dirty="0"/>
              <a:t>()</a:t>
            </a:r>
          </a:p>
          <a:p>
            <a:r>
              <a:rPr lang="en-GB" dirty="0"/>
              <a:t>	redraw()</a:t>
            </a:r>
          </a:p>
          <a:p>
            <a:r>
              <a:rPr lang="en-GB" dirty="0"/>
              <a:t>ENDWHILE</a:t>
            </a:r>
          </a:p>
        </p:txBody>
      </p:sp>
    </p:spTree>
    <p:extLst>
      <p:ext uri="{BB962C8B-B14F-4D97-AF65-F5344CB8AC3E}">
        <p14:creationId xmlns:p14="http://schemas.microsoft.com/office/powerpoint/2010/main" val="35156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Infinite loops in control and data sensing applications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2101745"/>
            <a:ext cx="7816471" cy="3411159"/>
          </a:xfrm>
        </p:spPr>
        <p:txBody>
          <a:bodyPr/>
          <a:lstStyle/>
          <a:p>
            <a:r>
              <a:rPr lang="en-GB" dirty="0" smtClean="0"/>
              <a:t>Computer control and data sensing applications use infinite loops to gather data from sensors</a:t>
            </a:r>
          </a:p>
          <a:p>
            <a:pPr lvl="1"/>
            <a:r>
              <a:rPr lang="en-GB" dirty="0" smtClean="0"/>
              <a:t>A variety of sensors can control a number of output devices such as lights, buzzers and motors</a:t>
            </a:r>
          </a:p>
          <a:p>
            <a:pPr lvl="1"/>
            <a:r>
              <a:rPr lang="en-GB" dirty="0" smtClean="0"/>
              <a:t>After the setup code is run, </a:t>
            </a:r>
            <a:br>
              <a:rPr lang="en-GB" dirty="0" smtClean="0"/>
            </a:br>
            <a:r>
              <a:rPr lang="en-GB" dirty="0" smtClean="0"/>
              <a:t>the device enters an infinite </a:t>
            </a:r>
            <a:br>
              <a:rPr lang="en-GB" dirty="0" smtClean="0"/>
            </a:br>
            <a:r>
              <a:rPr lang="en-GB" dirty="0" smtClean="0"/>
              <a:t>loop to repeatedly check the </a:t>
            </a:r>
            <a:br>
              <a:rPr lang="en-GB" dirty="0" smtClean="0"/>
            </a:br>
            <a:r>
              <a:rPr lang="en-GB" dirty="0" smtClean="0"/>
              <a:t>value of the sensors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t="6372" r="17030" b="3953"/>
          <a:stretch/>
        </p:blipFill>
        <p:spPr>
          <a:xfrm flipH="1">
            <a:off x="5531667" y="3491555"/>
            <a:ext cx="2272420" cy="27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800" dirty="0"/>
              <a:t>Complete </a:t>
            </a:r>
            <a:r>
              <a:rPr lang="en-GB" sz="2800" b="1" dirty="0" smtClean="0"/>
              <a:t>Task 2</a:t>
            </a:r>
            <a:r>
              <a:rPr lang="en-GB" sz="2800" dirty="0" smtClean="0"/>
              <a:t>, </a:t>
            </a:r>
            <a:r>
              <a:rPr lang="en-GB" sz="2800" b="1" dirty="0" smtClean="0"/>
              <a:t>Questions</a:t>
            </a:r>
            <a:r>
              <a:rPr lang="en-GB" sz="2800" dirty="0" smtClean="0"/>
              <a:t> </a:t>
            </a:r>
            <a:r>
              <a:rPr lang="en-GB" sz="2800" b="1" dirty="0" smtClean="0"/>
              <a:t>3</a:t>
            </a:r>
            <a:r>
              <a:rPr lang="en-GB" sz="2800" dirty="0" smtClean="0"/>
              <a:t> and </a:t>
            </a:r>
            <a:r>
              <a:rPr lang="en-GB" sz="2800" b="1" dirty="0" smtClean="0"/>
              <a:t>4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541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FOR .. NEXT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246AB4"/>
                </a:solidFill>
              </a:rPr>
              <a:t>FOR .. NEXT </a:t>
            </a:r>
            <a:r>
              <a:rPr lang="en-GB" dirty="0" smtClean="0"/>
              <a:t>loop is termed “</a:t>
            </a:r>
            <a:r>
              <a:rPr lang="en-GB" dirty="0" smtClean="0">
                <a:solidFill>
                  <a:srgbClr val="246AB4"/>
                </a:solidFill>
              </a:rPr>
              <a:t>definite iteration</a:t>
            </a:r>
            <a:r>
              <a:rPr lang="en-GB" dirty="0" smtClean="0"/>
              <a:t>”, and is used to repeat a block of instructions a specified number of times</a:t>
            </a:r>
          </a:p>
          <a:p>
            <a:r>
              <a:rPr lang="en-GB" dirty="0" smtClean="0"/>
              <a:t>The FOR loop uses a counter variable which is automatically incremented each time through the loop</a:t>
            </a:r>
          </a:p>
          <a:p>
            <a:r>
              <a:rPr lang="en-GB" dirty="0" smtClean="0"/>
              <a:t>Optionally, a STEP value can be specified to make the counter increase or decrease by any integer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1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FOR .. NEXT loop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values will </a:t>
            </a:r>
            <a:r>
              <a:rPr lang="en-GB" dirty="0">
                <a:solidFill>
                  <a:srgbClr val="246AB4"/>
                </a:solidFill>
              </a:rPr>
              <a:t>index </a:t>
            </a:r>
            <a:r>
              <a:rPr lang="en-GB" dirty="0"/>
              <a:t>and </a:t>
            </a:r>
            <a:r>
              <a:rPr lang="en-GB" dirty="0">
                <a:solidFill>
                  <a:srgbClr val="246AB4"/>
                </a:solidFill>
              </a:rPr>
              <a:t>x</a:t>
            </a:r>
            <a:r>
              <a:rPr lang="en-GB" dirty="0"/>
              <a:t> take?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06225" y="2297692"/>
            <a:ext cx="3269832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FOR index </a:t>
            </a:r>
            <a:r>
              <a:rPr lang="en-GB" dirty="0">
                <a:sym typeface="Wingdings" panose="05000000000000000000" pitchFamily="2" charset="2"/>
              </a:rPr>
              <a:t> 1 TO 8</a:t>
            </a:r>
          </a:p>
          <a:p>
            <a:r>
              <a:rPr lang="en-GB" dirty="0">
                <a:sym typeface="Wingdings" panose="05000000000000000000" pitchFamily="2" charset="2"/>
              </a:rPr>
              <a:t>	x = (index ** 2) mod 3 </a:t>
            </a:r>
          </a:p>
          <a:p>
            <a:r>
              <a:rPr lang="en-GB" dirty="0">
                <a:sym typeface="Wingdings" panose="05000000000000000000" pitchFamily="2" charset="2"/>
              </a:rPr>
              <a:t>	OUTPUT x</a:t>
            </a:r>
          </a:p>
          <a:p>
            <a:r>
              <a:rPr lang="en-GB" dirty="0">
                <a:sym typeface="Wingdings" panose="05000000000000000000" pitchFamily="2" charset="2"/>
              </a:rPr>
              <a:t>NEXT index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54618"/>
              </p:ext>
            </p:extLst>
          </p:nvPr>
        </p:nvGraphicFramePr>
        <p:xfrm>
          <a:off x="5251008" y="2401884"/>
          <a:ext cx="2694216" cy="362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108"/>
                <a:gridCol w="1347108"/>
              </a:tblGrid>
              <a:tr h="402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4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Using a different increment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increment in a FOR loop can be varied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values will index and x take?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8223" y="2826506"/>
            <a:ext cx="4006707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FOR index </a:t>
            </a:r>
            <a:r>
              <a:rPr lang="en-GB" dirty="0">
                <a:sym typeface="Wingdings" panose="05000000000000000000" pitchFamily="2" charset="2"/>
              </a:rPr>
              <a:t>1 to 10 step 2</a:t>
            </a:r>
          </a:p>
          <a:p>
            <a:r>
              <a:rPr lang="en-GB" dirty="0">
                <a:sym typeface="Wingdings" panose="05000000000000000000" pitchFamily="2" charset="2"/>
              </a:rPr>
              <a:t>	x = (index ** 2) mod 3 	</a:t>
            </a:r>
            <a:r>
              <a:rPr lang="en-GB" dirty="0" smtClean="0">
                <a:sym typeface="Wingdings" panose="05000000000000000000" pitchFamily="2" charset="2"/>
              </a:rPr>
              <a:t>OUTPUT </a:t>
            </a:r>
            <a:r>
              <a:rPr lang="en-GB" dirty="0">
                <a:sym typeface="Wingdings" panose="05000000000000000000" pitchFamily="2" charset="2"/>
              </a:rPr>
              <a:t>x</a:t>
            </a:r>
          </a:p>
          <a:p>
            <a:r>
              <a:rPr lang="en-GB" dirty="0">
                <a:sym typeface="Wingdings" panose="05000000000000000000" pitchFamily="2" charset="2"/>
              </a:rPr>
              <a:t>NEXT index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5292"/>
              </p:ext>
            </p:extLst>
          </p:nvPr>
        </p:nvGraphicFramePr>
        <p:xfrm>
          <a:off x="5264930" y="2826506"/>
          <a:ext cx="2694216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108"/>
                <a:gridCol w="1347108"/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8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Stepping backwards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816470" cy="3453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increment in a FOR loop can be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values will index and x take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6073" y="2839864"/>
            <a:ext cx="408818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FOR index </a:t>
            </a:r>
            <a:r>
              <a:rPr lang="en-GB" dirty="0" smtClean="0">
                <a:sym typeface="Wingdings" panose="05000000000000000000" pitchFamily="2" charset="2"/>
              </a:rPr>
              <a:t> 15 </a:t>
            </a:r>
            <a:r>
              <a:rPr lang="en-GB" dirty="0">
                <a:sym typeface="Wingdings" panose="05000000000000000000" pitchFamily="2" charset="2"/>
              </a:rPr>
              <a:t>to 1 Step -3</a:t>
            </a:r>
          </a:p>
          <a:p>
            <a:r>
              <a:rPr lang="en-GB" dirty="0">
                <a:sym typeface="Wingdings" panose="05000000000000000000" pitchFamily="2" charset="2"/>
              </a:rPr>
              <a:t>	x = </a:t>
            </a:r>
            <a:r>
              <a:rPr lang="en-GB" dirty="0" err="1">
                <a:sym typeface="Wingdings" panose="05000000000000000000" pitchFamily="2" charset="2"/>
              </a:rPr>
              <a:t>int</a:t>
            </a:r>
            <a:r>
              <a:rPr lang="en-GB" dirty="0">
                <a:sym typeface="Wingdings" panose="05000000000000000000" pitchFamily="2" charset="2"/>
              </a:rPr>
              <a:t> (index /2) 			</a:t>
            </a:r>
            <a:r>
              <a:rPr lang="en-GB" dirty="0" smtClean="0">
                <a:sym typeface="Wingdings" panose="05000000000000000000" pitchFamily="2" charset="2"/>
              </a:rPr>
              <a:t>OUTPUT </a:t>
            </a:r>
            <a:r>
              <a:rPr lang="en-GB" dirty="0">
                <a:sym typeface="Wingdings" panose="05000000000000000000" pitchFamily="2" charset="2"/>
              </a:rPr>
              <a:t>x</a:t>
            </a:r>
          </a:p>
          <a:p>
            <a:r>
              <a:rPr lang="en-GB" dirty="0">
                <a:sym typeface="Wingdings" panose="05000000000000000000" pitchFamily="2" charset="2"/>
              </a:rPr>
              <a:t>NEXT index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39511"/>
              </p:ext>
            </p:extLst>
          </p:nvPr>
        </p:nvGraphicFramePr>
        <p:xfrm>
          <a:off x="5436055" y="2837384"/>
          <a:ext cx="2694216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108"/>
                <a:gridCol w="1347108"/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4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80" y="906232"/>
            <a:ext cx="7816470" cy="1024167"/>
          </a:xfrm>
        </p:spPr>
        <p:txBody>
          <a:bodyPr/>
          <a:lstStyle/>
          <a:p>
            <a:r>
              <a:rPr lang="en-GB" dirty="0" smtClean="0"/>
              <a:t>Using a WHILE .. ENDWHILE loop as an alternative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246489"/>
            <a:ext cx="7797230" cy="4260328"/>
          </a:xfrm>
        </p:spPr>
        <p:txBody>
          <a:bodyPr/>
          <a:lstStyle/>
          <a:p>
            <a:r>
              <a:rPr lang="en-GB" dirty="0" smtClean="0"/>
              <a:t>Are these loops logically equivalent?</a:t>
            </a:r>
          </a:p>
          <a:p>
            <a:r>
              <a:rPr lang="en-GB" dirty="0" smtClean="0"/>
              <a:t>What number would you use in the </a:t>
            </a:r>
            <a:r>
              <a:rPr lang="en-GB" dirty="0" smtClean="0">
                <a:solidFill>
                  <a:srgbClr val="246AB4"/>
                </a:solidFill>
              </a:rPr>
              <a:t>FOR</a:t>
            </a:r>
            <a:r>
              <a:rPr lang="en-GB" dirty="0" smtClean="0"/>
              <a:t> loop to get the same results as the </a:t>
            </a:r>
            <a:r>
              <a:rPr lang="en-GB" dirty="0" smtClean="0">
                <a:solidFill>
                  <a:srgbClr val="246AB4"/>
                </a:solidFill>
              </a:rPr>
              <a:t>WHILE</a:t>
            </a:r>
            <a:r>
              <a:rPr lang="en-GB" dirty="0" smtClean="0"/>
              <a:t> loop?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Outside the </a:t>
            </a:r>
            <a:r>
              <a:rPr lang="en-GB" dirty="0" smtClean="0">
                <a:solidFill>
                  <a:srgbClr val="246AB4"/>
                </a:solidFill>
              </a:rPr>
              <a:t>FOR</a:t>
            </a:r>
            <a:r>
              <a:rPr lang="en-GB" dirty="0" smtClean="0"/>
              <a:t> loop, the variable </a:t>
            </a:r>
            <a:r>
              <a:rPr lang="en-GB" dirty="0" smtClean="0">
                <a:solidFill>
                  <a:srgbClr val="246AB4"/>
                </a:solidFill>
              </a:rPr>
              <a:t>index</a:t>
            </a:r>
            <a:r>
              <a:rPr lang="en-GB" dirty="0" smtClean="0"/>
              <a:t> is undefined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11510" y="3749743"/>
            <a:ext cx="3242383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index </a:t>
            </a:r>
            <a:r>
              <a:rPr lang="en-GB" dirty="0">
                <a:sym typeface="Wingdings" panose="05000000000000000000" pitchFamily="2" charset="2"/>
              </a:rPr>
              <a:t> 1</a:t>
            </a:r>
            <a:endParaRPr lang="en-GB" dirty="0"/>
          </a:p>
          <a:p>
            <a:r>
              <a:rPr lang="en-GB" dirty="0"/>
              <a:t>WHILE index </a:t>
            </a:r>
            <a:r>
              <a:rPr lang="en-GB" dirty="0">
                <a:sym typeface="Wingdings" panose="05000000000000000000" pitchFamily="2" charset="2"/>
              </a:rPr>
              <a:t>&lt; 4</a:t>
            </a:r>
          </a:p>
          <a:p>
            <a:r>
              <a:rPr lang="en-GB" dirty="0">
                <a:sym typeface="Wingdings" panose="05000000000000000000" pitchFamily="2" charset="2"/>
              </a:rPr>
              <a:t>	OUTPUT index</a:t>
            </a:r>
          </a:p>
          <a:p>
            <a:r>
              <a:rPr lang="en-GB" dirty="0">
                <a:sym typeface="Wingdings" panose="05000000000000000000" pitchFamily="2" charset="2"/>
              </a:rPr>
              <a:t>	index  index + 1</a:t>
            </a:r>
          </a:p>
          <a:p>
            <a:r>
              <a:rPr lang="en-GB" dirty="0">
                <a:sym typeface="Wingdings" panose="05000000000000000000" pitchFamily="2" charset="2"/>
              </a:rPr>
              <a:t>ENDWHILE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90947" y="3749120"/>
            <a:ext cx="309350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FOR index </a:t>
            </a:r>
            <a:r>
              <a:rPr lang="en-GB" dirty="0">
                <a:sym typeface="Wingdings" panose="05000000000000000000" pitchFamily="2" charset="2"/>
              </a:rPr>
              <a:t> 1 to ? </a:t>
            </a:r>
          </a:p>
          <a:p>
            <a:r>
              <a:rPr lang="en-GB" dirty="0">
                <a:sym typeface="Wingdings" panose="05000000000000000000" pitchFamily="2" charset="2"/>
              </a:rPr>
              <a:t>	OUTPUT index</a:t>
            </a:r>
          </a:p>
          <a:p>
            <a:r>
              <a:rPr lang="en-GB" dirty="0">
                <a:sym typeface="Wingdings" panose="05000000000000000000" pitchFamily="2" charset="2"/>
              </a:rPr>
              <a:t>NEXT index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Nested FOR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8010853" cy="1754638"/>
          </a:xfrm>
        </p:spPr>
        <p:txBody>
          <a:bodyPr/>
          <a:lstStyle/>
          <a:p>
            <a:r>
              <a:rPr lang="en-GB" dirty="0" smtClean="0"/>
              <a:t>It is possible to use nested for loops</a:t>
            </a:r>
          </a:p>
          <a:p>
            <a:pPr lvl="1"/>
            <a:r>
              <a:rPr lang="en-GB" dirty="0" smtClean="0"/>
              <a:t>These are particularly useful for looping through grids in two-dimensional arrays, which will be covered later</a:t>
            </a:r>
          </a:p>
          <a:p>
            <a:pPr lvl="1"/>
            <a:r>
              <a:rPr lang="en-GB" dirty="0" smtClean="0"/>
              <a:t>Calculate the values for i, j and Output</a:t>
            </a:r>
          </a:p>
          <a:p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501936" y="3534502"/>
            <a:ext cx="306101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FOR i </a:t>
            </a:r>
            <a:r>
              <a:rPr lang="en-GB" dirty="0">
                <a:sym typeface="Wingdings" panose="05000000000000000000" pitchFamily="2" charset="2"/>
              </a:rPr>
              <a:t>1 </a:t>
            </a:r>
            <a:r>
              <a:rPr lang="en-GB" dirty="0" smtClean="0">
                <a:sym typeface="Wingdings" panose="05000000000000000000" pitchFamily="2" charset="2"/>
              </a:rPr>
              <a:t>to </a:t>
            </a:r>
            <a:r>
              <a:rPr lang="en-GB" dirty="0">
                <a:sym typeface="Wingdings" panose="05000000000000000000" pitchFamily="2" charset="2"/>
              </a:rPr>
              <a:t>3</a:t>
            </a:r>
          </a:p>
          <a:p>
            <a:r>
              <a:rPr lang="en-GB" dirty="0">
                <a:sym typeface="Wingdings" panose="05000000000000000000" pitchFamily="2" charset="2"/>
              </a:rPr>
              <a:t>	FOR j  1 to 2</a:t>
            </a:r>
          </a:p>
          <a:p>
            <a:r>
              <a:rPr lang="en-GB" dirty="0">
                <a:sym typeface="Wingdings" panose="05000000000000000000" pitchFamily="2" charset="2"/>
              </a:rPr>
              <a:t>		OUTPUT i + j</a:t>
            </a:r>
          </a:p>
          <a:p>
            <a:r>
              <a:rPr lang="en-GB" dirty="0">
                <a:sym typeface="Wingdings" panose="05000000000000000000" pitchFamily="2" charset="2"/>
              </a:rPr>
              <a:t>	NEXT j</a:t>
            </a:r>
          </a:p>
          <a:p>
            <a:r>
              <a:rPr lang="en-GB" dirty="0">
                <a:sym typeface="Wingdings" panose="05000000000000000000" pitchFamily="2" charset="2"/>
              </a:rPr>
              <a:t>NEXT i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71759"/>
              </p:ext>
            </p:extLst>
          </p:nvPr>
        </p:nvGraphicFramePr>
        <p:xfrm>
          <a:off x="4729706" y="3552611"/>
          <a:ext cx="2910026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072"/>
                <a:gridCol w="898072"/>
                <a:gridCol w="1113882"/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Understand </a:t>
            </a:r>
            <a:r>
              <a:rPr lang="en-GB" dirty="0">
                <a:solidFill>
                  <a:schemeClr val="bg1"/>
                </a:solidFill>
              </a:rPr>
              <a:t>and use three different types of iterative statement WHILE, REPEAT and FOR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 </a:t>
            </a:r>
            <a:r>
              <a:rPr lang="en-GB" dirty="0">
                <a:solidFill>
                  <a:schemeClr val="bg1"/>
                </a:solidFill>
              </a:rPr>
              <a:t>familiar with, and be able to use, random number generation </a:t>
            </a:r>
          </a:p>
        </p:txBody>
      </p:sp>
    </p:spTree>
    <p:extLst>
      <p:ext uri="{BB962C8B-B14F-4D97-AF65-F5344CB8AC3E}">
        <p14:creationId xmlns:p14="http://schemas.microsoft.com/office/powerpoint/2010/main" val="2530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Random number generator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261480" cy="1964709"/>
          </a:xfrm>
        </p:spPr>
        <p:txBody>
          <a:bodyPr/>
          <a:lstStyle/>
          <a:p>
            <a:r>
              <a:rPr lang="en-GB" dirty="0" smtClean="0"/>
              <a:t>It is possible to use a built-in function to produce a random number</a:t>
            </a:r>
          </a:p>
          <a:p>
            <a:r>
              <a:rPr lang="en-GB" dirty="0" smtClean="0"/>
              <a:t>In the example below, two players battle until one of them dies</a:t>
            </a:r>
          </a:p>
          <a:p>
            <a:r>
              <a:rPr lang="en-GB" dirty="0" smtClean="0"/>
              <a:t>Which player has a better chance of winning?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96691" y="4233702"/>
            <a:ext cx="507164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>
                <a:sym typeface="Wingdings" panose="05000000000000000000" pitchFamily="2" charset="2"/>
              </a:rPr>
              <a:t>Player1  10</a:t>
            </a:r>
          </a:p>
          <a:p>
            <a:r>
              <a:rPr lang="en-GB" dirty="0">
                <a:sym typeface="Wingdings" panose="05000000000000000000" pitchFamily="2" charset="2"/>
              </a:rPr>
              <a:t>Player2  10</a:t>
            </a:r>
          </a:p>
          <a:p>
            <a:r>
              <a:rPr lang="en-GB" dirty="0">
                <a:sym typeface="Wingdings" panose="05000000000000000000" pitchFamily="2" charset="2"/>
              </a:rPr>
              <a:t>REPEAT</a:t>
            </a:r>
          </a:p>
          <a:p>
            <a:r>
              <a:rPr lang="en-GB" dirty="0">
                <a:sym typeface="Wingdings" panose="05000000000000000000" pitchFamily="2" charset="2"/>
              </a:rPr>
              <a:t>	Player1 = Player1 - random(1,6)</a:t>
            </a:r>
          </a:p>
          <a:p>
            <a:r>
              <a:rPr lang="en-GB" dirty="0">
                <a:sym typeface="Wingdings" panose="05000000000000000000" pitchFamily="2" charset="2"/>
              </a:rPr>
              <a:t>	Player2 = Player2 - random(1,4)</a:t>
            </a:r>
          </a:p>
          <a:p>
            <a:r>
              <a:rPr lang="en-GB" dirty="0">
                <a:sym typeface="Wingdings" panose="05000000000000000000" pitchFamily="2" charset="2"/>
              </a:rPr>
              <a:t>UNTIL </a:t>
            </a:r>
            <a:r>
              <a:rPr lang="en-GB" dirty="0" smtClean="0">
                <a:sym typeface="Wingdings" panose="05000000000000000000" pitchFamily="2" charset="2"/>
              </a:rPr>
              <a:t>Player1 &lt;=</a:t>
            </a:r>
            <a:r>
              <a:rPr lang="en-GB" dirty="0">
                <a:sym typeface="Wingdings" panose="05000000000000000000" pitchFamily="2" charset="2"/>
              </a:rPr>
              <a:t>0 OR Player2 &lt;=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800" dirty="0" smtClean="0"/>
              <a:t>Now complete </a:t>
            </a:r>
            <a:r>
              <a:rPr lang="en-GB" sz="2800" b="1" dirty="0" smtClean="0"/>
              <a:t>Task 3</a:t>
            </a:r>
            <a:r>
              <a:rPr lang="en-GB" sz="2800" dirty="0" smtClean="0"/>
              <a:t>, </a:t>
            </a:r>
            <a:r>
              <a:rPr lang="en-GB" sz="2800" b="1" dirty="0"/>
              <a:t>Q</a:t>
            </a:r>
            <a:r>
              <a:rPr lang="en-GB" sz="2800" b="1" dirty="0" smtClean="0"/>
              <a:t>uestions 5</a:t>
            </a:r>
            <a:r>
              <a:rPr lang="en-GB" sz="2800" dirty="0" smtClean="0"/>
              <a:t> and </a:t>
            </a:r>
            <a:r>
              <a:rPr lang="en-GB" sz="2800" b="1" dirty="0" smtClean="0"/>
              <a:t>6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1"/>
          <a:stretch/>
        </p:blipFill>
        <p:spPr>
          <a:xfrm>
            <a:off x="0" y="2761306"/>
            <a:ext cx="9144000" cy="4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There are three types of iteration:</a:t>
            </a:r>
          </a:p>
          <a:p>
            <a:pPr lvl="1"/>
            <a:r>
              <a:rPr lang="en-GB" dirty="0" smtClean="0"/>
              <a:t>Indefinite iteration with the condition tested at the start of the loop</a:t>
            </a:r>
          </a:p>
          <a:p>
            <a:pPr lvl="1"/>
            <a:r>
              <a:rPr lang="en-GB" dirty="0" smtClean="0"/>
              <a:t>Indefinite iteration with the condition tested at the end of the loop</a:t>
            </a:r>
          </a:p>
          <a:p>
            <a:pPr lvl="1"/>
            <a:r>
              <a:rPr lang="en-GB" dirty="0" smtClean="0"/>
              <a:t>Definite iteration where the loop is performed a given number of times</a:t>
            </a:r>
          </a:p>
          <a:p>
            <a:r>
              <a:rPr lang="en-GB" dirty="0" smtClean="0"/>
              <a:t>Can you give an example of each?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3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Iteration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00882"/>
          </a:xfrm>
        </p:spPr>
        <p:txBody>
          <a:bodyPr/>
          <a:lstStyle/>
          <a:p>
            <a:r>
              <a:rPr lang="en-GB" dirty="0" smtClean="0"/>
              <a:t>Iteration means repetition</a:t>
            </a:r>
          </a:p>
          <a:p>
            <a:r>
              <a:rPr lang="en-GB" dirty="0" smtClean="0"/>
              <a:t>A sequence of instructions is repeated multiple times</a:t>
            </a:r>
          </a:p>
          <a:p>
            <a:r>
              <a:rPr lang="en-GB" dirty="0" smtClean="0"/>
              <a:t>This is much more efficient than writing the instructions multiple times</a:t>
            </a:r>
          </a:p>
          <a:p>
            <a:r>
              <a:rPr lang="en-GB" dirty="0" smtClean="0"/>
              <a:t>The number of repetitions needed may vary, and may not be known when writing the code</a:t>
            </a:r>
          </a:p>
          <a:p>
            <a:r>
              <a:rPr lang="en-GB" dirty="0" smtClean="0"/>
              <a:t>There are three types of loop: WHILE, REPEAT and FOR .. NEXT</a:t>
            </a:r>
          </a:p>
        </p:txBody>
      </p:sp>
    </p:spTree>
    <p:extLst>
      <p:ext uri="{BB962C8B-B14F-4D97-AF65-F5344CB8AC3E}">
        <p14:creationId xmlns:p14="http://schemas.microsoft.com/office/powerpoint/2010/main" val="38935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WHILE … ENDWHILE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80"/>
            <a:ext cx="7460164" cy="2251594"/>
          </a:xfrm>
        </p:spPr>
        <p:txBody>
          <a:bodyPr/>
          <a:lstStyle/>
          <a:p>
            <a:r>
              <a:rPr lang="en-GB" dirty="0" smtClean="0"/>
              <a:t>Using a </a:t>
            </a:r>
            <a:r>
              <a:rPr lang="en-GB" dirty="0" smtClean="0">
                <a:solidFill>
                  <a:srgbClr val="246AB4"/>
                </a:solidFill>
              </a:rPr>
              <a:t>WHILE .. ENDWHILE </a:t>
            </a:r>
            <a:r>
              <a:rPr lang="en-GB" dirty="0" smtClean="0"/>
              <a:t>loop, the condition is tested upon </a:t>
            </a:r>
            <a:r>
              <a:rPr lang="en-GB" dirty="0" smtClean="0">
                <a:solidFill>
                  <a:srgbClr val="246AB4"/>
                </a:solidFill>
              </a:rPr>
              <a:t>entry</a:t>
            </a:r>
            <a:r>
              <a:rPr lang="en-GB" dirty="0" smtClean="0"/>
              <a:t> to the loop</a:t>
            </a:r>
          </a:p>
          <a:p>
            <a:r>
              <a:rPr lang="en-GB" dirty="0" smtClean="0"/>
              <a:t>It is possible that the instructions inside the loop might not be executed at all if the entry condition is not met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20912" y="4173090"/>
            <a:ext cx="3707241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Condition x  = True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Execute statement a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Execute statement b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etc....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WHILE</a:t>
            </a:r>
            <a:endParaRPr lang="en-GB" sz="2000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Iteration entry condition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577004"/>
            <a:ext cx="7550475" cy="4678022"/>
          </a:xfrm>
        </p:spPr>
        <p:txBody>
          <a:bodyPr/>
          <a:lstStyle/>
          <a:p>
            <a:r>
              <a:rPr lang="en-GB" dirty="0" smtClean="0"/>
              <a:t>Trace through the pseudocode loop </a:t>
            </a:r>
          </a:p>
          <a:p>
            <a:pPr lvl="1"/>
            <a:r>
              <a:rPr lang="en-GB" dirty="0" smtClean="0"/>
              <a:t>What values will x take?</a:t>
            </a:r>
          </a:p>
          <a:p>
            <a:pPr lvl="1"/>
            <a:r>
              <a:rPr lang="en-GB" dirty="0" smtClean="0"/>
              <a:t>What will be the output?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would happen if the first statement was changed to  </a:t>
            </a:r>
            <a:r>
              <a:rPr lang="en-GB" dirty="0" smtClean="0">
                <a:solidFill>
                  <a:srgbClr val="246AB4"/>
                </a:solidFill>
              </a:rPr>
              <a:t>x </a:t>
            </a:r>
            <a:r>
              <a:rPr lang="en-GB" dirty="0" smtClean="0">
                <a:solidFill>
                  <a:srgbClr val="246AB4"/>
                </a:solidFill>
                <a:sym typeface="Wingdings" panose="05000000000000000000" pitchFamily="2" charset="2"/>
              </a:rPr>
              <a:t> 2 </a:t>
            </a:r>
            <a:r>
              <a:rPr lang="en-GB" dirty="0" smtClean="0">
                <a:sym typeface="Wingdings" panose="05000000000000000000" pitchFamily="2" charset="2"/>
              </a:rPr>
              <a:t>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67726" y="3163511"/>
            <a:ext cx="256970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x </a:t>
            </a:r>
            <a:r>
              <a:rPr lang="en-GB" dirty="0">
                <a:sym typeface="Wingdings" panose="05000000000000000000" pitchFamily="2" charset="2"/>
              </a:rPr>
              <a:t> 0</a:t>
            </a:r>
            <a:endParaRPr lang="en-GB" dirty="0"/>
          </a:p>
          <a:p>
            <a:r>
              <a:rPr lang="en-GB" dirty="0"/>
              <a:t>WHILE x &lt; 2</a:t>
            </a:r>
          </a:p>
          <a:p>
            <a:r>
              <a:rPr lang="en-GB" dirty="0"/>
              <a:t>	x </a:t>
            </a:r>
            <a:r>
              <a:rPr lang="en-GB" dirty="0">
                <a:sym typeface="Wingdings" panose="05000000000000000000" pitchFamily="2" charset="2"/>
              </a:rPr>
              <a:t> x+1</a:t>
            </a:r>
          </a:p>
          <a:p>
            <a:r>
              <a:rPr lang="en-GB" dirty="0">
                <a:sym typeface="Wingdings" panose="05000000000000000000" pitchFamily="2" charset="2"/>
              </a:rPr>
              <a:t>	OUTPUT x</a:t>
            </a:r>
            <a:endParaRPr lang="en-GB" dirty="0"/>
          </a:p>
          <a:p>
            <a:r>
              <a:rPr lang="en-GB" dirty="0"/>
              <a:t>ENDWHILE</a:t>
            </a:r>
          </a:p>
          <a:p>
            <a:r>
              <a:rPr lang="en-GB" dirty="0"/>
              <a:t>OUTPUT “The end”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11605"/>
              </p:ext>
            </p:extLst>
          </p:nvPr>
        </p:nvGraphicFramePr>
        <p:xfrm>
          <a:off x="4854510" y="3163511"/>
          <a:ext cx="2703168" cy="188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584"/>
                <a:gridCol w="1351584"/>
              </a:tblGrid>
              <a:tr h="3772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</a:tr>
              <a:tr h="3772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232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232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232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Questions 1</a:t>
            </a:r>
            <a:r>
              <a:rPr lang="en-GB" dirty="0" smtClean="0"/>
              <a:t> and </a:t>
            </a:r>
            <a:r>
              <a:rPr lang="en-GB" b="1" dirty="0" smtClean="0"/>
              <a:t>2</a:t>
            </a:r>
            <a:r>
              <a:rPr lang="en-GB" dirty="0" smtClean="0"/>
              <a:t> in </a:t>
            </a:r>
            <a:r>
              <a:rPr lang="en-GB" b="1" dirty="0" smtClean="0"/>
              <a:t>Task 1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94" y="2316927"/>
            <a:ext cx="6808206" cy="45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REPEAT .. UNTIL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80"/>
            <a:ext cx="7816471" cy="1577863"/>
          </a:xfrm>
        </p:spPr>
        <p:txBody>
          <a:bodyPr/>
          <a:lstStyle/>
          <a:p>
            <a:r>
              <a:rPr lang="en-GB" dirty="0" smtClean="0"/>
              <a:t>In a </a:t>
            </a:r>
            <a:r>
              <a:rPr lang="en-GB" dirty="0" smtClean="0">
                <a:solidFill>
                  <a:srgbClr val="246AB4"/>
                </a:solidFill>
              </a:rPr>
              <a:t>REPEAT . .UNTIL </a:t>
            </a:r>
            <a:r>
              <a:rPr lang="en-GB" dirty="0" smtClean="0"/>
              <a:t>loop the statements in the loop are executed </a:t>
            </a:r>
            <a:r>
              <a:rPr lang="en-GB" dirty="0" smtClean="0">
                <a:solidFill>
                  <a:srgbClr val="246AB4"/>
                </a:solidFill>
              </a:rPr>
              <a:t>before</a:t>
            </a:r>
            <a:r>
              <a:rPr lang="en-GB" dirty="0" smtClean="0"/>
              <a:t> the condition is evaluated</a:t>
            </a:r>
          </a:p>
          <a:p>
            <a:pPr lvl="1"/>
            <a:r>
              <a:rPr lang="en-GB" dirty="0" smtClean="0"/>
              <a:t>The statement will always be executed at least once</a:t>
            </a:r>
          </a:p>
          <a:p>
            <a:pPr lvl="1"/>
            <a:r>
              <a:rPr lang="en-GB" dirty="0" smtClean="0"/>
              <a:t>Complete the values for x and Output</a:t>
            </a:r>
            <a:endParaRPr lang="en-GB" dirty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0"/>
              </a:spcAft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What would happen if the first statement was changed to  </a:t>
            </a:r>
            <a:r>
              <a:rPr lang="en-GB" dirty="0">
                <a:solidFill>
                  <a:srgbClr val="246AB4"/>
                </a:solidFill>
              </a:rPr>
              <a:t>x </a:t>
            </a:r>
            <a:r>
              <a:rPr lang="en-GB" dirty="0">
                <a:solidFill>
                  <a:srgbClr val="246AB4"/>
                </a:solidFill>
                <a:sym typeface="Wingdings" panose="05000000000000000000" pitchFamily="2" charset="2"/>
              </a:rPr>
              <a:t> 2 </a:t>
            </a:r>
            <a:r>
              <a:rPr lang="en-GB" dirty="0">
                <a:sym typeface="Wingdings" panose="05000000000000000000" pitchFamily="2" charset="2"/>
              </a:rPr>
              <a:t>?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83940" y="3503889"/>
            <a:ext cx="251253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x </a:t>
            </a:r>
            <a:r>
              <a:rPr lang="en-GB" dirty="0">
                <a:sym typeface="Wingdings" panose="05000000000000000000" pitchFamily="2" charset="2"/>
              </a:rPr>
              <a:t>0</a:t>
            </a:r>
            <a:endParaRPr lang="en-GB" dirty="0"/>
          </a:p>
          <a:p>
            <a:r>
              <a:rPr lang="en-GB" dirty="0"/>
              <a:t>Repeat</a:t>
            </a:r>
          </a:p>
          <a:p>
            <a:r>
              <a:rPr lang="en-GB" dirty="0"/>
              <a:t>	x </a:t>
            </a:r>
            <a:r>
              <a:rPr lang="en-GB" dirty="0">
                <a:sym typeface="Wingdings" panose="05000000000000000000" pitchFamily="2" charset="2"/>
              </a:rPr>
              <a:t>x+1</a:t>
            </a:r>
          </a:p>
          <a:p>
            <a:r>
              <a:rPr lang="en-GB" dirty="0">
                <a:sym typeface="Wingdings" panose="05000000000000000000" pitchFamily="2" charset="2"/>
              </a:rPr>
              <a:t>	OUTPUT x</a:t>
            </a:r>
            <a:endParaRPr lang="en-GB" dirty="0"/>
          </a:p>
          <a:p>
            <a:r>
              <a:rPr lang="en-GB" dirty="0"/>
              <a:t>UNTIL x &gt;= 2</a:t>
            </a:r>
          </a:p>
          <a:p>
            <a:r>
              <a:rPr lang="en-GB" dirty="0"/>
              <a:t>OUTPUT “The end”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54466"/>
              </p:ext>
            </p:extLst>
          </p:nvPr>
        </p:nvGraphicFramePr>
        <p:xfrm>
          <a:off x="4695888" y="3511660"/>
          <a:ext cx="2694216" cy="18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108"/>
                <a:gridCol w="1347108"/>
              </a:tblGrid>
              <a:tr h="360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</a:t>
                      </a:r>
                      <a:endParaRPr lang="en-GB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Performing a range check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80"/>
            <a:ext cx="7816471" cy="4749629"/>
          </a:xfrm>
        </p:spPr>
        <p:txBody>
          <a:bodyPr/>
          <a:lstStyle/>
          <a:p>
            <a:r>
              <a:rPr lang="en-GB" dirty="0" smtClean="0"/>
              <a:t>A loop can be used to implement a range check</a:t>
            </a:r>
          </a:p>
          <a:p>
            <a:r>
              <a:rPr lang="en-GB" dirty="0" smtClean="0"/>
              <a:t>The loop will continually prompt for input until a valid age between 12 and 18 is entered</a:t>
            </a:r>
          </a:p>
          <a:p>
            <a:r>
              <a:rPr lang="en-GB" dirty="0"/>
              <a:t>Work through the algorithm below with the data 10, 11,18 and </a:t>
            </a:r>
            <a:r>
              <a:rPr lang="en-GB" dirty="0" smtClean="0"/>
              <a:t>19. What will be </a:t>
            </a:r>
            <a:r>
              <a:rPr lang="en-GB" dirty="0" smtClean="0"/>
              <a:t>the output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32383" y="4223503"/>
            <a:ext cx="437321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REPEAT</a:t>
            </a:r>
          </a:p>
          <a:p>
            <a:r>
              <a:rPr lang="en-GB" dirty="0"/>
              <a:t>	OUTPUT “Enter age”</a:t>
            </a:r>
          </a:p>
          <a:p>
            <a:r>
              <a:rPr lang="en-GB" dirty="0"/>
              <a:t>	age </a:t>
            </a:r>
            <a:r>
              <a:rPr lang="en-GB" dirty="0">
                <a:sym typeface="Wingdings" panose="05000000000000000000" pitchFamily="2" charset="2"/>
              </a:rPr>
              <a:t>USERINPUT</a:t>
            </a:r>
            <a:endParaRPr lang="en-GB" dirty="0"/>
          </a:p>
          <a:p>
            <a:r>
              <a:rPr lang="en-GB" dirty="0"/>
              <a:t>UNTIL age &gt; 11 AND age &lt;= 18</a:t>
            </a:r>
          </a:p>
          <a:p>
            <a:r>
              <a:rPr lang="en-GB" dirty="0"/>
              <a:t>OUTPUT “Age is”, 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 equivalent WHILE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80"/>
            <a:ext cx="7816471" cy="1577863"/>
          </a:xfrm>
        </p:spPr>
        <p:txBody>
          <a:bodyPr/>
          <a:lstStyle/>
          <a:p>
            <a:r>
              <a:rPr lang="en-GB" dirty="0" smtClean="0"/>
              <a:t>In Python the </a:t>
            </a:r>
            <a:r>
              <a:rPr lang="en-GB" dirty="0" smtClean="0">
                <a:solidFill>
                  <a:srgbClr val="246AB4"/>
                </a:solidFill>
              </a:rPr>
              <a:t>REPEAT..UNTIL </a:t>
            </a:r>
            <a:r>
              <a:rPr lang="en-GB" dirty="0" smtClean="0"/>
              <a:t>loop is not supported</a:t>
            </a:r>
          </a:p>
          <a:p>
            <a:r>
              <a:rPr lang="en-GB" dirty="0" smtClean="0"/>
              <a:t>An equivalent loop can be created using a </a:t>
            </a:r>
            <a:r>
              <a:rPr lang="en-GB" dirty="0" smtClean="0">
                <a:solidFill>
                  <a:srgbClr val="246AB4"/>
                </a:solidFill>
              </a:rPr>
              <a:t>WHILE</a:t>
            </a:r>
            <a:r>
              <a:rPr lang="en-GB" dirty="0" smtClean="0"/>
              <a:t> loop</a:t>
            </a:r>
          </a:p>
          <a:p>
            <a:r>
              <a:rPr lang="en-GB" dirty="0"/>
              <a:t>Work through the algorithm below with the data 10, 11,18 and 19. What will be </a:t>
            </a:r>
            <a:r>
              <a:rPr lang="en-GB" dirty="0" smtClean="0"/>
              <a:t>the output</a:t>
            </a:r>
            <a:r>
              <a:rPr lang="en-GB" dirty="0"/>
              <a:t>?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91072" y="4223835"/>
            <a:ext cx="3882883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age = 0</a:t>
            </a:r>
          </a:p>
          <a:p>
            <a:r>
              <a:rPr lang="en-GB" dirty="0"/>
              <a:t>WHILE age &lt; 12 OR age &gt; 18 	OUTPUT “Enter age”</a:t>
            </a:r>
          </a:p>
          <a:p>
            <a:r>
              <a:rPr lang="en-GB" dirty="0"/>
              <a:t>	age </a:t>
            </a:r>
            <a:r>
              <a:rPr lang="en-GB" dirty="0">
                <a:sym typeface="Wingdings" panose="05000000000000000000" pitchFamily="2" charset="2"/>
              </a:rPr>
              <a:t>USERINPUT</a:t>
            </a:r>
            <a:endParaRPr lang="en-GB" dirty="0"/>
          </a:p>
          <a:p>
            <a:r>
              <a:rPr lang="en-GB" dirty="0"/>
              <a:t>ENDWHILE</a:t>
            </a:r>
          </a:p>
          <a:p>
            <a:r>
              <a:rPr lang="en-GB" dirty="0"/>
              <a:t>OUTPUT “Age is”, age</a:t>
            </a:r>
          </a:p>
        </p:txBody>
      </p:sp>
    </p:spTree>
    <p:extLst>
      <p:ext uri="{BB962C8B-B14F-4D97-AF65-F5344CB8AC3E}">
        <p14:creationId xmlns:p14="http://schemas.microsoft.com/office/powerpoint/2010/main" val="15373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</Template>
  <TotalTime>766</TotalTime>
  <Words>871</Words>
  <Application>Microsoft Office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Museo900-Regular</vt:lpstr>
      <vt:lpstr>Museo 900</vt:lpstr>
      <vt:lpstr>Museo 500</vt:lpstr>
      <vt:lpstr>Arial</vt:lpstr>
      <vt:lpstr>Wingdings</vt:lpstr>
      <vt:lpstr>Museo 100</vt:lpstr>
      <vt:lpstr>Museo 700</vt:lpstr>
      <vt:lpstr>Consolas</vt:lpstr>
      <vt:lpstr>Calibri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Heathcote</dc:creator>
  <cp:lastModifiedBy>Robert Heathcote</cp:lastModifiedBy>
  <cp:revision>24</cp:revision>
  <dcterms:created xsi:type="dcterms:W3CDTF">2015-05-23T17:01:51Z</dcterms:created>
  <dcterms:modified xsi:type="dcterms:W3CDTF">2015-06-24T12:54:42Z</dcterms:modified>
</cp:coreProperties>
</file>