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Museo300-Regular" panose="02000000000000000000" pitchFamily="2" charset="0"/>
      <p:regular r:id="rId18"/>
    </p:embeddedFont>
    <p:embeddedFont>
      <p:font typeface="Museo900-Regular" panose="02000000000000000000" pitchFamily="2" charset="0"/>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2B"/>
    <a:srgbClr val="E6FF83"/>
    <a:srgbClr val="D90B8C"/>
    <a:srgbClr val="F9D3E1"/>
    <a:srgbClr val="D90B28"/>
    <a:srgbClr val="E3DEFF"/>
    <a:srgbClr val="420B72"/>
    <a:srgbClr val="E0FF81"/>
    <a:srgbClr val="F4E181"/>
    <a:srgbClr val="047D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varScale="1">
        <p:scale>
          <a:sx n="107" d="100"/>
          <a:sy n="107" d="100"/>
        </p:scale>
        <p:origin x="1632" y="102"/>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2" name="Picture 1" descr="Arrow Unit 5.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800" y="424800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0682B"/>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78552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E6FF83"/>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Conditional</a:t>
            </a:r>
            <a:r>
              <a:rPr lang="en-US" sz="1200" b="1" baseline="0" dirty="0">
                <a:solidFill>
                  <a:srgbClr val="FFFFFF"/>
                </a:solidFill>
                <a:effectLst>
                  <a:glow rad="228600">
                    <a:schemeClr val="tx1">
                      <a:alpha val="40000"/>
                    </a:schemeClr>
                  </a:glow>
                </a:effectLst>
                <a:latin typeface="Arial"/>
                <a:cs typeface="Arial"/>
              </a:rPr>
              <a:t> formatting and validation</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pic>
        <p:nvPicPr>
          <p:cNvPr id="9" name="Picture 8" descr="Logo Unit 5.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Conditional</a:t>
            </a:r>
            <a:r>
              <a:rPr lang="en-US" sz="1200" b="1" baseline="0" dirty="0">
                <a:solidFill>
                  <a:srgbClr val="FFFFFF"/>
                </a:solidFill>
                <a:effectLst>
                  <a:glow rad="228600">
                    <a:schemeClr val="tx1">
                      <a:alpha val="40000"/>
                    </a:schemeClr>
                  </a:glow>
                </a:effectLst>
                <a:latin typeface="Arial"/>
                <a:cs typeface="Arial"/>
              </a:rPr>
              <a:t> formatting and validation</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pic>
        <p:nvPicPr>
          <p:cNvPr id="12" name="Picture 11" descr="Logo Unit 5.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8" name="Picture 7"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Conditional</a:t>
            </a:r>
            <a:r>
              <a:rPr lang="en-US" sz="1200" b="1" baseline="0" dirty="0">
                <a:solidFill>
                  <a:srgbClr val="FFFFFF"/>
                </a:solidFill>
                <a:effectLst>
                  <a:glow rad="228600">
                    <a:schemeClr val="tx1">
                      <a:alpha val="40000"/>
                    </a:schemeClr>
                  </a:glow>
                </a:effectLst>
                <a:latin typeface="Arial"/>
                <a:cs typeface="Arial"/>
              </a:rPr>
              <a:t> formatting and validation</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Conditional</a:t>
            </a:r>
            <a:r>
              <a:rPr lang="en-US" sz="1200" b="1" baseline="0" dirty="0">
                <a:solidFill>
                  <a:srgbClr val="FFFFFF"/>
                </a:solidFill>
                <a:effectLst>
                  <a:glow rad="228600">
                    <a:schemeClr val="tx1">
                      <a:alpha val="40000"/>
                    </a:schemeClr>
                  </a:glow>
                </a:effectLst>
                <a:latin typeface="Arial"/>
                <a:cs typeface="Arial"/>
              </a:rPr>
              <a:t> formatting and validation</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Conditional</a:t>
            </a:r>
            <a:r>
              <a:rPr lang="en-US" sz="1200" b="1" baseline="0" dirty="0">
                <a:solidFill>
                  <a:srgbClr val="FFFFFF"/>
                </a:solidFill>
                <a:effectLst>
                  <a:glow rad="228600">
                    <a:schemeClr val="tx1">
                      <a:alpha val="40000"/>
                    </a:schemeClr>
                  </a:glow>
                </a:effectLst>
                <a:latin typeface="Arial"/>
                <a:cs typeface="Arial"/>
              </a:rPr>
              <a:t> formatting and validation</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pic>
        <p:nvPicPr>
          <p:cNvPr id="12" name="Picture 11" descr="Logo Unit 5.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20134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749609" y="1807597"/>
            <a:ext cx="5879353" cy="2201863"/>
          </a:xfrm>
        </p:spPr>
        <p:txBody>
          <a:bodyPr/>
          <a:lstStyle/>
          <a:p>
            <a:r>
              <a:rPr lang="en-US" dirty="0"/>
              <a:t>Conditional formatting and validation</a:t>
            </a:r>
          </a:p>
          <a:p>
            <a:pPr lvl="1"/>
            <a:r>
              <a:rPr lang="en-US" dirty="0"/>
              <a:t>Spreadsheet modelling</a:t>
            </a:r>
          </a:p>
          <a:p>
            <a:pPr lvl="1"/>
            <a:endParaRPr lang="en-US" dirty="0"/>
          </a:p>
          <a:p>
            <a:pPr lvl="1"/>
            <a:r>
              <a:rPr lang="en-US">
                <a:solidFill>
                  <a:srgbClr val="00682B"/>
                </a:solidFill>
              </a:rPr>
              <a:t>3</a:t>
            </a:r>
            <a:r>
              <a:rPr lang="en-US" baseline="30000">
                <a:solidFill>
                  <a:srgbClr val="00682B"/>
                </a:solidFill>
              </a:rPr>
              <a:t>rd</a:t>
            </a:r>
            <a:r>
              <a:rPr lang="en-US">
                <a:solidFill>
                  <a:srgbClr val="00682B"/>
                </a:solidFill>
              </a:rPr>
              <a:t> Edition</a:t>
            </a: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Some other spreadsheet features</a:t>
            </a:r>
          </a:p>
        </p:txBody>
      </p:sp>
      <p:sp>
        <p:nvSpPr>
          <p:cNvPr id="3" name="Text Placeholder 2"/>
          <p:cNvSpPr>
            <a:spLocks noGrp="1"/>
          </p:cNvSpPr>
          <p:nvPr>
            <p:ph type="body" sz="quarter" idx="14"/>
          </p:nvPr>
        </p:nvSpPr>
        <p:spPr>
          <a:xfrm>
            <a:off x="724280" y="2175382"/>
            <a:ext cx="7797230" cy="3453607"/>
          </a:xfrm>
        </p:spPr>
        <p:txBody>
          <a:bodyPr/>
          <a:lstStyle/>
          <a:p>
            <a:r>
              <a:rPr lang="en-GB" dirty="0"/>
              <a:t>Inserting comments – you can right-click a cell and insert a comment in any cell</a:t>
            </a:r>
          </a:p>
          <a:p>
            <a:r>
              <a:rPr lang="en-GB" dirty="0"/>
              <a:t>Shrinking your spreadsheet – use the slider bar at the bottom of the screen to make your spreadsheet fit on the screen</a:t>
            </a:r>
          </a:p>
          <a:p>
            <a:r>
              <a:rPr lang="en-GB" dirty="0"/>
              <a:t>Getting help – click the lightbulb icon in the menu at the top of the screen</a:t>
            </a:r>
          </a:p>
        </p:txBody>
      </p:sp>
    </p:spTree>
    <p:extLst>
      <p:ext uri="{BB962C8B-B14F-4D97-AF65-F5344CB8AC3E}">
        <p14:creationId xmlns:p14="http://schemas.microsoft.com/office/powerpoint/2010/main" val="59508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91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solidFill>
                  <a:schemeClr val="bg1"/>
                </a:solidFill>
              </a:rPr>
              <a:t>Create </a:t>
            </a:r>
            <a:r>
              <a:rPr lang="en-GB" b="1" dirty="0">
                <a:solidFill>
                  <a:schemeClr val="bg1"/>
                </a:solidFill>
              </a:rPr>
              <a:t>a seat booking system for a live show</a:t>
            </a:r>
            <a:r>
              <a:rPr lang="en-GB" dirty="0">
                <a:solidFill>
                  <a:schemeClr val="bg1"/>
                </a:solidFill>
              </a:rPr>
              <a:t> </a:t>
            </a:r>
          </a:p>
          <a:p>
            <a:r>
              <a:rPr lang="en-GB" dirty="0">
                <a:solidFill>
                  <a:schemeClr val="bg1"/>
                </a:solidFill>
              </a:rPr>
              <a:t>Use validation techniques to ensure that only valid data can be entered</a:t>
            </a:r>
          </a:p>
          <a:p>
            <a:pPr lvl="0"/>
            <a:r>
              <a:rPr lang="en-GB" dirty="0">
                <a:solidFill>
                  <a:schemeClr val="bg1"/>
                </a:solidFill>
              </a:rPr>
              <a:t>Use </a:t>
            </a:r>
            <a:r>
              <a:rPr lang="en-GB" b="1" dirty="0">
                <a:solidFill>
                  <a:schemeClr val="bg1"/>
                </a:solidFill>
              </a:rPr>
              <a:t>conditional</a:t>
            </a:r>
            <a:r>
              <a:rPr lang="en-GB" dirty="0">
                <a:solidFill>
                  <a:schemeClr val="bg1"/>
                </a:solidFill>
              </a:rPr>
              <a:t> </a:t>
            </a:r>
            <a:r>
              <a:rPr lang="en-GB" b="1" dirty="0">
                <a:solidFill>
                  <a:schemeClr val="bg1"/>
                </a:solidFill>
              </a:rPr>
              <a:t>formatting </a:t>
            </a:r>
            <a:r>
              <a:rPr lang="en-GB" dirty="0">
                <a:solidFill>
                  <a:schemeClr val="bg1"/>
                </a:solidFill>
              </a:rPr>
              <a:t>to show which seats have been booked</a:t>
            </a:r>
          </a:p>
          <a:p>
            <a:pPr lvl="0"/>
            <a:r>
              <a:rPr lang="en-GB" dirty="0">
                <a:solidFill>
                  <a:schemeClr val="bg1"/>
                </a:solidFill>
              </a:rPr>
              <a:t>Use a </a:t>
            </a:r>
            <a:r>
              <a:rPr lang="en-GB" b="1" dirty="0" err="1">
                <a:solidFill>
                  <a:schemeClr val="bg1"/>
                </a:solidFill>
              </a:rPr>
              <a:t>Countif</a:t>
            </a:r>
            <a:r>
              <a:rPr lang="en-GB" dirty="0">
                <a:solidFill>
                  <a:schemeClr val="bg1"/>
                </a:solidFill>
              </a:rPr>
              <a:t> function in calculations of seat sales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55353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Finalists’ Tour</a:t>
            </a:r>
            <a:endParaRPr lang="en-GB" dirty="0"/>
          </a:p>
        </p:txBody>
      </p:sp>
      <p:sp>
        <p:nvSpPr>
          <p:cNvPr id="2" name="Text Placeholder 1"/>
          <p:cNvSpPr>
            <a:spLocks noGrp="1"/>
          </p:cNvSpPr>
          <p:nvPr>
            <p:ph type="body" sz="quarter" idx="14"/>
          </p:nvPr>
        </p:nvSpPr>
        <p:spPr>
          <a:xfrm>
            <a:off x="724280" y="1704179"/>
            <a:ext cx="6172909" cy="3453607"/>
          </a:xfrm>
        </p:spPr>
        <p:txBody>
          <a:bodyPr/>
          <a:lstStyle/>
          <a:p>
            <a:r>
              <a:rPr lang="en-US" dirty="0"/>
              <a:t>In a tour of the country, the TNBT stage will set up in various locations</a:t>
            </a:r>
          </a:p>
          <a:p>
            <a:pPr marL="342900" lvl="0" indent="-342900">
              <a:spcBef>
                <a:spcPct val="20000"/>
              </a:spcBef>
              <a:buFont typeface="Arial" panose="020B0604020202020204" pitchFamily="34" charset="0"/>
              <a:buChar char="•"/>
            </a:pPr>
            <a:r>
              <a:rPr lang="en-US" dirty="0"/>
              <a:t>The seating plan shows three different categories of seats: Premium, Standard and Economy</a:t>
            </a:r>
          </a:p>
          <a:p>
            <a:pPr marL="342900" lvl="0" indent="-342900">
              <a:spcBef>
                <a:spcPct val="20000"/>
              </a:spcBef>
              <a:buFont typeface="Arial" panose="020B0604020202020204" pitchFamily="34" charset="0"/>
              <a:buChar char="•"/>
            </a:pPr>
            <a:r>
              <a:rPr lang="en-US" dirty="0"/>
              <a:t>Discounts of 25% and 50% will be given for students and children under 12</a:t>
            </a:r>
          </a:p>
          <a:p>
            <a:endParaRPr lang="en-US" dirty="0"/>
          </a:p>
          <a:p>
            <a:endParaRPr lang="en-GB" dirty="0"/>
          </a:p>
        </p:txBody>
      </p:sp>
      <p:sp>
        <p:nvSpPr>
          <p:cNvPr id="6" name="Title 2"/>
          <p:cNvSpPr txBox="1">
            <a:spLocks/>
          </p:cNvSpPr>
          <p:nvPr/>
        </p:nvSpPr>
        <p:spPr>
          <a:xfrm>
            <a:off x="457200" y="961851"/>
            <a:ext cx="4474840" cy="88297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8" name="Picture 2" descr="C:\Users\Rob\Desktop\TNBT-logo-FinalkistsTour-R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189" y="1699337"/>
            <a:ext cx="1697695" cy="173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8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48284" y="1644978"/>
            <a:ext cx="7447432" cy="4597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3"/>
          </p:nvPr>
        </p:nvSpPr>
        <p:spPr/>
        <p:txBody>
          <a:bodyPr/>
          <a:lstStyle/>
          <a:p>
            <a:r>
              <a:rPr lang="en-US" dirty="0"/>
              <a:t>Model of a Seating Plan</a:t>
            </a:r>
          </a:p>
          <a:p>
            <a:endParaRPr lang="en-GB" dirty="0"/>
          </a:p>
        </p:txBody>
      </p:sp>
    </p:spTree>
    <p:extLst>
      <p:ext uri="{BB962C8B-B14F-4D97-AF65-F5344CB8AC3E}">
        <p14:creationId xmlns:p14="http://schemas.microsoft.com/office/powerpoint/2010/main" val="164042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Starting your seat booking system</a:t>
            </a:r>
          </a:p>
          <a:p>
            <a:endParaRPr lang="en-GB" dirty="0"/>
          </a:p>
        </p:txBody>
      </p:sp>
      <p:sp>
        <p:nvSpPr>
          <p:cNvPr id="3" name="Text Placeholder 2"/>
          <p:cNvSpPr>
            <a:spLocks noGrp="1"/>
          </p:cNvSpPr>
          <p:nvPr>
            <p:ph type="body" sz="quarter" idx="14"/>
          </p:nvPr>
        </p:nvSpPr>
        <p:spPr>
          <a:xfrm>
            <a:off x="724280" y="2130899"/>
            <a:ext cx="7797230" cy="3453607"/>
          </a:xfrm>
        </p:spPr>
        <p:txBody>
          <a:bodyPr/>
          <a:lstStyle/>
          <a:p>
            <a:r>
              <a:rPr lang="en-US" dirty="0"/>
              <a:t>Open </a:t>
            </a:r>
            <a:r>
              <a:rPr lang="en-US" b="1" dirty="0"/>
              <a:t>Worksheet 4</a:t>
            </a:r>
          </a:p>
          <a:p>
            <a:r>
              <a:rPr lang="en-US" dirty="0"/>
              <a:t>In Task 1, you will:</a:t>
            </a:r>
          </a:p>
          <a:p>
            <a:pPr lvl="1"/>
            <a:r>
              <a:rPr lang="en-US" dirty="0"/>
              <a:t>Open the spreadsheet </a:t>
            </a:r>
            <a:r>
              <a:rPr lang="en-US" b="1" dirty="0"/>
              <a:t>Seating Plan Starter</a:t>
            </a:r>
          </a:p>
          <a:p>
            <a:pPr lvl="1"/>
            <a:r>
              <a:rPr lang="en-US" dirty="0"/>
              <a:t>Merge and </a:t>
            </a:r>
            <a:r>
              <a:rPr lang="en-US" dirty="0" err="1"/>
              <a:t>centre</a:t>
            </a:r>
            <a:r>
              <a:rPr lang="en-US" dirty="0"/>
              <a:t> the cells that represent the stage</a:t>
            </a:r>
          </a:p>
          <a:p>
            <a:pPr lvl="1"/>
            <a:r>
              <a:rPr lang="en-US" dirty="0"/>
              <a:t>Format the seating plan, using different </a:t>
            </a:r>
            <a:r>
              <a:rPr lang="en-US" dirty="0" err="1"/>
              <a:t>colours</a:t>
            </a:r>
            <a:r>
              <a:rPr lang="en-US" dirty="0"/>
              <a:t> for different grades of seat</a:t>
            </a:r>
          </a:p>
          <a:p>
            <a:pPr lvl="1"/>
            <a:r>
              <a:rPr lang="en-US" dirty="0"/>
              <a:t>Use conditional formatting to turn a cell grey when the seat has been sold</a:t>
            </a:r>
          </a:p>
          <a:p>
            <a:endParaRPr lang="en-GB" dirty="0"/>
          </a:p>
        </p:txBody>
      </p:sp>
    </p:spTree>
    <p:extLst>
      <p:ext uri="{BB962C8B-B14F-4D97-AF65-F5344CB8AC3E}">
        <p14:creationId xmlns:p14="http://schemas.microsoft.com/office/powerpoint/2010/main" val="55228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Validation</a:t>
            </a:r>
          </a:p>
        </p:txBody>
      </p:sp>
      <p:sp>
        <p:nvSpPr>
          <p:cNvPr id="3" name="Text Placeholder 2"/>
          <p:cNvSpPr>
            <a:spLocks noGrp="1"/>
          </p:cNvSpPr>
          <p:nvPr>
            <p:ph type="body" sz="quarter" idx="14"/>
          </p:nvPr>
        </p:nvSpPr>
        <p:spPr/>
        <p:txBody>
          <a:bodyPr/>
          <a:lstStyle/>
          <a:p>
            <a:pPr marL="0" indent="0">
              <a:buNone/>
            </a:pPr>
            <a:r>
              <a:rPr lang="en-GB" i="1" dirty="0">
                <a:solidFill>
                  <a:srgbClr val="00B050"/>
                </a:solidFill>
              </a:rPr>
              <a:t>“The checking of data, on input, by software to make sure it is sensible or reasonable”</a:t>
            </a:r>
          </a:p>
          <a:p>
            <a:r>
              <a:rPr lang="en-GB" dirty="0"/>
              <a:t>Types of validation:</a:t>
            </a:r>
          </a:p>
          <a:p>
            <a:pPr lvl="1"/>
            <a:r>
              <a:rPr lang="en-GB" dirty="0"/>
              <a:t>Range check</a:t>
            </a:r>
          </a:p>
          <a:p>
            <a:pPr lvl="1"/>
            <a:r>
              <a:rPr lang="en-GB" dirty="0"/>
              <a:t>Type check</a:t>
            </a:r>
          </a:p>
          <a:p>
            <a:pPr lvl="1"/>
            <a:r>
              <a:rPr lang="en-GB" dirty="0"/>
              <a:t>Length check</a:t>
            </a:r>
          </a:p>
          <a:p>
            <a:pPr lvl="1"/>
            <a:r>
              <a:rPr lang="en-GB" dirty="0"/>
              <a:t>Format check</a:t>
            </a:r>
          </a:p>
          <a:p>
            <a:pPr lvl="1"/>
            <a:r>
              <a:rPr lang="en-GB" dirty="0"/>
              <a:t>Presence check</a:t>
            </a:r>
          </a:p>
          <a:p>
            <a:endParaRPr lang="en-GB" dirty="0"/>
          </a:p>
        </p:txBody>
      </p:sp>
    </p:spTree>
    <p:extLst>
      <p:ext uri="{BB962C8B-B14F-4D97-AF65-F5344CB8AC3E}">
        <p14:creationId xmlns:p14="http://schemas.microsoft.com/office/powerpoint/2010/main" val="23912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Task 2: Data validation</a:t>
            </a:r>
          </a:p>
        </p:txBody>
      </p:sp>
      <p:sp>
        <p:nvSpPr>
          <p:cNvPr id="3" name="Text Placeholder 2"/>
          <p:cNvSpPr>
            <a:spLocks noGrp="1"/>
          </p:cNvSpPr>
          <p:nvPr>
            <p:ph type="body" sz="quarter" idx="14"/>
          </p:nvPr>
        </p:nvSpPr>
        <p:spPr/>
        <p:txBody>
          <a:bodyPr/>
          <a:lstStyle/>
          <a:p>
            <a:r>
              <a:rPr lang="en-GB" dirty="0"/>
              <a:t>In Task 2, you will:</a:t>
            </a:r>
          </a:p>
          <a:p>
            <a:pPr lvl="1"/>
            <a:r>
              <a:rPr lang="en-GB" dirty="0"/>
              <a:t>Add data validation to all the seat cells</a:t>
            </a:r>
          </a:p>
          <a:p>
            <a:pPr lvl="1"/>
            <a:r>
              <a:rPr lang="en-GB" dirty="0"/>
              <a:t>Create an error message which will be displayed when the user enters anything other than A, S or C</a:t>
            </a:r>
          </a:p>
          <a:p>
            <a:pPr lvl="1"/>
            <a:r>
              <a:rPr lang="en-GB" dirty="0"/>
              <a:t>Test out the validation</a:t>
            </a:r>
          </a:p>
          <a:p>
            <a:endParaRPr lang="en-GB" dirty="0"/>
          </a:p>
        </p:txBody>
      </p:sp>
    </p:spTree>
    <p:extLst>
      <p:ext uri="{BB962C8B-B14F-4D97-AF65-F5344CB8AC3E}">
        <p14:creationId xmlns:p14="http://schemas.microsoft.com/office/powerpoint/2010/main" val="125744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Task 3: Number of seats sold</a:t>
            </a:r>
          </a:p>
        </p:txBody>
      </p:sp>
      <p:sp>
        <p:nvSpPr>
          <p:cNvPr id="3" name="Text Placeholder 2"/>
          <p:cNvSpPr>
            <a:spLocks noGrp="1"/>
          </p:cNvSpPr>
          <p:nvPr>
            <p:ph type="body" sz="quarter" idx="14"/>
          </p:nvPr>
        </p:nvSpPr>
        <p:spPr/>
        <p:txBody>
          <a:bodyPr/>
          <a:lstStyle/>
          <a:p>
            <a:r>
              <a:rPr lang="en-GB" sz="2400" b="1" dirty="0"/>
              <a:t>Task 3</a:t>
            </a:r>
            <a:r>
              <a:rPr lang="en-GB" sz="2400" dirty="0"/>
              <a:t> involves the use of the COUNTIF function</a:t>
            </a:r>
          </a:p>
          <a:p>
            <a:r>
              <a:rPr lang="en-GB" sz="2400" dirty="0">
                <a:solidFill>
                  <a:srgbClr val="FF0000"/>
                </a:solidFill>
              </a:rPr>
              <a:t>COUNT </a:t>
            </a:r>
            <a:r>
              <a:rPr lang="en-GB" sz="2400" dirty="0"/>
              <a:t>all cells in a range </a:t>
            </a:r>
            <a:r>
              <a:rPr lang="en-GB" sz="2400" dirty="0">
                <a:solidFill>
                  <a:srgbClr val="FF0000"/>
                </a:solidFill>
              </a:rPr>
              <a:t>IF</a:t>
            </a:r>
            <a:r>
              <a:rPr lang="en-GB" sz="2400" dirty="0"/>
              <a:t> they contain an </a:t>
            </a:r>
            <a:r>
              <a:rPr lang="en-GB" sz="2400" dirty="0">
                <a:solidFill>
                  <a:srgbClr val="FF0000"/>
                </a:solidFill>
              </a:rPr>
              <a:t>A</a:t>
            </a:r>
            <a:endParaRPr lang="en-GB" sz="2400" dirty="0"/>
          </a:p>
          <a:p>
            <a:pPr marL="0" indent="0" algn="ctr">
              <a:buNone/>
            </a:pPr>
            <a:r>
              <a:rPr lang="en-GB" sz="2400" dirty="0"/>
              <a:t>=COUNTIF (</a:t>
            </a:r>
            <a:r>
              <a:rPr lang="en-GB" sz="2400" i="1" dirty="0"/>
              <a:t>range</a:t>
            </a:r>
            <a:r>
              <a:rPr lang="en-GB" sz="2400" dirty="0"/>
              <a:t>, “A”)</a:t>
            </a:r>
          </a:p>
          <a:p>
            <a:r>
              <a:rPr lang="en-GB" sz="2400" dirty="0"/>
              <a:t>Can you name the range </a:t>
            </a:r>
            <a:r>
              <a:rPr lang="en-GB" sz="2400" b="1" dirty="0"/>
              <a:t>E9:P10</a:t>
            </a:r>
            <a:r>
              <a:rPr lang="en-GB" sz="2400" dirty="0"/>
              <a:t> on your spreadsheet (e.g. </a:t>
            </a:r>
            <a:r>
              <a:rPr lang="en-GB" sz="2400" b="1" dirty="0" err="1"/>
              <a:t>PremiumSeats</a:t>
            </a:r>
            <a:r>
              <a:rPr lang="en-GB" sz="2400" dirty="0"/>
              <a:t>), and use the name in the COUNTIF formula?</a:t>
            </a:r>
          </a:p>
          <a:p>
            <a:pPr lvl="1"/>
            <a:r>
              <a:rPr lang="en-GB" sz="1900" dirty="0"/>
              <a:t>How many Premium seats are there? And how many </a:t>
            </a:r>
            <a:br>
              <a:rPr lang="en-GB" sz="1900" dirty="0"/>
            </a:br>
            <a:r>
              <a:rPr lang="en-GB" sz="1900" dirty="0"/>
              <a:t>remain unsold?</a:t>
            </a:r>
          </a:p>
          <a:p>
            <a:endParaRPr lang="en-GB" dirty="0"/>
          </a:p>
        </p:txBody>
      </p:sp>
    </p:spTree>
    <p:extLst>
      <p:ext uri="{BB962C8B-B14F-4D97-AF65-F5344CB8AC3E}">
        <p14:creationId xmlns:p14="http://schemas.microsoft.com/office/powerpoint/2010/main" val="2490228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993000" cy="670772"/>
          </a:xfrm>
        </p:spPr>
        <p:txBody>
          <a:bodyPr/>
          <a:lstStyle/>
          <a:p>
            <a:r>
              <a:rPr lang="en-GB" dirty="0"/>
              <a:t>Task 4: Calculating seat revenue</a:t>
            </a:r>
          </a:p>
        </p:txBody>
      </p:sp>
      <p:sp>
        <p:nvSpPr>
          <p:cNvPr id="3" name="Text Placeholder 2"/>
          <p:cNvSpPr>
            <a:spLocks noGrp="1"/>
          </p:cNvSpPr>
          <p:nvPr>
            <p:ph type="body" sz="quarter" idx="14"/>
          </p:nvPr>
        </p:nvSpPr>
        <p:spPr/>
        <p:txBody>
          <a:bodyPr/>
          <a:lstStyle/>
          <a:p>
            <a:r>
              <a:rPr lang="en-GB" dirty="0"/>
              <a:t>Students and children receive a discount of 25% and 50% respectively, on seat prices</a:t>
            </a:r>
          </a:p>
          <a:p>
            <a:r>
              <a:rPr lang="en-GB" dirty="0"/>
              <a:t>First you need to calculate what each type of customer (adult, student or child) pays for a particular seat (Premium, Standard or Economy)</a:t>
            </a:r>
          </a:p>
          <a:p>
            <a:r>
              <a:rPr lang="en-GB" dirty="0"/>
              <a:t>Then you can use </a:t>
            </a:r>
            <a:r>
              <a:rPr lang="en-GB" b="1" dirty="0"/>
              <a:t>Number of Seats sold </a:t>
            </a:r>
            <a:r>
              <a:rPr lang="en-GB" dirty="0"/>
              <a:t>in each category to calculate revenue</a:t>
            </a:r>
          </a:p>
          <a:p>
            <a:endParaRPr lang="en-GB" dirty="0"/>
          </a:p>
        </p:txBody>
      </p:sp>
    </p:spTree>
    <p:extLst>
      <p:ext uri="{BB962C8B-B14F-4D97-AF65-F5344CB8AC3E}">
        <p14:creationId xmlns:p14="http://schemas.microsoft.com/office/powerpoint/2010/main" val="336590276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8" ma:contentTypeDescription="Create a new document." ma:contentTypeScope="" ma:versionID="7d7e32a136ce163c10e0b0fab176421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2ad6a626a5ca9bfe9ca720138e73002"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AEA955-F05A-4844-9BA4-B04E403F4E9C}"/>
</file>

<file path=customXml/itemProps2.xml><?xml version="1.0" encoding="utf-8"?>
<ds:datastoreItem xmlns:ds="http://schemas.openxmlformats.org/officeDocument/2006/customXml" ds:itemID="{ED0C6694-1EA1-4323-8CB1-481050C35B3D}"/>
</file>

<file path=customXml/itemProps3.xml><?xml version="1.0" encoding="utf-8"?>
<ds:datastoreItem xmlns:ds="http://schemas.openxmlformats.org/officeDocument/2006/customXml" ds:itemID="{EFFE6C49-E3C8-44FA-A46C-AD1BC5035A88}"/>
</file>

<file path=docProps/app.xml><?xml version="1.0" encoding="utf-8"?>
<Properties xmlns="http://schemas.openxmlformats.org/officeDocument/2006/extended-properties" xmlns:vt="http://schemas.openxmlformats.org/officeDocument/2006/docPropsVTypes">
  <Template>Unit 5</Template>
  <TotalTime>22</TotalTime>
  <Words>436</Words>
  <Application>Microsoft Office PowerPoint</Application>
  <PresentationFormat>On-screen Show (4:3)</PresentationFormat>
  <Paragraphs>48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Museo300-Regular</vt:lpstr>
      <vt:lpstr>Museo900-Regular</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11</cp:revision>
  <dcterms:created xsi:type="dcterms:W3CDTF">2014-10-01T11:31:35Z</dcterms:created>
  <dcterms:modified xsi:type="dcterms:W3CDTF">2017-10-13T14:12:34Z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