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66" r:id="rId6"/>
    <p:sldId id="267"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14A8-B652-477D-AFDD-09104D1B39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1A6629-C234-4997-B21B-FA08AD2F90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298C8D1-FBA2-4415-B286-498117610730}"/>
              </a:ext>
            </a:extLst>
          </p:cNvPr>
          <p:cNvSpPr>
            <a:spLocks noGrp="1"/>
          </p:cNvSpPr>
          <p:nvPr>
            <p:ph type="dt" sz="half" idx="10"/>
          </p:nvPr>
        </p:nvSpPr>
        <p:spPr/>
        <p:txBody>
          <a:bodyPr/>
          <a:lstStyle/>
          <a:p>
            <a:fld id="{1A1A8FAB-A3B2-44F6-BAA8-BD5ADFA67F18}" type="datetimeFigureOut">
              <a:rPr lang="en-GB" smtClean="0"/>
              <a:t>21/12/2020</a:t>
            </a:fld>
            <a:endParaRPr lang="en-GB"/>
          </a:p>
        </p:txBody>
      </p:sp>
      <p:sp>
        <p:nvSpPr>
          <p:cNvPr id="5" name="Footer Placeholder 4">
            <a:extLst>
              <a:ext uri="{FF2B5EF4-FFF2-40B4-BE49-F238E27FC236}">
                <a16:creationId xmlns:a16="http://schemas.microsoft.com/office/drawing/2014/main" id="{87A06ECF-1EB3-40D5-A486-65B5F88F18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DDF000-268C-4225-B366-C6FDEE5EDA43}"/>
              </a:ext>
            </a:extLst>
          </p:cNvPr>
          <p:cNvSpPr>
            <a:spLocks noGrp="1"/>
          </p:cNvSpPr>
          <p:nvPr>
            <p:ph type="sldNum" sz="quarter" idx="12"/>
          </p:nvPr>
        </p:nvSpPr>
        <p:spPr/>
        <p:txBody>
          <a:bodyPr/>
          <a:lstStyle/>
          <a:p>
            <a:fld id="{BE8B309A-458D-4B7E-A62A-8E9969AA92CD}" type="slidenum">
              <a:rPr lang="en-GB" smtClean="0"/>
              <a:t>‹#›</a:t>
            </a:fld>
            <a:endParaRPr lang="en-GB"/>
          </a:p>
        </p:txBody>
      </p:sp>
    </p:spTree>
    <p:extLst>
      <p:ext uri="{BB962C8B-B14F-4D97-AF65-F5344CB8AC3E}">
        <p14:creationId xmlns:p14="http://schemas.microsoft.com/office/powerpoint/2010/main" val="4175465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EFD46-ECAB-4BC7-A3B0-C53BFE2054E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6AEAA3-B136-47F3-9C83-BC7FBB404A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BAB42D-EB00-4132-BB5B-E970309883DA}"/>
              </a:ext>
            </a:extLst>
          </p:cNvPr>
          <p:cNvSpPr>
            <a:spLocks noGrp="1"/>
          </p:cNvSpPr>
          <p:nvPr>
            <p:ph type="dt" sz="half" idx="10"/>
          </p:nvPr>
        </p:nvSpPr>
        <p:spPr/>
        <p:txBody>
          <a:bodyPr/>
          <a:lstStyle/>
          <a:p>
            <a:fld id="{1A1A8FAB-A3B2-44F6-BAA8-BD5ADFA67F18}" type="datetimeFigureOut">
              <a:rPr lang="en-GB" smtClean="0"/>
              <a:t>21/12/2020</a:t>
            </a:fld>
            <a:endParaRPr lang="en-GB"/>
          </a:p>
        </p:txBody>
      </p:sp>
      <p:sp>
        <p:nvSpPr>
          <p:cNvPr id="5" name="Footer Placeholder 4">
            <a:extLst>
              <a:ext uri="{FF2B5EF4-FFF2-40B4-BE49-F238E27FC236}">
                <a16:creationId xmlns:a16="http://schemas.microsoft.com/office/drawing/2014/main" id="{2BBA11F2-4264-42A5-877A-7A33B69D88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FB0A3D-98AB-4B81-B264-7CDDD98EB895}"/>
              </a:ext>
            </a:extLst>
          </p:cNvPr>
          <p:cNvSpPr>
            <a:spLocks noGrp="1"/>
          </p:cNvSpPr>
          <p:nvPr>
            <p:ph type="sldNum" sz="quarter" idx="12"/>
          </p:nvPr>
        </p:nvSpPr>
        <p:spPr/>
        <p:txBody>
          <a:bodyPr/>
          <a:lstStyle/>
          <a:p>
            <a:fld id="{BE8B309A-458D-4B7E-A62A-8E9969AA92CD}" type="slidenum">
              <a:rPr lang="en-GB" smtClean="0"/>
              <a:t>‹#›</a:t>
            </a:fld>
            <a:endParaRPr lang="en-GB"/>
          </a:p>
        </p:txBody>
      </p:sp>
    </p:spTree>
    <p:extLst>
      <p:ext uri="{BB962C8B-B14F-4D97-AF65-F5344CB8AC3E}">
        <p14:creationId xmlns:p14="http://schemas.microsoft.com/office/powerpoint/2010/main" val="551430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8ED884-3B7D-4C18-BAD4-8ED2DDE7B4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F25711-6B02-4942-A179-846714A51D7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3349A0-719E-4F0B-8282-AB51A4AC081C}"/>
              </a:ext>
            </a:extLst>
          </p:cNvPr>
          <p:cNvSpPr>
            <a:spLocks noGrp="1"/>
          </p:cNvSpPr>
          <p:nvPr>
            <p:ph type="dt" sz="half" idx="10"/>
          </p:nvPr>
        </p:nvSpPr>
        <p:spPr/>
        <p:txBody>
          <a:bodyPr/>
          <a:lstStyle/>
          <a:p>
            <a:fld id="{1A1A8FAB-A3B2-44F6-BAA8-BD5ADFA67F18}" type="datetimeFigureOut">
              <a:rPr lang="en-GB" smtClean="0"/>
              <a:t>21/12/2020</a:t>
            </a:fld>
            <a:endParaRPr lang="en-GB"/>
          </a:p>
        </p:txBody>
      </p:sp>
      <p:sp>
        <p:nvSpPr>
          <p:cNvPr id="5" name="Footer Placeholder 4">
            <a:extLst>
              <a:ext uri="{FF2B5EF4-FFF2-40B4-BE49-F238E27FC236}">
                <a16:creationId xmlns:a16="http://schemas.microsoft.com/office/drawing/2014/main" id="{71834EFF-FC5C-411D-A1E2-DD13B2F40F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5420AA-D27F-4378-882D-5899AAE9829D}"/>
              </a:ext>
            </a:extLst>
          </p:cNvPr>
          <p:cNvSpPr>
            <a:spLocks noGrp="1"/>
          </p:cNvSpPr>
          <p:nvPr>
            <p:ph type="sldNum" sz="quarter" idx="12"/>
          </p:nvPr>
        </p:nvSpPr>
        <p:spPr/>
        <p:txBody>
          <a:bodyPr/>
          <a:lstStyle/>
          <a:p>
            <a:fld id="{BE8B309A-458D-4B7E-A62A-8E9969AA92CD}" type="slidenum">
              <a:rPr lang="en-GB" smtClean="0"/>
              <a:t>‹#›</a:t>
            </a:fld>
            <a:endParaRPr lang="en-GB"/>
          </a:p>
        </p:txBody>
      </p:sp>
    </p:spTree>
    <p:extLst>
      <p:ext uri="{BB962C8B-B14F-4D97-AF65-F5344CB8AC3E}">
        <p14:creationId xmlns:p14="http://schemas.microsoft.com/office/powerpoint/2010/main" val="19714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C5FC1-CEAC-4098-A509-CC507BA87C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DBFF60-1073-4BB7-9E5E-710E591633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1D3A87-6F1B-4FFB-9B33-FBBD8F9CC2B2}"/>
              </a:ext>
            </a:extLst>
          </p:cNvPr>
          <p:cNvSpPr>
            <a:spLocks noGrp="1"/>
          </p:cNvSpPr>
          <p:nvPr>
            <p:ph type="dt" sz="half" idx="10"/>
          </p:nvPr>
        </p:nvSpPr>
        <p:spPr/>
        <p:txBody>
          <a:bodyPr/>
          <a:lstStyle/>
          <a:p>
            <a:fld id="{1A1A8FAB-A3B2-44F6-BAA8-BD5ADFA67F18}" type="datetimeFigureOut">
              <a:rPr lang="en-GB" smtClean="0"/>
              <a:t>21/12/2020</a:t>
            </a:fld>
            <a:endParaRPr lang="en-GB"/>
          </a:p>
        </p:txBody>
      </p:sp>
      <p:sp>
        <p:nvSpPr>
          <p:cNvPr id="5" name="Footer Placeholder 4">
            <a:extLst>
              <a:ext uri="{FF2B5EF4-FFF2-40B4-BE49-F238E27FC236}">
                <a16:creationId xmlns:a16="http://schemas.microsoft.com/office/drawing/2014/main" id="{DA3D6D1E-D27A-4EB8-85D3-923F57F940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1E0CDE-A2E4-435C-B2A4-E2FEFB0AD0BD}"/>
              </a:ext>
            </a:extLst>
          </p:cNvPr>
          <p:cNvSpPr>
            <a:spLocks noGrp="1"/>
          </p:cNvSpPr>
          <p:nvPr>
            <p:ph type="sldNum" sz="quarter" idx="12"/>
          </p:nvPr>
        </p:nvSpPr>
        <p:spPr/>
        <p:txBody>
          <a:bodyPr/>
          <a:lstStyle/>
          <a:p>
            <a:fld id="{BE8B309A-458D-4B7E-A62A-8E9969AA92CD}" type="slidenum">
              <a:rPr lang="en-GB" smtClean="0"/>
              <a:t>‹#›</a:t>
            </a:fld>
            <a:endParaRPr lang="en-GB"/>
          </a:p>
        </p:txBody>
      </p:sp>
    </p:spTree>
    <p:extLst>
      <p:ext uri="{BB962C8B-B14F-4D97-AF65-F5344CB8AC3E}">
        <p14:creationId xmlns:p14="http://schemas.microsoft.com/office/powerpoint/2010/main" val="2138659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9E47-FCCB-4B24-AB93-DDE0E202B3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C8E45C7-21F9-486D-A597-2BD4C2585F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ABC03A-B3CA-4FFA-8949-C70D2F833650}"/>
              </a:ext>
            </a:extLst>
          </p:cNvPr>
          <p:cNvSpPr>
            <a:spLocks noGrp="1"/>
          </p:cNvSpPr>
          <p:nvPr>
            <p:ph type="dt" sz="half" idx="10"/>
          </p:nvPr>
        </p:nvSpPr>
        <p:spPr/>
        <p:txBody>
          <a:bodyPr/>
          <a:lstStyle/>
          <a:p>
            <a:fld id="{1A1A8FAB-A3B2-44F6-BAA8-BD5ADFA67F18}" type="datetimeFigureOut">
              <a:rPr lang="en-GB" smtClean="0"/>
              <a:t>21/12/2020</a:t>
            </a:fld>
            <a:endParaRPr lang="en-GB"/>
          </a:p>
        </p:txBody>
      </p:sp>
      <p:sp>
        <p:nvSpPr>
          <p:cNvPr id="5" name="Footer Placeholder 4">
            <a:extLst>
              <a:ext uri="{FF2B5EF4-FFF2-40B4-BE49-F238E27FC236}">
                <a16:creationId xmlns:a16="http://schemas.microsoft.com/office/drawing/2014/main" id="{5E90614D-3C4E-4CE6-8B0A-688486AA6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EFCB60-3108-476F-90F0-6798474FFF4A}"/>
              </a:ext>
            </a:extLst>
          </p:cNvPr>
          <p:cNvSpPr>
            <a:spLocks noGrp="1"/>
          </p:cNvSpPr>
          <p:nvPr>
            <p:ph type="sldNum" sz="quarter" idx="12"/>
          </p:nvPr>
        </p:nvSpPr>
        <p:spPr/>
        <p:txBody>
          <a:bodyPr/>
          <a:lstStyle/>
          <a:p>
            <a:fld id="{BE8B309A-458D-4B7E-A62A-8E9969AA92CD}" type="slidenum">
              <a:rPr lang="en-GB" smtClean="0"/>
              <a:t>‹#›</a:t>
            </a:fld>
            <a:endParaRPr lang="en-GB"/>
          </a:p>
        </p:txBody>
      </p:sp>
    </p:spTree>
    <p:extLst>
      <p:ext uri="{BB962C8B-B14F-4D97-AF65-F5344CB8AC3E}">
        <p14:creationId xmlns:p14="http://schemas.microsoft.com/office/powerpoint/2010/main" val="2988869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696D1-475D-487B-B63E-871A9D248D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BD2A73-54FE-4BDD-A122-8E23D1D78C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7BDB973-A0F2-411D-B7F2-97B2C437D0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236AE0-F726-45C0-951B-0E174213A727}"/>
              </a:ext>
            </a:extLst>
          </p:cNvPr>
          <p:cNvSpPr>
            <a:spLocks noGrp="1"/>
          </p:cNvSpPr>
          <p:nvPr>
            <p:ph type="dt" sz="half" idx="10"/>
          </p:nvPr>
        </p:nvSpPr>
        <p:spPr/>
        <p:txBody>
          <a:bodyPr/>
          <a:lstStyle/>
          <a:p>
            <a:fld id="{1A1A8FAB-A3B2-44F6-BAA8-BD5ADFA67F18}" type="datetimeFigureOut">
              <a:rPr lang="en-GB" smtClean="0"/>
              <a:t>21/12/2020</a:t>
            </a:fld>
            <a:endParaRPr lang="en-GB"/>
          </a:p>
        </p:txBody>
      </p:sp>
      <p:sp>
        <p:nvSpPr>
          <p:cNvPr id="6" name="Footer Placeholder 5">
            <a:extLst>
              <a:ext uri="{FF2B5EF4-FFF2-40B4-BE49-F238E27FC236}">
                <a16:creationId xmlns:a16="http://schemas.microsoft.com/office/drawing/2014/main" id="{D1B7685F-AFAA-400B-96C7-CAC714AA09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1BD2EF-E725-47F1-BFB1-8C6CA30F64E6}"/>
              </a:ext>
            </a:extLst>
          </p:cNvPr>
          <p:cNvSpPr>
            <a:spLocks noGrp="1"/>
          </p:cNvSpPr>
          <p:nvPr>
            <p:ph type="sldNum" sz="quarter" idx="12"/>
          </p:nvPr>
        </p:nvSpPr>
        <p:spPr/>
        <p:txBody>
          <a:bodyPr/>
          <a:lstStyle/>
          <a:p>
            <a:fld id="{BE8B309A-458D-4B7E-A62A-8E9969AA92CD}" type="slidenum">
              <a:rPr lang="en-GB" smtClean="0"/>
              <a:t>‹#›</a:t>
            </a:fld>
            <a:endParaRPr lang="en-GB"/>
          </a:p>
        </p:txBody>
      </p:sp>
    </p:spTree>
    <p:extLst>
      <p:ext uri="{BB962C8B-B14F-4D97-AF65-F5344CB8AC3E}">
        <p14:creationId xmlns:p14="http://schemas.microsoft.com/office/powerpoint/2010/main" val="356439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B845-BD75-436A-9297-C1CAC01B20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42294A-93A9-4690-A2CA-14104A87E7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2FAA17-3503-414D-B3C0-BC9C56B2E5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A9B992-346E-4329-8B01-2420701928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B146F7-F7C8-4413-B29A-EB1F2D8DD62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895D62-E748-45BF-83E0-E144D5F974F1}"/>
              </a:ext>
            </a:extLst>
          </p:cNvPr>
          <p:cNvSpPr>
            <a:spLocks noGrp="1"/>
          </p:cNvSpPr>
          <p:nvPr>
            <p:ph type="dt" sz="half" idx="10"/>
          </p:nvPr>
        </p:nvSpPr>
        <p:spPr/>
        <p:txBody>
          <a:bodyPr/>
          <a:lstStyle/>
          <a:p>
            <a:fld id="{1A1A8FAB-A3B2-44F6-BAA8-BD5ADFA67F18}" type="datetimeFigureOut">
              <a:rPr lang="en-GB" smtClean="0"/>
              <a:t>21/12/2020</a:t>
            </a:fld>
            <a:endParaRPr lang="en-GB"/>
          </a:p>
        </p:txBody>
      </p:sp>
      <p:sp>
        <p:nvSpPr>
          <p:cNvPr id="8" name="Footer Placeholder 7">
            <a:extLst>
              <a:ext uri="{FF2B5EF4-FFF2-40B4-BE49-F238E27FC236}">
                <a16:creationId xmlns:a16="http://schemas.microsoft.com/office/drawing/2014/main" id="{A9B7C0E4-FDEE-413F-A71B-1A3F5ECF5A9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AB4657-6AD8-4743-9B76-D55294EC2141}"/>
              </a:ext>
            </a:extLst>
          </p:cNvPr>
          <p:cNvSpPr>
            <a:spLocks noGrp="1"/>
          </p:cNvSpPr>
          <p:nvPr>
            <p:ph type="sldNum" sz="quarter" idx="12"/>
          </p:nvPr>
        </p:nvSpPr>
        <p:spPr/>
        <p:txBody>
          <a:bodyPr/>
          <a:lstStyle/>
          <a:p>
            <a:fld id="{BE8B309A-458D-4B7E-A62A-8E9969AA92CD}" type="slidenum">
              <a:rPr lang="en-GB" smtClean="0"/>
              <a:t>‹#›</a:t>
            </a:fld>
            <a:endParaRPr lang="en-GB"/>
          </a:p>
        </p:txBody>
      </p:sp>
    </p:spTree>
    <p:extLst>
      <p:ext uri="{BB962C8B-B14F-4D97-AF65-F5344CB8AC3E}">
        <p14:creationId xmlns:p14="http://schemas.microsoft.com/office/powerpoint/2010/main" val="1042456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25F2A-FEF8-402F-8E2D-131E21515E5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9A23B6C-E8C3-490E-9F20-84668B88BDE7}"/>
              </a:ext>
            </a:extLst>
          </p:cNvPr>
          <p:cNvSpPr>
            <a:spLocks noGrp="1"/>
          </p:cNvSpPr>
          <p:nvPr>
            <p:ph type="dt" sz="half" idx="10"/>
          </p:nvPr>
        </p:nvSpPr>
        <p:spPr/>
        <p:txBody>
          <a:bodyPr/>
          <a:lstStyle/>
          <a:p>
            <a:fld id="{1A1A8FAB-A3B2-44F6-BAA8-BD5ADFA67F18}" type="datetimeFigureOut">
              <a:rPr lang="en-GB" smtClean="0"/>
              <a:t>21/12/2020</a:t>
            </a:fld>
            <a:endParaRPr lang="en-GB"/>
          </a:p>
        </p:txBody>
      </p:sp>
      <p:sp>
        <p:nvSpPr>
          <p:cNvPr id="4" name="Footer Placeholder 3">
            <a:extLst>
              <a:ext uri="{FF2B5EF4-FFF2-40B4-BE49-F238E27FC236}">
                <a16:creationId xmlns:a16="http://schemas.microsoft.com/office/drawing/2014/main" id="{5ED3CF60-7372-4EDD-B71A-8B979FEC51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4C59E9-1A1F-4445-AA47-6DAD368425F9}"/>
              </a:ext>
            </a:extLst>
          </p:cNvPr>
          <p:cNvSpPr>
            <a:spLocks noGrp="1"/>
          </p:cNvSpPr>
          <p:nvPr>
            <p:ph type="sldNum" sz="quarter" idx="12"/>
          </p:nvPr>
        </p:nvSpPr>
        <p:spPr/>
        <p:txBody>
          <a:bodyPr/>
          <a:lstStyle/>
          <a:p>
            <a:fld id="{BE8B309A-458D-4B7E-A62A-8E9969AA92CD}" type="slidenum">
              <a:rPr lang="en-GB" smtClean="0"/>
              <a:t>‹#›</a:t>
            </a:fld>
            <a:endParaRPr lang="en-GB"/>
          </a:p>
        </p:txBody>
      </p:sp>
    </p:spTree>
    <p:extLst>
      <p:ext uri="{BB962C8B-B14F-4D97-AF65-F5344CB8AC3E}">
        <p14:creationId xmlns:p14="http://schemas.microsoft.com/office/powerpoint/2010/main" val="227940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A036BD-349E-4B33-A441-71728C7F0C8B}"/>
              </a:ext>
            </a:extLst>
          </p:cNvPr>
          <p:cNvSpPr>
            <a:spLocks noGrp="1"/>
          </p:cNvSpPr>
          <p:nvPr>
            <p:ph type="dt" sz="half" idx="10"/>
          </p:nvPr>
        </p:nvSpPr>
        <p:spPr/>
        <p:txBody>
          <a:bodyPr/>
          <a:lstStyle/>
          <a:p>
            <a:fld id="{1A1A8FAB-A3B2-44F6-BAA8-BD5ADFA67F18}" type="datetimeFigureOut">
              <a:rPr lang="en-GB" smtClean="0"/>
              <a:t>21/12/2020</a:t>
            </a:fld>
            <a:endParaRPr lang="en-GB"/>
          </a:p>
        </p:txBody>
      </p:sp>
      <p:sp>
        <p:nvSpPr>
          <p:cNvPr id="3" name="Footer Placeholder 2">
            <a:extLst>
              <a:ext uri="{FF2B5EF4-FFF2-40B4-BE49-F238E27FC236}">
                <a16:creationId xmlns:a16="http://schemas.microsoft.com/office/drawing/2014/main" id="{DADDA03D-6050-4D5A-994A-24C926C820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EFB04B2-0A3F-4428-A3D2-13F909FC8776}"/>
              </a:ext>
            </a:extLst>
          </p:cNvPr>
          <p:cNvSpPr>
            <a:spLocks noGrp="1"/>
          </p:cNvSpPr>
          <p:nvPr>
            <p:ph type="sldNum" sz="quarter" idx="12"/>
          </p:nvPr>
        </p:nvSpPr>
        <p:spPr/>
        <p:txBody>
          <a:bodyPr/>
          <a:lstStyle/>
          <a:p>
            <a:fld id="{BE8B309A-458D-4B7E-A62A-8E9969AA92CD}" type="slidenum">
              <a:rPr lang="en-GB" smtClean="0"/>
              <a:t>‹#›</a:t>
            </a:fld>
            <a:endParaRPr lang="en-GB"/>
          </a:p>
        </p:txBody>
      </p:sp>
    </p:spTree>
    <p:extLst>
      <p:ext uri="{BB962C8B-B14F-4D97-AF65-F5344CB8AC3E}">
        <p14:creationId xmlns:p14="http://schemas.microsoft.com/office/powerpoint/2010/main" val="1382632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6585D-37CF-4293-AFEA-7A313E2696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307498E-28DF-4265-9774-31DD525E72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976E09-A222-4CE3-891B-DCB67FBB39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BE01EB-DA1A-4260-BEF4-5CC1F8F3BDFD}"/>
              </a:ext>
            </a:extLst>
          </p:cNvPr>
          <p:cNvSpPr>
            <a:spLocks noGrp="1"/>
          </p:cNvSpPr>
          <p:nvPr>
            <p:ph type="dt" sz="half" idx="10"/>
          </p:nvPr>
        </p:nvSpPr>
        <p:spPr/>
        <p:txBody>
          <a:bodyPr/>
          <a:lstStyle/>
          <a:p>
            <a:fld id="{1A1A8FAB-A3B2-44F6-BAA8-BD5ADFA67F18}" type="datetimeFigureOut">
              <a:rPr lang="en-GB" smtClean="0"/>
              <a:t>21/12/2020</a:t>
            </a:fld>
            <a:endParaRPr lang="en-GB"/>
          </a:p>
        </p:txBody>
      </p:sp>
      <p:sp>
        <p:nvSpPr>
          <p:cNvPr id="6" name="Footer Placeholder 5">
            <a:extLst>
              <a:ext uri="{FF2B5EF4-FFF2-40B4-BE49-F238E27FC236}">
                <a16:creationId xmlns:a16="http://schemas.microsoft.com/office/drawing/2014/main" id="{8601346C-033C-47AA-BA31-C9ADE3D47E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BC0E19-43BE-478E-BD1C-22167232044B}"/>
              </a:ext>
            </a:extLst>
          </p:cNvPr>
          <p:cNvSpPr>
            <a:spLocks noGrp="1"/>
          </p:cNvSpPr>
          <p:nvPr>
            <p:ph type="sldNum" sz="quarter" idx="12"/>
          </p:nvPr>
        </p:nvSpPr>
        <p:spPr/>
        <p:txBody>
          <a:bodyPr/>
          <a:lstStyle/>
          <a:p>
            <a:fld id="{BE8B309A-458D-4B7E-A62A-8E9969AA92CD}" type="slidenum">
              <a:rPr lang="en-GB" smtClean="0"/>
              <a:t>‹#›</a:t>
            </a:fld>
            <a:endParaRPr lang="en-GB"/>
          </a:p>
        </p:txBody>
      </p:sp>
    </p:spTree>
    <p:extLst>
      <p:ext uri="{BB962C8B-B14F-4D97-AF65-F5344CB8AC3E}">
        <p14:creationId xmlns:p14="http://schemas.microsoft.com/office/powerpoint/2010/main" val="364058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44C99-CA44-4952-AD5F-DF9044243C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B310E7B-E226-49CA-A740-4AE28C7AC7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262B08-A7CF-4475-8C3A-1456FAA688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D512D2-041A-4688-BC78-CEB7C08FE6EE}"/>
              </a:ext>
            </a:extLst>
          </p:cNvPr>
          <p:cNvSpPr>
            <a:spLocks noGrp="1"/>
          </p:cNvSpPr>
          <p:nvPr>
            <p:ph type="dt" sz="half" idx="10"/>
          </p:nvPr>
        </p:nvSpPr>
        <p:spPr/>
        <p:txBody>
          <a:bodyPr/>
          <a:lstStyle/>
          <a:p>
            <a:fld id="{1A1A8FAB-A3B2-44F6-BAA8-BD5ADFA67F18}" type="datetimeFigureOut">
              <a:rPr lang="en-GB" smtClean="0"/>
              <a:t>21/12/2020</a:t>
            </a:fld>
            <a:endParaRPr lang="en-GB"/>
          </a:p>
        </p:txBody>
      </p:sp>
      <p:sp>
        <p:nvSpPr>
          <p:cNvPr id="6" name="Footer Placeholder 5">
            <a:extLst>
              <a:ext uri="{FF2B5EF4-FFF2-40B4-BE49-F238E27FC236}">
                <a16:creationId xmlns:a16="http://schemas.microsoft.com/office/drawing/2014/main" id="{AC4BB5E4-8212-4AB6-B5EA-E846EFC68D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A9BE32-2931-491F-A47B-2B5E72CFE447}"/>
              </a:ext>
            </a:extLst>
          </p:cNvPr>
          <p:cNvSpPr>
            <a:spLocks noGrp="1"/>
          </p:cNvSpPr>
          <p:nvPr>
            <p:ph type="sldNum" sz="quarter" idx="12"/>
          </p:nvPr>
        </p:nvSpPr>
        <p:spPr/>
        <p:txBody>
          <a:bodyPr/>
          <a:lstStyle/>
          <a:p>
            <a:fld id="{BE8B309A-458D-4B7E-A62A-8E9969AA92CD}" type="slidenum">
              <a:rPr lang="en-GB" smtClean="0"/>
              <a:t>‹#›</a:t>
            </a:fld>
            <a:endParaRPr lang="en-GB"/>
          </a:p>
        </p:txBody>
      </p:sp>
    </p:spTree>
    <p:extLst>
      <p:ext uri="{BB962C8B-B14F-4D97-AF65-F5344CB8AC3E}">
        <p14:creationId xmlns:p14="http://schemas.microsoft.com/office/powerpoint/2010/main" val="28814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C876FE-BB9B-4BBE-9775-2FC3A9296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D3F255-509D-4A5C-8BA1-6D9294CB10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8BAA35-BCCD-44A5-B5B2-8AFE91A058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A8FAB-A3B2-44F6-BAA8-BD5ADFA67F18}" type="datetimeFigureOut">
              <a:rPr lang="en-GB" smtClean="0"/>
              <a:t>21/12/2020</a:t>
            </a:fld>
            <a:endParaRPr lang="en-GB"/>
          </a:p>
        </p:txBody>
      </p:sp>
      <p:sp>
        <p:nvSpPr>
          <p:cNvPr id="5" name="Footer Placeholder 4">
            <a:extLst>
              <a:ext uri="{FF2B5EF4-FFF2-40B4-BE49-F238E27FC236}">
                <a16:creationId xmlns:a16="http://schemas.microsoft.com/office/drawing/2014/main" id="{C67680B4-884A-4E33-8A59-5871B9FEC1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DBFC9A8-99D7-403C-B0F9-1E44567238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B309A-458D-4B7E-A62A-8E9969AA92CD}" type="slidenum">
              <a:rPr lang="en-GB" smtClean="0"/>
              <a:t>‹#›</a:t>
            </a:fld>
            <a:endParaRPr lang="en-GB"/>
          </a:p>
        </p:txBody>
      </p:sp>
    </p:spTree>
    <p:extLst>
      <p:ext uri="{BB962C8B-B14F-4D97-AF65-F5344CB8AC3E}">
        <p14:creationId xmlns:p14="http://schemas.microsoft.com/office/powerpoint/2010/main" val="2176320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ique World Map by Johnston (1882)">
            <a:extLst>
              <a:ext uri="{FF2B5EF4-FFF2-40B4-BE49-F238E27FC236}">
                <a16:creationId xmlns:a16="http://schemas.microsoft.com/office/drawing/2014/main" id="{878FEA65-D4E1-422F-9F46-4F83D0544A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481" b="10926"/>
          <a:stretch/>
        </p:blipFill>
        <p:spPr bwMode="auto">
          <a:xfrm>
            <a:off x="0" y="-1"/>
            <a:ext cx="12192000" cy="68782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F47CCD-E26C-4C52-B2E4-A5CAFDB9AF89}"/>
              </a:ext>
            </a:extLst>
          </p:cNvPr>
          <p:cNvSpPr>
            <a:spLocks noGrp="1"/>
          </p:cNvSpPr>
          <p:nvPr>
            <p:ph type="ctrTitle"/>
          </p:nvPr>
        </p:nvSpPr>
        <p:spPr/>
        <p:txBody>
          <a:bodyPr/>
          <a:lstStyle/>
          <a:p>
            <a:r>
              <a:rPr lang="en-GB" b="1" u="sng" dirty="0">
                <a:solidFill>
                  <a:srgbClr val="002060"/>
                </a:solidFill>
                <a:latin typeface="Garamond" panose="02020404030301010803" pitchFamily="18" charset="0"/>
              </a:rPr>
              <a:t>GEOGRAPHY A LEVEL</a:t>
            </a:r>
          </a:p>
        </p:txBody>
      </p:sp>
      <p:sp>
        <p:nvSpPr>
          <p:cNvPr id="3" name="Subtitle 2">
            <a:extLst>
              <a:ext uri="{FF2B5EF4-FFF2-40B4-BE49-F238E27FC236}">
                <a16:creationId xmlns:a16="http://schemas.microsoft.com/office/drawing/2014/main" id="{32A15A74-6642-4593-8F69-82ECB52C3F27}"/>
              </a:ext>
            </a:extLst>
          </p:cNvPr>
          <p:cNvSpPr>
            <a:spLocks noGrp="1"/>
          </p:cNvSpPr>
          <p:nvPr>
            <p:ph type="subTitle" idx="1"/>
          </p:nvPr>
        </p:nvSpPr>
        <p:spPr/>
        <p:txBody>
          <a:bodyPr/>
          <a:lstStyle/>
          <a:p>
            <a:r>
              <a:rPr lang="en-GB" b="1" u="sng" dirty="0">
                <a:solidFill>
                  <a:srgbClr val="002060"/>
                </a:solidFill>
                <a:latin typeface="Garamond" panose="02020404030301010803" pitchFamily="18" charset="0"/>
              </a:rPr>
              <a:t>WHY EVERYONE SHOULD STUDY GEOGRAPHY AT A LEVEL</a:t>
            </a:r>
          </a:p>
        </p:txBody>
      </p:sp>
      <p:pic>
        <p:nvPicPr>
          <p:cNvPr id="4" name="Audio 3">
            <a:hlinkClick r:id="" action="ppaction://media"/>
            <a:extLst>
              <a:ext uri="{FF2B5EF4-FFF2-40B4-BE49-F238E27FC236}">
                <a16:creationId xmlns:a16="http://schemas.microsoft.com/office/drawing/2014/main" id="{FB9D7CC6-AB01-4E18-85EE-B9289C2BA4D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52336268"/>
      </p:ext>
    </p:extLst>
  </p:cSld>
  <p:clrMapOvr>
    <a:masterClrMapping/>
  </p:clrMapOvr>
  <mc:AlternateContent xmlns:mc="http://schemas.openxmlformats.org/markup-compatibility/2006">
    <mc:Choice xmlns:p14="http://schemas.microsoft.com/office/powerpoint/2010/main" Requires="p14">
      <p:transition spd="slow" p14:dur="2000" advTm="6342"/>
    </mc:Choice>
    <mc:Fallback>
      <p:transition spd="slow" advTm="63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87016-195A-4975-AA2E-4CB9A3AFA0E1}"/>
              </a:ext>
            </a:extLst>
          </p:cNvPr>
          <p:cNvSpPr>
            <a:spLocks noGrp="1"/>
          </p:cNvSpPr>
          <p:nvPr>
            <p:ph type="title"/>
          </p:nvPr>
        </p:nvSpPr>
        <p:spPr/>
        <p:txBody>
          <a:bodyPr/>
          <a:lstStyle/>
          <a:p>
            <a:pPr algn="ctr"/>
            <a:r>
              <a:rPr lang="en-GB" b="1" u="sng" dirty="0">
                <a:solidFill>
                  <a:schemeClr val="accent1">
                    <a:lumMod val="50000"/>
                  </a:schemeClr>
                </a:solidFill>
                <a:latin typeface="Garamond" panose="02020404030301010803" pitchFamily="18" charset="0"/>
              </a:rPr>
              <a:t>The Guardian newspaper states:</a:t>
            </a:r>
          </a:p>
        </p:txBody>
      </p:sp>
      <p:sp>
        <p:nvSpPr>
          <p:cNvPr id="3" name="Content Placeholder 2">
            <a:extLst>
              <a:ext uri="{FF2B5EF4-FFF2-40B4-BE49-F238E27FC236}">
                <a16:creationId xmlns:a16="http://schemas.microsoft.com/office/drawing/2014/main" id="{A4814354-B614-4332-BD3A-9B7F8A8C1E62}"/>
              </a:ext>
            </a:extLst>
          </p:cNvPr>
          <p:cNvSpPr>
            <a:spLocks noGrp="1"/>
          </p:cNvSpPr>
          <p:nvPr>
            <p:ph idx="1"/>
          </p:nvPr>
        </p:nvSpPr>
        <p:spPr/>
        <p:txBody>
          <a:bodyPr>
            <a:normAutofit lnSpcReduction="10000"/>
          </a:bodyPr>
          <a:lstStyle/>
          <a:p>
            <a:r>
              <a:rPr lang="en-GB" sz="3200" b="1" dirty="0">
                <a:solidFill>
                  <a:schemeClr val="accent1">
                    <a:lumMod val="50000"/>
                  </a:schemeClr>
                </a:solidFill>
                <a:latin typeface="Garamond" panose="02020404030301010803" pitchFamily="18" charset="0"/>
              </a:rPr>
              <a:t>Studying geography arms graduates with a mix of skills employers want to see:</a:t>
            </a:r>
            <a:r>
              <a:rPr lang="en-GB" sz="3200" dirty="0">
                <a:solidFill>
                  <a:schemeClr val="accent1">
                    <a:lumMod val="50000"/>
                  </a:schemeClr>
                </a:solidFill>
                <a:latin typeface="Garamond" panose="02020404030301010803" pitchFamily="18" charset="0"/>
              </a:rPr>
              <a:t> Geography students generally do well in terms of their relatively low unemployment rates. You could attribute this to the fact that the degree helps develop a whole range of employability skills including numeracy, teamwork through regular field trips, analytical skills in the lab and a certain technical savviness through using various specialist computing applications. Also, the subject area in itself cultivates a world view and a certain cultural sensitivity. These all potentially help a geographer to stand out in the labour market</a:t>
            </a:r>
          </a:p>
        </p:txBody>
      </p:sp>
      <p:pic>
        <p:nvPicPr>
          <p:cNvPr id="4" name="Audio 3">
            <a:hlinkClick r:id="" action="ppaction://media"/>
            <a:extLst>
              <a:ext uri="{FF2B5EF4-FFF2-40B4-BE49-F238E27FC236}">
                <a16:creationId xmlns:a16="http://schemas.microsoft.com/office/drawing/2014/main" id="{5B344AFA-3577-4467-90CE-94F19A0218A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234933367"/>
      </p:ext>
    </p:extLst>
  </p:cSld>
  <p:clrMapOvr>
    <a:masterClrMapping/>
  </p:clrMapOvr>
  <mc:AlternateContent xmlns:mc="http://schemas.openxmlformats.org/markup-compatibility/2006">
    <mc:Choice xmlns:p14="http://schemas.microsoft.com/office/powerpoint/2010/main" Requires="p14">
      <p:transition spd="slow" p14:dur="2000" advTm="15829"/>
    </mc:Choice>
    <mc:Fallback>
      <p:transition spd="slow" advTm="158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28A1-A3F9-49C7-AAFE-BEE47D56F8B8}"/>
              </a:ext>
            </a:extLst>
          </p:cNvPr>
          <p:cNvSpPr>
            <a:spLocks noGrp="1"/>
          </p:cNvSpPr>
          <p:nvPr>
            <p:ph type="title"/>
          </p:nvPr>
        </p:nvSpPr>
        <p:spPr/>
        <p:txBody>
          <a:bodyPr/>
          <a:lstStyle/>
          <a:p>
            <a:pPr algn="ctr"/>
            <a:r>
              <a:rPr lang="en-GB" b="1" u="sng" dirty="0">
                <a:solidFill>
                  <a:srgbClr val="002060"/>
                </a:solidFill>
                <a:latin typeface="Garamond" panose="02020404030301010803" pitchFamily="18" charset="0"/>
              </a:rPr>
              <a:t>THE MAIN INGREDIENTS</a:t>
            </a:r>
          </a:p>
        </p:txBody>
      </p:sp>
      <p:sp>
        <p:nvSpPr>
          <p:cNvPr id="3" name="Content Placeholder 2">
            <a:extLst>
              <a:ext uri="{FF2B5EF4-FFF2-40B4-BE49-F238E27FC236}">
                <a16:creationId xmlns:a16="http://schemas.microsoft.com/office/drawing/2014/main" id="{8ED8F2C2-13FD-4281-A3E3-C591D94BA004}"/>
              </a:ext>
            </a:extLst>
          </p:cNvPr>
          <p:cNvSpPr>
            <a:spLocks noGrp="1"/>
          </p:cNvSpPr>
          <p:nvPr>
            <p:ph idx="1"/>
          </p:nvPr>
        </p:nvSpPr>
        <p:spPr/>
        <p:txBody>
          <a:bodyPr/>
          <a:lstStyle/>
          <a:p>
            <a:r>
              <a:rPr lang="en-GB" dirty="0">
                <a:solidFill>
                  <a:srgbClr val="002060"/>
                </a:solidFill>
                <a:latin typeface="Garamond" panose="02020404030301010803" pitchFamily="18" charset="0"/>
              </a:rPr>
              <a:t>The EDEXCEL A LEVEL course is split into 8 topics </a:t>
            </a:r>
          </a:p>
          <a:p>
            <a:r>
              <a:rPr lang="en-GB" dirty="0">
                <a:solidFill>
                  <a:srgbClr val="002060"/>
                </a:solidFill>
                <a:latin typeface="Garamond" panose="02020404030301010803" pitchFamily="18" charset="0"/>
              </a:rPr>
              <a:t>These are assessed in 3 exams </a:t>
            </a:r>
          </a:p>
          <a:p>
            <a:r>
              <a:rPr lang="en-GB" dirty="0">
                <a:solidFill>
                  <a:srgbClr val="002060"/>
                </a:solidFill>
                <a:latin typeface="Garamond" panose="02020404030301010803" pitchFamily="18" charset="0"/>
              </a:rPr>
              <a:t>The exams are predominantly essay based</a:t>
            </a:r>
          </a:p>
          <a:p>
            <a:r>
              <a:rPr lang="en-GB" dirty="0">
                <a:solidFill>
                  <a:srgbClr val="002060"/>
                </a:solidFill>
                <a:latin typeface="Garamond" panose="02020404030301010803" pitchFamily="18" charset="0"/>
              </a:rPr>
              <a:t>There is also a non examined assessment (NEA) which is worth 20% of the A level and requires a report of roughly 4000 words</a:t>
            </a:r>
          </a:p>
        </p:txBody>
      </p:sp>
      <p:pic>
        <p:nvPicPr>
          <p:cNvPr id="4" name="Audio 3">
            <a:hlinkClick r:id="" action="ppaction://media"/>
            <a:extLst>
              <a:ext uri="{FF2B5EF4-FFF2-40B4-BE49-F238E27FC236}">
                <a16:creationId xmlns:a16="http://schemas.microsoft.com/office/drawing/2014/main" id="{CDEDB858-3D5C-4F5E-8D77-367FBDE6053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176370480"/>
      </p:ext>
    </p:extLst>
  </p:cSld>
  <p:clrMapOvr>
    <a:masterClrMapping/>
  </p:clrMapOvr>
  <mc:AlternateContent xmlns:mc="http://schemas.openxmlformats.org/markup-compatibility/2006">
    <mc:Choice xmlns:p14="http://schemas.microsoft.com/office/powerpoint/2010/main" Requires="p14">
      <p:transition spd="slow" p14:dur="2000" advTm="39720"/>
    </mc:Choice>
    <mc:Fallback>
      <p:transition spd="slow" advTm="397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28A1-A3F9-49C7-AAFE-BEE47D56F8B8}"/>
              </a:ext>
            </a:extLst>
          </p:cNvPr>
          <p:cNvSpPr>
            <a:spLocks noGrp="1"/>
          </p:cNvSpPr>
          <p:nvPr>
            <p:ph type="title"/>
          </p:nvPr>
        </p:nvSpPr>
        <p:spPr/>
        <p:txBody>
          <a:bodyPr/>
          <a:lstStyle/>
          <a:p>
            <a:pPr algn="ctr"/>
            <a:r>
              <a:rPr lang="en-GB" b="1" u="sng" dirty="0">
                <a:solidFill>
                  <a:srgbClr val="002060"/>
                </a:solidFill>
                <a:latin typeface="Garamond" panose="02020404030301010803" pitchFamily="18" charset="0"/>
              </a:rPr>
              <a:t>PAPER 1 – ‘BROADLY PHYSICAL GEOGRAPHY’</a:t>
            </a:r>
          </a:p>
        </p:txBody>
      </p:sp>
      <p:sp>
        <p:nvSpPr>
          <p:cNvPr id="3" name="Content Placeholder 2">
            <a:extLst>
              <a:ext uri="{FF2B5EF4-FFF2-40B4-BE49-F238E27FC236}">
                <a16:creationId xmlns:a16="http://schemas.microsoft.com/office/drawing/2014/main" id="{8ED8F2C2-13FD-4281-A3E3-C591D94BA004}"/>
              </a:ext>
            </a:extLst>
          </p:cNvPr>
          <p:cNvSpPr>
            <a:spLocks noGrp="1"/>
          </p:cNvSpPr>
          <p:nvPr>
            <p:ph idx="1"/>
          </p:nvPr>
        </p:nvSpPr>
        <p:spPr>
          <a:xfrm>
            <a:off x="152400" y="1768611"/>
            <a:ext cx="10515600" cy="3217863"/>
          </a:xfrm>
        </p:spPr>
        <p:txBody>
          <a:bodyPr>
            <a:normAutofit/>
          </a:bodyPr>
          <a:lstStyle/>
          <a:p>
            <a:r>
              <a:rPr lang="en-GB" sz="3200" dirty="0">
                <a:solidFill>
                  <a:srgbClr val="002060"/>
                </a:solidFill>
                <a:latin typeface="Garamond" panose="02020404030301010803" pitchFamily="18" charset="0"/>
              </a:rPr>
              <a:t>TECTONIC HAZARDS</a:t>
            </a:r>
          </a:p>
          <a:p>
            <a:r>
              <a:rPr lang="en-GB" sz="3200" dirty="0">
                <a:solidFill>
                  <a:srgbClr val="002060"/>
                </a:solidFill>
                <a:latin typeface="Garamond" panose="02020404030301010803" pitchFamily="18" charset="0"/>
              </a:rPr>
              <a:t>COASTAL PROCESSES</a:t>
            </a:r>
          </a:p>
          <a:p>
            <a:r>
              <a:rPr lang="en-GB" sz="3200" dirty="0">
                <a:solidFill>
                  <a:srgbClr val="002060"/>
                </a:solidFill>
                <a:latin typeface="Garamond" panose="02020404030301010803" pitchFamily="18" charset="0"/>
              </a:rPr>
              <a:t>CARBON CYCLES AND IMPLICATIONS</a:t>
            </a:r>
          </a:p>
          <a:p>
            <a:r>
              <a:rPr lang="en-GB" sz="3200" dirty="0">
                <a:solidFill>
                  <a:srgbClr val="002060"/>
                </a:solidFill>
                <a:latin typeface="Garamond" panose="02020404030301010803" pitchFamily="18" charset="0"/>
              </a:rPr>
              <a:t>HYDROLOGICAL CYCLES AND IMPLICATIONS</a:t>
            </a:r>
          </a:p>
        </p:txBody>
      </p:sp>
      <p:grpSp>
        <p:nvGrpSpPr>
          <p:cNvPr id="4" name="Group 3">
            <a:extLst>
              <a:ext uri="{FF2B5EF4-FFF2-40B4-BE49-F238E27FC236}">
                <a16:creationId xmlns:a16="http://schemas.microsoft.com/office/drawing/2014/main" id="{50025516-FBC4-4166-A480-79C4DF8D0710}"/>
              </a:ext>
            </a:extLst>
          </p:cNvPr>
          <p:cNvGrpSpPr/>
          <p:nvPr/>
        </p:nvGrpSpPr>
        <p:grpSpPr>
          <a:xfrm>
            <a:off x="867457" y="4049121"/>
            <a:ext cx="1939243" cy="2647102"/>
            <a:chOff x="4657478" y="910240"/>
            <a:chExt cx="4444610" cy="5808357"/>
          </a:xfrm>
        </p:grpSpPr>
        <p:pic>
          <p:nvPicPr>
            <p:cNvPr id="7" name="Picture 8" descr="plate tectonics | Definition, Theory, Facts, &amp; Evidence | Britannica">
              <a:extLst>
                <a:ext uri="{FF2B5EF4-FFF2-40B4-BE49-F238E27FC236}">
                  <a16:creationId xmlns:a16="http://schemas.microsoft.com/office/drawing/2014/main" id="{BC1185C0-E2C3-4750-B6B2-DCA9C653CB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8011" y="910240"/>
              <a:ext cx="4404077" cy="30276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Japan earthquake and tsunami: factbox">
              <a:extLst>
                <a:ext uri="{FF2B5EF4-FFF2-40B4-BE49-F238E27FC236}">
                  <a16:creationId xmlns:a16="http://schemas.microsoft.com/office/drawing/2014/main" id="{24B09C39-212B-436E-A85E-362E040FC8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7478" y="3962498"/>
              <a:ext cx="4404077" cy="2756099"/>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Distinctive Landscapes - Mr Weston GCSE Geography">
            <a:extLst>
              <a:ext uri="{FF2B5EF4-FFF2-40B4-BE49-F238E27FC236}">
                <a16:creationId xmlns:a16="http://schemas.microsoft.com/office/drawing/2014/main" id="{81EDDD5E-AED3-4189-BDDB-236B2FC073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4100" y="4122852"/>
            <a:ext cx="4216735" cy="24996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The Role of EOR Techniques in Revitalizing Mature Oil Fields">
            <a:extLst>
              <a:ext uri="{FF2B5EF4-FFF2-40B4-BE49-F238E27FC236}">
                <a16:creationId xmlns:a16="http://schemas.microsoft.com/office/drawing/2014/main" id="{0EB3657E-7269-4521-BAC5-C302F69AB8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3400" y="4161775"/>
            <a:ext cx="3302000" cy="2460718"/>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F5319FA2-ED25-4169-987E-C57810A89DF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623542872"/>
      </p:ext>
    </p:extLst>
  </p:cSld>
  <p:clrMapOvr>
    <a:masterClrMapping/>
  </p:clrMapOvr>
  <mc:AlternateContent xmlns:mc="http://schemas.openxmlformats.org/markup-compatibility/2006">
    <mc:Choice xmlns:p14="http://schemas.microsoft.com/office/powerpoint/2010/main" Requires="p14">
      <p:transition spd="slow" p14:dur="2000" advTm="74657"/>
    </mc:Choice>
    <mc:Fallback>
      <p:transition spd="slow" advTm="746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28A1-A3F9-49C7-AAFE-BEE47D56F8B8}"/>
              </a:ext>
            </a:extLst>
          </p:cNvPr>
          <p:cNvSpPr>
            <a:spLocks noGrp="1"/>
          </p:cNvSpPr>
          <p:nvPr>
            <p:ph type="title"/>
          </p:nvPr>
        </p:nvSpPr>
        <p:spPr>
          <a:xfrm>
            <a:off x="609600" y="109536"/>
            <a:ext cx="10515600" cy="1325563"/>
          </a:xfrm>
        </p:spPr>
        <p:txBody>
          <a:bodyPr/>
          <a:lstStyle/>
          <a:p>
            <a:pPr algn="ctr"/>
            <a:r>
              <a:rPr lang="en-GB" b="1" u="sng" dirty="0">
                <a:solidFill>
                  <a:srgbClr val="002060"/>
                </a:solidFill>
                <a:latin typeface="Garamond" panose="02020404030301010803" pitchFamily="18" charset="0"/>
              </a:rPr>
              <a:t>PAPER 2 – ‘BROADLY HUMAN GEOGRAPHY’</a:t>
            </a:r>
          </a:p>
        </p:txBody>
      </p:sp>
      <p:sp>
        <p:nvSpPr>
          <p:cNvPr id="3" name="Content Placeholder 2">
            <a:extLst>
              <a:ext uri="{FF2B5EF4-FFF2-40B4-BE49-F238E27FC236}">
                <a16:creationId xmlns:a16="http://schemas.microsoft.com/office/drawing/2014/main" id="{8ED8F2C2-13FD-4281-A3E3-C591D94BA004}"/>
              </a:ext>
            </a:extLst>
          </p:cNvPr>
          <p:cNvSpPr>
            <a:spLocks noGrp="1"/>
          </p:cNvSpPr>
          <p:nvPr>
            <p:ph idx="1"/>
          </p:nvPr>
        </p:nvSpPr>
        <p:spPr>
          <a:xfrm>
            <a:off x="127000" y="1435099"/>
            <a:ext cx="10515600" cy="2362201"/>
          </a:xfrm>
        </p:spPr>
        <p:txBody>
          <a:bodyPr>
            <a:normAutofit/>
          </a:bodyPr>
          <a:lstStyle/>
          <a:p>
            <a:r>
              <a:rPr lang="en-GB" sz="3200" dirty="0">
                <a:solidFill>
                  <a:srgbClr val="002060"/>
                </a:solidFill>
                <a:latin typeface="Garamond" panose="02020404030301010803" pitchFamily="18" charset="0"/>
              </a:rPr>
              <a:t>REGENERATING PLACES</a:t>
            </a:r>
          </a:p>
          <a:p>
            <a:r>
              <a:rPr lang="en-GB" sz="3200" dirty="0">
                <a:solidFill>
                  <a:srgbClr val="002060"/>
                </a:solidFill>
                <a:latin typeface="Garamond" panose="02020404030301010803" pitchFamily="18" charset="0"/>
              </a:rPr>
              <a:t>GLOBALISATION</a:t>
            </a:r>
          </a:p>
          <a:p>
            <a:r>
              <a:rPr lang="en-GB" sz="3200" dirty="0">
                <a:solidFill>
                  <a:srgbClr val="002060"/>
                </a:solidFill>
                <a:latin typeface="Garamond" panose="02020404030301010803" pitchFamily="18" charset="0"/>
              </a:rPr>
              <a:t>SUPERPOWERS</a:t>
            </a:r>
          </a:p>
          <a:p>
            <a:r>
              <a:rPr lang="en-GB" sz="3200" dirty="0">
                <a:solidFill>
                  <a:srgbClr val="002060"/>
                </a:solidFill>
                <a:latin typeface="Garamond" panose="02020404030301010803" pitchFamily="18" charset="0"/>
              </a:rPr>
              <a:t>HEALTH, HUMAN RIGHTS AND INTERVENTION</a:t>
            </a:r>
          </a:p>
        </p:txBody>
      </p:sp>
      <p:pic>
        <p:nvPicPr>
          <p:cNvPr id="2050" name="Picture 2" descr="Urban decline and regeneration within urban areas | Geography">
            <a:extLst>
              <a:ext uri="{FF2B5EF4-FFF2-40B4-BE49-F238E27FC236}">
                <a16:creationId xmlns:a16="http://schemas.microsoft.com/office/drawing/2014/main" id="{CD48DA94-ED3A-4AE1-88CF-EB2AF3D162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4209179"/>
            <a:ext cx="2548467" cy="1911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s it the end of globalisation? - Industry Europe">
            <a:extLst>
              <a:ext uri="{FF2B5EF4-FFF2-40B4-BE49-F238E27FC236}">
                <a16:creationId xmlns:a16="http://schemas.microsoft.com/office/drawing/2014/main" id="{53294AF1-360D-4D89-B9C9-DEE7527ADD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7734" y="4114582"/>
            <a:ext cx="2893721" cy="20165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at Are The World's Biggest Superpowers? | NowThis World - YouTube">
            <a:extLst>
              <a:ext uri="{FF2B5EF4-FFF2-40B4-BE49-F238E27FC236}">
                <a16:creationId xmlns:a16="http://schemas.microsoft.com/office/drawing/2014/main" id="{3D3222A5-EA0C-4C3F-8392-F400CD76CB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3722" y="4291293"/>
            <a:ext cx="3105993" cy="174712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Outcomes from the UN Human Rights Council...to be continued">
            <a:extLst>
              <a:ext uri="{FF2B5EF4-FFF2-40B4-BE49-F238E27FC236}">
                <a16:creationId xmlns:a16="http://schemas.microsoft.com/office/drawing/2014/main" id="{4C2FBC98-7F67-4F65-8846-A8128F6070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1982" y="4114582"/>
            <a:ext cx="3053018" cy="2031645"/>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D52884A5-C4A4-4E8D-B5A6-254567A2890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9006944"/>
      </p:ext>
    </p:extLst>
  </p:cSld>
  <p:clrMapOvr>
    <a:masterClrMapping/>
  </p:clrMapOvr>
  <mc:AlternateContent xmlns:mc="http://schemas.openxmlformats.org/markup-compatibility/2006">
    <mc:Choice xmlns:p14="http://schemas.microsoft.com/office/powerpoint/2010/main" Requires="p14">
      <p:transition spd="slow" p14:dur="2000" advTm="64284"/>
    </mc:Choice>
    <mc:Fallback>
      <p:transition spd="slow" advTm="64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28A1-A3F9-49C7-AAFE-BEE47D56F8B8}"/>
              </a:ext>
            </a:extLst>
          </p:cNvPr>
          <p:cNvSpPr>
            <a:spLocks noGrp="1"/>
          </p:cNvSpPr>
          <p:nvPr>
            <p:ph type="title"/>
          </p:nvPr>
        </p:nvSpPr>
        <p:spPr>
          <a:xfrm>
            <a:off x="838200" y="109536"/>
            <a:ext cx="10515600" cy="1325563"/>
          </a:xfrm>
        </p:spPr>
        <p:txBody>
          <a:bodyPr/>
          <a:lstStyle/>
          <a:p>
            <a:pPr algn="ctr"/>
            <a:r>
              <a:rPr lang="en-GB" b="1" u="sng" dirty="0">
                <a:solidFill>
                  <a:srgbClr val="002060"/>
                </a:solidFill>
                <a:latin typeface="Garamond" panose="02020404030301010803" pitchFamily="18" charset="0"/>
              </a:rPr>
              <a:t>PAPER 3 –SYNOPTIC AND DECISION MAKING</a:t>
            </a:r>
          </a:p>
        </p:txBody>
      </p:sp>
      <p:sp>
        <p:nvSpPr>
          <p:cNvPr id="3" name="Content Placeholder 2">
            <a:extLst>
              <a:ext uri="{FF2B5EF4-FFF2-40B4-BE49-F238E27FC236}">
                <a16:creationId xmlns:a16="http://schemas.microsoft.com/office/drawing/2014/main" id="{8ED8F2C2-13FD-4281-A3E3-C591D94BA004}"/>
              </a:ext>
            </a:extLst>
          </p:cNvPr>
          <p:cNvSpPr>
            <a:spLocks noGrp="1"/>
          </p:cNvSpPr>
          <p:nvPr>
            <p:ph idx="1"/>
          </p:nvPr>
        </p:nvSpPr>
        <p:spPr>
          <a:xfrm>
            <a:off x="127000" y="1435099"/>
            <a:ext cx="10515600" cy="3217863"/>
          </a:xfrm>
        </p:spPr>
        <p:txBody>
          <a:bodyPr>
            <a:normAutofit/>
          </a:bodyPr>
          <a:lstStyle/>
          <a:p>
            <a:r>
              <a:rPr lang="en-GB" sz="3200" dirty="0">
                <a:solidFill>
                  <a:srgbClr val="002060"/>
                </a:solidFill>
                <a:latin typeface="Garamond" panose="02020404030301010803" pitchFamily="18" charset="0"/>
              </a:rPr>
              <a:t>This paper is all about linking up all the aspects of geography covered.</a:t>
            </a:r>
          </a:p>
          <a:p>
            <a:r>
              <a:rPr lang="en-GB" sz="3200" dirty="0">
                <a:solidFill>
                  <a:srgbClr val="002060"/>
                </a:solidFill>
                <a:latin typeface="Garamond" panose="02020404030301010803" pitchFamily="18" charset="0"/>
              </a:rPr>
              <a:t>It is applied to an example which is delivered in a resource material in the exam.</a:t>
            </a:r>
          </a:p>
        </p:txBody>
      </p:sp>
      <p:pic>
        <p:nvPicPr>
          <p:cNvPr id="1026" name="Picture 2" descr="Synoptic link: GCSE summary – Mrs Geography">
            <a:extLst>
              <a:ext uri="{FF2B5EF4-FFF2-40B4-BE49-F238E27FC236}">
                <a16:creationId xmlns:a16="http://schemas.microsoft.com/office/drawing/2014/main" id="{C64AD287-51C6-409D-84E1-684651A48F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7600" y="2919414"/>
            <a:ext cx="5715000" cy="382905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459671DC-8A4B-4B75-AB8F-F4E88149927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29324802"/>
      </p:ext>
    </p:extLst>
  </p:cSld>
  <p:clrMapOvr>
    <a:masterClrMapping/>
  </p:clrMapOvr>
  <mc:AlternateContent xmlns:mc="http://schemas.openxmlformats.org/markup-compatibility/2006">
    <mc:Choice xmlns:p14="http://schemas.microsoft.com/office/powerpoint/2010/main" Requires="p14">
      <p:transition spd="slow" p14:dur="2000" advTm="35152"/>
    </mc:Choice>
    <mc:Fallback>
      <p:transition spd="slow" advTm="351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28A1-A3F9-49C7-AAFE-BEE47D56F8B8}"/>
              </a:ext>
            </a:extLst>
          </p:cNvPr>
          <p:cNvSpPr>
            <a:spLocks noGrp="1"/>
          </p:cNvSpPr>
          <p:nvPr>
            <p:ph type="title"/>
          </p:nvPr>
        </p:nvSpPr>
        <p:spPr/>
        <p:txBody>
          <a:bodyPr/>
          <a:lstStyle/>
          <a:p>
            <a:pPr algn="ctr"/>
            <a:r>
              <a:rPr lang="en-GB" b="1" u="sng" dirty="0">
                <a:solidFill>
                  <a:srgbClr val="002060"/>
                </a:solidFill>
                <a:latin typeface="Garamond" panose="02020404030301010803" pitchFamily="18" charset="0"/>
              </a:rPr>
              <a:t>SKILLS THAT ARE INTERTWINED</a:t>
            </a:r>
          </a:p>
        </p:txBody>
      </p:sp>
      <p:sp>
        <p:nvSpPr>
          <p:cNvPr id="3" name="Content Placeholder 2">
            <a:extLst>
              <a:ext uri="{FF2B5EF4-FFF2-40B4-BE49-F238E27FC236}">
                <a16:creationId xmlns:a16="http://schemas.microsoft.com/office/drawing/2014/main" id="{8ED8F2C2-13FD-4281-A3E3-C591D94BA004}"/>
              </a:ext>
            </a:extLst>
          </p:cNvPr>
          <p:cNvSpPr>
            <a:spLocks noGrp="1"/>
          </p:cNvSpPr>
          <p:nvPr>
            <p:ph idx="1"/>
          </p:nvPr>
        </p:nvSpPr>
        <p:spPr/>
        <p:txBody>
          <a:bodyPr/>
          <a:lstStyle/>
          <a:p>
            <a:r>
              <a:rPr lang="en-GB" dirty="0">
                <a:solidFill>
                  <a:srgbClr val="002060"/>
                </a:solidFill>
                <a:latin typeface="Garamond" panose="02020404030301010803" pitchFamily="18" charset="0"/>
              </a:rPr>
              <a:t>Maths</a:t>
            </a:r>
          </a:p>
          <a:p>
            <a:r>
              <a:rPr lang="en-GB" dirty="0">
                <a:solidFill>
                  <a:srgbClr val="002060"/>
                </a:solidFill>
                <a:latin typeface="Garamond" panose="02020404030301010803" pitchFamily="18" charset="0"/>
              </a:rPr>
              <a:t>Literacy</a:t>
            </a:r>
          </a:p>
          <a:p>
            <a:r>
              <a:rPr lang="en-GB" dirty="0">
                <a:solidFill>
                  <a:srgbClr val="002060"/>
                </a:solidFill>
                <a:latin typeface="Garamond" panose="02020404030301010803" pitchFamily="18" charset="0"/>
              </a:rPr>
              <a:t>Problem solving</a:t>
            </a:r>
          </a:p>
          <a:p>
            <a:r>
              <a:rPr lang="en-GB" dirty="0">
                <a:solidFill>
                  <a:srgbClr val="002060"/>
                </a:solidFill>
                <a:latin typeface="Garamond" panose="02020404030301010803" pitchFamily="18" charset="0"/>
              </a:rPr>
              <a:t>Decision making skills</a:t>
            </a:r>
          </a:p>
          <a:p>
            <a:r>
              <a:rPr lang="en-GB" dirty="0">
                <a:solidFill>
                  <a:srgbClr val="002060"/>
                </a:solidFill>
                <a:latin typeface="Garamond" panose="02020404030301010803" pitchFamily="18" charset="0"/>
              </a:rPr>
              <a:t>Computer literacy</a:t>
            </a:r>
          </a:p>
          <a:p>
            <a:r>
              <a:rPr lang="en-GB" dirty="0">
                <a:solidFill>
                  <a:srgbClr val="002060"/>
                </a:solidFill>
                <a:latin typeface="Garamond" panose="02020404030301010803" pitchFamily="18" charset="0"/>
              </a:rPr>
              <a:t>Group work and team work</a:t>
            </a:r>
          </a:p>
          <a:p>
            <a:r>
              <a:rPr lang="en-GB" dirty="0">
                <a:solidFill>
                  <a:srgbClr val="002060"/>
                </a:solidFill>
                <a:latin typeface="Garamond" panose="02020404030301010803" pitchFamily="18" charset="0"/>
              </a:rPr>
              <a:t>GIS skills</a:t>
            </a:r>
          </a:p>
        </p:txBody>
      </p:sp>
      <p:pic>
        <p:nvPicPr>
          <p:cNvPr id="4" name="Audio 3">
            <a:hlinkClick r:id="" action="ppaction://media"/>
            <a:extLst>
              <a:ext uri="{FF2B5EF4-FFF2-40B4-BE49-F238E27FC236}">
                <a16:creationId xmlns:a16="http://schemas.microsoft.com/office/drawing/2014/main" id="{FB0400B4-7475-4C06-BAF9-275A5294359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40441038"/>
      </p:ext>
    </p:extLst>
  </p:cSld>
  <p:clrMapOvr>
    <a:masterClrMapping/>
  </p:clrMapOvr>
  <mc:AlternateContent xmlns:mc="http://schemas.openxmlformats.org/markup-compatibility/2006">
    <mc:Choice xmlns:p14="http://schemas.microsoft.com/office/powerpoint/2010/main" Requires="p14">
      <p:transition spd="slow" p14:dur="2000" advTm="52985"/>
    </mc:Choice>
    <mc:Fallback>
      <p:transition spd="slow" advTm="529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28A1-A3F9-49C7-AAFE-BEE47D56F8B8}"/>
              </a:ext>
            </a:extLst>
          </p:cNvPr>
          <p:cNvSpPr>
            <a:spLocks noGrp="1"/>
          </p:cNvSpPr>
          <p:nvPr>
            <p:ph type="title"/>
          </p:nvPr>
        </p:nvSpPr>
        <p:spPr/>
        <p:txBody>
          <a:bodyPr/>
          <a:lstStyle/>
          <a:p>
            <a:r>
              <a:rPr lang="en-GB" b="1" u="sng" dirty="0">
                <a:solidFill>
                  <a:srgbClr val="002060"/>
                </a:solidFill>
                <a:latin typeface="Garamond" panose="02020404030301010803" pitchFamily="18" charset="0"/>
              </a:rPr>
              <a:t>So, why should everyone study Geography A Level?</a:t>
            </a:r>
          </a:p>
        </p:txBody>
      </p:sp>
      <p:sp>
        <p:nvSpPr>
          <p:cNvPr id="3" name="Content Placeholder 2">
            <a:extLst>
              <a:ext uri="{FF2B5EF4-FFF2-40B4-BE49-F238E27FC236}">
                <a16:creationId xmlns:a16="http://schemas.microsoft.com/office/drawing/2014/main" id="{8ED8F2C2-13FD-4281-A3E3-C591D94BA004}"/>
              </a:ext>
            </a:extLst>
          </p:cNvPr>
          <p:cNvSpPr>
            <a:spLocks noGrp="1"/>
          </p:cNvSpPr>
          <p:nvPr>
            <p:ph idx="1"/>
          </p:nvPr>
        </p:nvSpPr>
        <p:spPr/>
        <p:txBody>
          <a:bodyPr>
            <a:normAutofit/>
          </a:bodyPr>
          <a:lstStyle/>
          <a:p>
            <a:pPr marL="0" indent="0">
              <a:buNone/>
            </a:pPr>
            <a:r>
              <a:rPr lang="en-GB" sz="3200" dirty="0">
                <a:solidFill>
                  <a:schemeClr val="accent1">
                    <a:lumMod val="50000"/>
                  </a:schemeClr>
                </a:solidFill>
                <a:latin typeface="Garamond" panose="02020404030301010803" pitchFamily="18" charset="0"/>
              </a:rPr>
              <a:t>“The </a:t>
            </a:r>
            <a:r>
              <a:rPr lang="en-GB" sz="3200" b="1" dirty="0">
                <a:solidFill>
                  <a:schemeClr val="accent1">
                    <a:lumMod val="50000"/>
                  </a:schemeClr>
                </a:solidFill>
                <a:latin typeface="Garamond" panose="02020404030301010803" pitchFamily="18" charset="0"/>
              </a:rPr>
              <a:t>study</a:t>
            </a:r>
            <a:r>
              <a:rPr lang="en-GB" sz="3200" dirty="0">
                <a:solidFill>
                  <a:schemeClr val="accent1">
                    <a:lumMod val="50000"/>
                  </a:schemeClr>
                </a:solidFill>
                <a:latin typeface="Garamond" panose="02020404030301010803" pitchFamily="18" charset="0"/>
              </a:rPr>
              <a:t> of </a:t>
            </a:r>
            <a:r>
              <a:rPr lang="en-GB" sz="3200" b="1" dirty="0">
                <a:solidFill>
                  <a:schemeClr val="accent1">
                    <a:lumMod val="50000"/>
                  </a:schemeClr>
                </a:solidFill>
                <a:latin typeface="Garamond" panose="02020404030301010803" pitchFamily="18" charset="0"/>
              </a:rPr>
              <a:t>geography</a:t>
            </a:r>
            <a:r>
              <a:rPr lang="en-GB" sz="3200" dirty="0">
                <a:solidFill>
                  <a:schemeClr val="accent1">
                    <a:lumMod val="50000"/>
                  </a:schemeClr>
                </a:solidFill>
                <a:latin typeface="Garamond" panose="02020404030301010803" pitchFamily="18" charset="0"/>
              </a:rPr>
              <a:t> is about more than just memorizing places on a map. It's about understanding the complexity of our world, appreciating the diversity of cultures that exists across continents. And in the end, it's about using all that knowledge to help bridge divides and bring people together.”</a:t>
            </a:r>
          </a:p>
          <a:p>
            <a:pPr marL="0" indent="0">
              <a:buNone/>
            </a:pPr>
            <a:endParaRPr lang="en-GB" sz="3200" dirty="0">
              <a:solidFill>
                <a:schemeClr val="accent1">
                  <a:lumMod val="50000"/>
                </a:schemeClr>
              </a:solidFill>
              <a:latin typeface="Garamond" panose="02020404030301010803" pitchFamily="18" charset="0"/>
            </a:endParaRPr>
          </a:p>
          <a:p>
            <a:pPr marL="0" indent="0">
              <a:buNone/>
            </a:pPr>
            <a:r>
              <a:rPr lang="en-GB" sz="3200" dirty="0">
                <a:solidFill>
                  <a:schemeClr val="accent1">
                    <a:lumMod val="50000"/>
                  </a:schemeClr>
                </a:solidFill>
                <a:latin typeface="Garamond" panose="02020404030301010803" pitchFamily="18" charset="0"/>
              </a:rPr>
              <a:t>Barack Obama, 2012</a:t>
            </a:r>
          </a:p>
        </p:txBody>
      </p:sp>
    </p:spTree>
    <p:extLst>
      <p:ext uri="{BB962C8B-B14F-4D97-AF65-F5344CB8AC3E}">
        <p14:creationId xmlns:p14="http://schemas.microsoft.com/office/powerpoint/2010/main" val="2965268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335</Words>
  <Application>Microsoft Office PowerPoint</Application>
  <PresentationFormat>Widescreen</PresentationFormat>
  <Paragraphs>34</Paragraphs>
  <Slides>8</Slides>
  <Notes>0</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Garamond</vt:lpstr>
      <vt:lpstr>Office Theme</vt:lpstr>
      <vt:lpstr>GEOGRAPHY A LEVEL</vt:lpstr>
      <vt:lpstr>The Guardian newspaper states:</vt:lpstr>
      <vt:lpstr>THE MAIN INGREDIENTS</vt:lpstr>
      <vt:lpstr>PAPER 1 – ‘BROADLY PHYSICAL GEOGRAPHY’</vt:lpstr>
      <vt:lpstr>PAPER 2 – ‘BROADLY HUMAN GEOGRAPHY’</vt:lpstr>
      <vt:lpstr>PAPER 3 –SYNOPTIC AND DECISION MAKING</vt:lpstr>
      <vt:lpstr>SKILLS THAT ARE INTERTWINED</vt:lpstr>
      <vt:lpstr>So, why should everyone study Geography A Level?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 Phillips</dc:creator>
  <cp:lastModifiedBy>Daisy Phillips</cp:lastModifiedBy>
  <cp:revision>11</cp:revision>
  <dcterms:created xsi:type="dcterms:W3CDTF">2020-11-12T08:51:11Z</dcterms:created>
  <dcterms:modified xsi:type="dcterms:W3CDTF">2020-12-21T19:14:39Z</dcterms:modified>
</cp:coreProperties>
</file>