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Quicksand"/>
      <p:regular r:id="rId8"/>
      <p:bold r:id="rId9"/>
    </p:embeddedFont>
    <p:embeddedFont>
      <p:font typeface="Quicksand Light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QuicksandLight-bold.fntdata"/><Relationship Id="rId10" Type="http://schemas.openxmlformats.org/officeDocument/2006/relationships/font" Target="fonts/QuicksandLight-regular.fntdata"/><Relationship Id="rId9" Type="http://schemas.openxmlformats.org/officeDocument/2006/relationships/font" Target="fonts/Quicksan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Quicksan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ncce.io/tcc" TargetMode="External"/><Relationship Id="rId3" Type="http://schemas.openxmlformats.org/officeDocument/2006/relationships/hyperlink" Target="about:blank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5eb07e6303_3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5eb07e6303_3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Last updated: 11-05-21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Last updated: 11-05-21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Resources are updated regularly — the latest version is available at: </a:t>
            </a:r>
            <a:r>
              <a:rPr lang="en-GB" sz="1000" u="sng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ncce.io/tcc</a:t>
            </a: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</a:t>
            </a:r>
            <a:r>
              <a:rPr lang="en-GB" sz="1000" u="sng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ncce.io/ogl</a:t>
            </a: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5af49398e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75af49398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5af49398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5af49398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3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title"/>
          </p:nvPr>
        </p:nvSpPr>
        <p:spPr>
          <a:xfrm>
            <a:off x="526875" y="576775"/>
            <a:ext cx="8095800" cy="20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5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32725" y="2665400"/>
            <a:ext cx="8095800" cy="7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18600" y="4114800"/>
            <a:ext cx="17145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ives / Questions / Lists">
  <p:cSld name="TITLE_4_1_1_1_2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" name="Google Shape;19;p3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image and text under (with heading)">
  <p:cSld name="TITLE_4_1_1_2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0900" y="1017725"/>
            <a:ext cx="8521200" cy="3097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2" type="body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4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image and text under (no heading)">
  <p:cSld name="TITLE_4_1_1_1_4_1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0900" y="472000"/>
            <a:ext cx="8521200" cy="37953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310900" y="4282175"/>
            <a:ext cx="8521200" cy="54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" name="Google Shape;30;p5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image (no text under)">
  <p:cSld name="TITLE_4_1_1_1_3_2_1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idx="1" type="body"/>
          </p:nvPr>
        </p:nvSpPr>
        <p:spPr>
          <a:xfrm>
            <a:off x="310900" y="1017725"/>
            <a:ext cx="8521200" cy="3811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type="title"/>
          </p:nvPr>
        </p:nvSpPr>
        <p:spPr>
          <a:xfrm>
            <a:off x="310900" y="319600"/>
            <a:ext cx="8521200" cy="70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5" name="Google Shape;35;p6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or Images side by side">
  <p:cSld name="TITLE_4_1_1_1_3_1_1_1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text">
  <p:cSld name="TITLE_4_1_1_1_1_1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310900" y="319600"/>
            <a:ext cx="8521200" cy="450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600"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8"/>
          <p:cNvSpPr txBox="1"/>
          <p:nvPr>
            <p:ph idx="1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1155CC">
            <a:alpha val="5590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2725"/>
            <a:ext cx="9144000" cy="306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310900" y="310900"/>
            <a:ext cx="8521500" cy="7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icksand"/>
              <a:buNone/>
              <a:defRPr b="1" sz="2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0900" y="1017725"/>
            <a:ext cx="8521500" cy="38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196">
          <p15:clr>
            <a:srgbClr val="EA4335"/>
          </p15:clr>
        </p15:guide>
        <p15:guide id="2" orient="horz" pos="196">
          <p15:clr>
            <a:srgbClr val="EA4335"/>
          </p15:clr>
        </p15:guide>
        <p15:guide id="3" orient="horz" pos="641">
          <p15:clr>
            <a:srgbClr val="EA4335"/>
          </p15:clr>
        </p15:guide>
        <p15:guide id="4" pos="2776">
          <p15:clr>
            <a:srgbClr val="EA4335"/>
          </p15:clr>
        </p15:guide>
        <p15:guide id="5" orient="horz" pos="812">
          <p15:clr>
            <a:srgbClr val="EA4335"/>
          </p15:clr>
        </p15:guide>
        <p15:guide id="6" pos="2984">
          <p15:clr>
            <a:srgbClr val="EA4335"/>
          </p15:clr>
        </p15:guide>
        <p15:guide id="7" pos="5564">
          <p15:clr>
            <a:srgbClr val="EA4335"/>
          </p15:clr>
        </p15:guide>
        <p15:guide id="8" orient="horz" pos="2592">
          <p15:clr>
            <a:srgbClr val="EA4335"/>
          </p15:clr>
        </p15:guide>
        <p15:guide id="9" pos="2448">
          <p15:clr>
            <a:srgbClr val="EA4335"/>
          </p15:clr>
        </p15:guide>
        <p15:guide id="10" pos="3312">
          <p15:clr>
            <a:srgbClr val="EA4335"/>
          </p15:clr>
        </p15:guide>
        <p15:guide id="11" orient="horz" pos="304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526875" y="576775"/>
            <a:ext cx="8095800" cy="20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Parson’s problem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532725" y="2665400"/>
            <a:ext cx="8095800" cy="7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Lesson 4 Activity 1</a:t>
            </a:r>
            <a:endParaRPr/>
          </a:p>
        </p:txBody>
      </p:sp>
      <p:sp>
        <p:nvSpPr>
          <p:cNvPr id="52" name="Google Shape;52;p9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Starter activity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Theme park tickets app</a:t>
            </a:r>
            <a:endParaRPr/>
          </a:p>
        </p:txBody>
      </p:sp>
      <p:sp>
        <p:nvSpPr>
          <p:cNvPr id="58" name="Google Shape;58;p10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1</a:t>
            </a:r>
            <a:endParaRPr/>
          </a:p>
        </p:txBody>
      </p:sp>
      <p:sp>
        <p:nvSpPr>
          <p:cNvPr id="59" name="Google Shape;59;p10"/>
          <p:cNvSpPr txBox="1"/>
          <p:nvPr>
            <p:ph idx="1" type="body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 purpose of this app is to allow the user to enter in the number of adult and child tickets required.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Once the user selects the </a:t>
            </a:r>
            <a:r>
              <a:rPr b="1" lang="en-GB"/>
              <a:t>submit_button</a:t>
            </a:r>
            <a:r>
              <a:rPr lang="en-GB"/>
              <a:t>, the data will be captured and processed and </a:t>
            </a:r>
            <a:r>
              <a:rPr b="1" lang="en-GB"/>
              <a:t>total</a:t>
            </a:r>
            <a:r>
              <a:rPr lang="en-GB"/>
              <a:t> will be displayed in the </a:t>
            </a:r>
            <a:r>
              <a:rPr b="1" lang="en-GB"/>
              <a:t>result_label</a:t>
            </a:r>
            <a:r>
              <a:rPr lang="en-GB"/>
              <a:t>.</a:t>
            </a:r>
            <a:endParaRPr/>
          </a:p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61" name="Google Shape;61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35998" y="793525"/>
            <a:ext cx="4953652" cy="3659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310900" y="319600"/>
            <a:ext cx="8521200" cy="70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0" lang="en-GB" sz="1800"/>
              <a:t>Place the blocks in the correct order to form a working segment of code.</a:t>
            </a:r>
            <a:endParaRPr b="0" sz="1800"/>
          </a:p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68" name="Google Shape;68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4450" y="1394713"/>
            <a:ext cx="5609901" cy="3114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20450" y="3930250"/>
            <a:ext cx="4299492" cy="70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44250" y="3031497"/>
            <a:ext cx="4299642" cy="70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68750" y="1394725"/>
            <a:ext cx="2766774" cy="775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607674" y="2333449"/>
            <a:ext cx="4188976" cy="83269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1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1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NCCE Slides">
  <a:themeElements>
    <a:clrScheme name="Simple Light">
      <a:dk1>
        <a:srgbClr val="5B5BA5"/>
      </a:dk1>
      <a:lt1>
        <a:srgbClr val="FFFFFF"/>
      </a:lt1>
      <a:dk2>
        <a:srgbClr val="E9E9F3"/>
      </a:dk2>
      <a:lt2>
        <a:srgbClr val="F2F6FC"/>
      </a:lt2>
      <a:accent1>
        <a:srgbClr val="E9F7FC"/>
      </a:accent1>
      <a:accent2>
        <a:srgbClr val="FFEFDA"/>
      </a:accent2>
      <a:accent3>
        <a:srgbClr val="ECF8F5"/>
      </a:accent3>
      <a:accent4>
        <a:srgbClr val="FEF2F6"/>
      </a:accent4>
      <a:accent5>
        <a:srgbClr val="E6E6EA"/>
      </a:accent5>
      <a:accent6>
        <a:srgbClr val="F0F6ED"/>
      </a:accent6>
      <a:hlink>
        <a:srgbClr val="3197A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